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57"/>
  </p:notesMasterIdLst>
  <p:handoutMasterIdLst>
    <p:handoutMasterId r:id="rId58"/>
  </p:handoutMasterIdLst>
  <p:sldIdLst>
    <p:sldId id="397" r:id="rId5"/>
    <p:sldId id="256" r:id="rId6"/>
    <p:sldId id="378" r:id="rId7"/>
    <p:sldId id="363" r:id="rId8"/>
    <p:sldId id="367" r:id="rId9"/>
    <p:sldId id="395" r:id="rId10"/>
    <p:sldId id="371" r:id="rId11"/>
    <p:sldId id="359" r:id="rId12"/>
    <p:sldId id="364" r:id="rId13"/>
    <p:sldId id="375" r:id="rId14"/>
    <p:sldId id="377" r:id="rId15"/>
    <p:sldId id="389" r:id="rId16"/>
    <p:sldId id="390" r:id="rId17"/>
    <p:sldId id="391" r:id="rId18"/>
    <p:sldId id="394" r:id="rId19"/>
    <p:sldId id="393" r:id="rId20"/>
    <p:sldId id="392" r:id="rId21"/>
    <p:sldId id="396" r:id="rId22"/>
    <p:sldId id="400" r:id="rId23"/>
    <p:sldId id="354" r:id="rId24"/>
    <p:sldId id="346" r:id="rId25"/>
    <p:sldId id="353" r:id="rId26"/>
    <p:sldId id="349" r:id="rId27"/>
    <p:sldId id="413" r:id="rId28"/>
    <p:sldId id="350" r:id="rId29"/>
    <p:sldId id="358" r:id="rId30"/>
    <p:sldId id="348" r:id="rId31"/>
    <p:sldId id="357" r:id="rId32"/>
    <p:sldId id="347" r:id="rId33"/>
    <p:sldId id="344" r:id="rId34"/>
    <p:sldId id="355" r:id="rId35"/>
    <p:sldId id="345" r:id="rId36"/>
    <p:sldId id="352" r:id="rId37"/>
    <p:sldId id="351" r:id="rId38"/>
    <p:sldId id="401" r:id="rId39"/>
    <p:sldId id="402" r:id="rId40"/>
    <p:sldId id="288" r:id="rId41"/>
    <p:sldId id="342" r:id="rId42"/>
    <p:sldId id="259" r:id="rId43"/>
    <p:sldId id="403" r:id="rId44"/>
    <p:sldId id="404" r:id="rId45"/>
    <p:sldId id="356" r:id="rId46"/>
    <p:sldId id="416" r:id="rId47"/>
    <p:sldId id="405" r:id="rId48"/>
    <p:sldId id="406" r:id="rId49"/>
    <p:sldId id="408" r:id="rId50"/>
    <p:sldId id="343" r:id="rId51"/>
    <p:sldId id="409" r:id="rId52"/>
    <p:sldId id="411" r:id="rId53"/>
    <p:sldId id="415" r:id="rId54"/>
    <p:sldId id="417" r:id="rId55"/>
    <p:sldId id="341" r:id="rId56"/>
  </p:sldIdLst>
  <p:sldSz cx="12192000" cy="6858000"/>
  <p:notesSz cx="7099300"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ong Weijiang" initials="XW" lastIdx="2" clrIdx="0">
    <p:extLst>
      <p:ext uri="{19B8F6BF-5375-455C-9EA6-DF929625EA0E}">
        <p15:presenceInfo xmlns:p15="http://schemas.microsoft.com/office/powerpoint/2012/main" userId="Xiong Weiji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29ABE2"/>
    <a:srgbClr val="8CC63F"/>
    <a:srgbClr val="FF3B3B"/>
    <a:srgbClr val="FDC532"/>
    <a:srgbClr val="FACE16"/>
    <a:srgbClr val="5BAC4A"/>
    <a:srgbClr val="CF1717"/>
    <a:srgbClr val="1358B3"/>
    <a:srgbClr val="ED5D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24057" autoAdjust="0"/>
  </p:normalViewPr>
  <p:slideViewPr>
    <p:cSldViewPr snapToGrid="0" showGuides="1">
      <p:cViewPr varScale="1">
        <p:scale>
          <a:sx n="22" d="100"/>
          <a:sy n="22" d="100"/>
        </p:scale>
        <p:origin x="2942" y="24"/>
      </p:cViewPr>
      <p:guideLst>
        <p:guide orient="horz" pos="2160"/>
        <p:guide pos="3840"/>
      </p:guideLst>
    </p:cSldViewPr>
  </p:slideViewPr>
  <p:outlineViewPr>
    <p:cViewPr>
      <p:scale>
        <a:sx n="33" d="100"/>
        <a:sy n="33" d="100"/>
      </p:scale>
      <p:origin x="0" y="-7637"/>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2" d="100"/>
          <a:sy n="62" d="100"/>
        </p:scale>
        <p:origin x="2957"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DF4B6F5-520D-4607-BD28-DB7CB5634220}"/>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zh-CN" altLang="en-US"/>
          </a:p>
        </p:txBody>
      </p:sp>
      <p:sp>
        <p:nvSpPr>
          <p:cNvPr id="3" name="日期占位符 2">
            <a:extLst>
              <a:ext uri="{FF2B5EF4-FFF2-40B4-BE49-F238E27FC236}">
                <a16:creationId xmlns:a16="http://schemas.microsoft.com/office/drawing/2014/main" id="{BD98483A-72B9-4C8D-8057-FBDBA290595B}"/>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15CBCB9E-4686-42C2-8C94-4194A3E02D2B}" type="datetimeFigureOut">
              <a:rPr lang="zh-CN" altLang="en-US" smtClean="0"/>
              <a:t>2022/8/21</a:t>
            </a:fld>
            <a:endParaRPr lang="zh-CN" altLang="en-US"/>
          </a:p>
        </p:txBody>
      </p:sp>
      <p:sp>
        <p:nvSpPr>
          <p:cNvPr id="4" name="页脚占位符 3">
            <a:extLst>
              <a:ext uri="{FF2B5EF4-FFF2-40B4-BE49-F238E27FC236}">
                <a16:creationId xmlns:a16="http://schemas.microsoft.com/office/drawing/2014/main" id="{09BDFDA9-2319-46D6-887B-9EE2A44F6E1A}"/>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zh-CN" altLang="en-US"/>
          </a:p>
        </p:txBody>
      </p:sp>
      <p:sp>
        <p:nvSpPr>
          <p:cNvPr id="5" name="灯片编号占位符 4">
            <a:extLst>
              <a:ext uri="{FF2B5EF4-FFF2-40B4-BE49-F238E27FC236}">
                <a16:creationId xmlns:a16="http://schemas.microsoft.com/office/drawing/2014/main" id="{326ED194-75F9-4485-8EAE-5227C3CB31C8}"/>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8D6EA355-1633-431C-9FD7-BB2E98156C06}" type="slidenum">
              <a:rPr lang="zh-CN" altLang="en-US" smtClean="0"/>
              <a:t>‹#›</a:t>
            </a:fld>
            <a:endParaRPr lang="zh-CN" altLang="en-US"/>
          </a:p>
        </p:txBody>
      </p:sp>
    </p:spTree>
    <p:extLst>
      <p:ext uri="{BB962C8B-B14F-4D97-AF65-F5344CB8AC3E}">
        <p14:creationId xmlns:p14="http://schemas.microsoft.com/office/powerpoint/2010/main" val="450797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DAF7020D-062E-41BC-A699-A7B3427D8CC2}" type="datetimeFigureOut">
              <a:rPr lang="zh-CN" altLang="en-US" smtClean="0"/>
              <a:t>2022/8/21</a:t>
            </a:fld>
            <a:endParaRPr lang="zh-CN" altLang="en-US"/>
          </a:p>
        </p:txBody>
      </p:sp>
      <p:sp>
        <p:nvSpPr>
          <p:cNvPr id="4" name="幻灯片图像占位符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zh-CN" altLang="en-US"/>
          </a:p>
        </p:txBody>
      </p:sp>
      <p:sp>
        <p:nvSpPr>
          <p:cNvPr id="5" name="备注占位符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85A48CC1-E4FE-424E-8EC0-F8635A798222}" type="slidenum">
              <a:rPr lang="zh-CN" altLang="en-US" smtClean="0"/>
              <a:t>‹#›</a:t>
            </a:fld>
            <a:endParaRPr lang="zh-CN" altLang="en-US"/>
          </a:p>
        </p:txBody>
      </p:sp>
    </p:spTree>
    <p:extLst>
      <p:ext uri="{BB962C8B-B14F-4D97-AF65-F5344CB8AC3E}">
        <p14:creationId xmlns:p14="http://schemas.microsoft.com/office/powerpoint/2010/main" val="42703121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Hello everyone, today I’m going to talk about my previous research experiences.</a:t>
            </a:r>
          </a:p>
          <a:p>
            <a:endParaRPr lang="en-US" altLang="zh-CN"/>
          </a:p>
          <a:p>
            <a:r>
              <a:rPr lang="en-US" altLang="zh-CN"/>
              <a:t>I have worked on three topics in the recent two years: action recognition, bayesian deep learning and visual object tracking. </a:t>
            </a:r>
          </a:p>
          <a:p>
            <a:endParaRPr lang="en-US" altLang="zh-CN"/>
          </a:p>
          <a:p>
            <a:pPr marL="228600" indent="-228600">
              <a:buAutoNum type="arabicParenR"/>
            </a:pPr>
            <a:r>
              <a:rPr lang="en-US" altLang="zh-CN"/>
              <a:t>Human action recognition is important for the decision making of a self-driving car. In this project we show that using body keypoints as input, even a tiny feed-forward neural network can effectively recognize basic human actions, and compare favorably against image-based methods. </a:t>
            </a:r>
          </a:p>
          <a:p>
            <a:pPr marL="228600" indent="-228600">
              <a:buAutoNum type="arabicParenR"/>
            </a:pPr>
            <a:endParaRPr lang="en-US" altLang="zh-CN"/>
          </a:p>
          <a:p>
            <a:pPr marL="228600" indent="-228600">
              <a:buAutoNum type="arabicParenR"/>
            </a:pPr>
            <a:r>
              <a:rPr lang="en-US" altLang="zh-CN"/>
              <a:t>Input uncertainty/noises resides in many real-world scenarios. In this project, we use normalizing flows to extend the linear and convolutional layers with a stochastic part, and use the stochastic layers to build a bayesian network that can model the input uncertainty for image classification task. The bayesian models achieve higher classification accuracy with better calibration scores. </a:t>
            </a:r>
          </a:p>
          <a:p>
            <a:pPr marL="228600" indent="-228600">
              <a:buAutoNum type="arabicParenR"/>
            </a:pPr>
            <a:endParaRPr lang="en-US" altLang="zh-CN"/>
          </a:p>
          <a:p>
            <a:pPr marL="228600" indent="-228600">
              <a:buAutoNum type="arabicParenR"/>
            </a:pPr>
            <a:r>
              <a:rPr lang="en-US" altLang="zh-CN"/>
              <a:t>Correlation filters and Siamese networks have been regarded as the traditional and deep learning branches of methods for visual object tracking. In this project, we show a simple combination of the score maps from the two kinds of methods will lead to significant improvements in performance. </a:t>
            </a:r>
          </a:p>
        </p:txBody>
      </p:sp>
      <p:sp>
        <p:nvSpPr>
          <p:cNvPr id="4" name="灯片编号占位符 3"/>
          <p:cNvSpPr>
            <a:spLocks noGrp="1"/>
          </p:cNvSpPr>
          <p:nvPr>
            <p:ph type="sldNum" sz="quarter" idx="5"/>
          </p:nvPr>
        </p:nvSpPr>
        <p:spPr/>
        <p:txBody>
          <a:bodyPr/>
          <a:lstStyle/>
          <a:p>
            <a:fld id="{85A48CC1-E4FE-424E-8EC0-F8635A798222}" type="slidenum">
              <a:rPr lang="zh-CN" altLang="en-US" smtClean="0"/>
              <a:t>0</a:t>
            </a:fld>
            <a:endParaRPr lang="zh-CN" altLang="en-US"/>
          </a:p>
        </p:txBody>
      </p:sp>
    </p:spTree>
    <p:extLst>
      <p:ext uri="{BB962C8B-B14F-4D97-AF65-F5344CB8AC3E}">
        <p14:creationId xmlns:p14="http://schemas.microsoft.com/office/powerpoint/2010/main" val="1268333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Because the dataset is highly imbalanced.</a:t>
            </a:r>
          </a:p>
          <a:p>
            <a:endParaRPr lang="en-US" altLang="zh-CN" dirty="0"/>
          </a:p>
          <a:p>
            <a:r>
              <a:rPr lang="en-US" altLang="zh-CN" dirty="0"/>
              <a:t>For example, </a:t>
            </a:r>
            <a:r>
              <a:rPr lang="en-US" altLang="zh-CN"/>
              <a:t>in the communicative actions, </a:t>
            </a:r>
            <a:r>
              <a:rPr lang="en-US" altLang="zh-CN" dirty="0"/>
              <a:t>more than 80% are “none of the above</a:t>
            </a:r>
            <a:r>
              <a:rPr lang="en-US" altLang="zh-CN"/>
              <a:t>”, </a:t>
            </a:r>
          </a:p>
          <a:p>
            <a:r>
              <a:rPr lang="en-US" altLang="zh-CN"/>
              <a:t>And </a:t>
            </a:r>
            <a:r>
              <a:rPr lang="en-US" altLang="zh-CN" dirty="0"/>
              <a:t>our model is simply giving “none of the above” all the time, which is bad.</a:t>
            </a:r>
          </a:p>
          <a:p>
            <a:endParaRPr lang="en-US" altLang="zh-CN" dirty="0"/>
          </a:p>
          <a:p>
            <a:r>
              <a:rPr lang="en-US" altLang="zh-CN" dirty="0"/>
              <a:t>slurm-780243_4294967294</a:t>
            </a:r>
          </a:p>
          <a:p>
            <a:endParaRPr lang="en-US" altLang="zh-CN" dirty="0"/>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9</a:t>
            </a:fld>
            <a:endParaRPr lang="zh-CN" altLang="en-US"/>
          </a:p>
        </p:txBody>
      </p:sp>
    </p:spTree>
    <p:extLst>
      <p:ext uri="{BB962C8B-B14F-4D97-AF65-F5344CB8AC3E}">
        <p14:creationId xmlns:p14="http://schemas.microsoft.com/office/powerpoint/2010/main" val="3007662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To tackle the class imbalance problem, we first need additional metrics because accuracy alone could be misleading </a:t>
            </a:r>
          </a:p>
          <a:p>
            <a:endParaRPr lang="en-US" altLang="zh-CN" dirty="0"/>
          </a:p>
          <a:p>
            <a:r>
              <a:rPr lang="en-US" altLang="zh-CN"/>
              <a:t>we can use the average F1 score again, and </a:t>
            </a:r>
            <a:r>
              <a:rPr lang="en-US" altLang="zh-CN" dirty="0"/>
              <a:t>the model get low score if it always predicts the majority </a:t>
            </a:r>
            <a:r>
              <a:rPr lang="en-US" altLang="zh-CN"/>
              <a:t>class </a:t>
            </a:r>
          </a:p>
          <a:p>
            <a:endParaRPr lang="en-US" altLang="zh-CN"/>
          </a:p>
          <a:p>
            <a:r>
              <a:rPr lang="en-US" altLang="zh-CN"/>
              <a:t>Besides, the class imbalance problem could overwhelm the training progress, therefore we have to focus on a suitable set of actions.</a:t>
            </a:r>
          </a:p>
          <a:p>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As a result, we decided to selected these five actions, walking standing sitting bending and biking. </a:t>
            </a:r>
          </a:p>
          <a:p>
            <a:endParaRPr lang="en-US" altLang="zh-CN"/>
          </a:p>
          <a:p>
            <a:r>
              <a:rPr lang="en-US" altLang="zh-CN"/>
              <a:t>In general, pifpaf correctly detects about 74% of all the annotated persons, Therefore the selected dataset still has reasonable quality. </a:t>
            </a:r>
          </a:p>
          <a:p>
            <a:endParaRPr lang="en-US" altLang="zh-CN"/>
          </a:p>
          <a:p>
            <a:r>
              <a:rPr lang="en-US" altLang="zh-CN"/>
              <a:t>slurm-780243_4294967294</a:t>
            </a:r>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10</a:t>
            </a:fld>
            <a:endParaRPr lang="zh-CN" altLang="en-US"/>
          </a:p>
        </p:txBody>
      </p:sp>
    </p:spTree>
    <p:extLst>
      <p:ext uri="{BB962C8B-B14F-4D97-AF65-F5344CB8AC3E}">
        <p14:creationId xmlns:p14="http://schemas.microsoft.com/office/powerpoint/2010/main" val="1300143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here are the results after selecting the actions. </a:t>
            </a:r>
          </a:p>
          <a:p>
            <a:endParaRPr lang="en-US" altLang="zh-CN"/>
          </a:p>
          <a:p>
            <a:r>
              <a:rPr lang="en-US" altLang="zh-CN"/>
              <a:t>The multitask poseact was trained on the original titan dataset, and tested on these selected actions. </a:t>
            </a:r>
          </a:p>
          <a:p>
            <a:r>
              <a:rPr lang="en-US" altLang="zh-CN"/>
              <a:t>probably it has been overwhelmed by “none of the above”, and thus has bad performance</a:t>
            </a:r>
          </a:p>
          <a:p>
            <a:endParaRPr lang="en-US" altLang="zh-CN"/>
          </a:p>
          <a:p>
            <a:r>
              <a:rPr lang="en-US" altLang="zh-CN"/>
              <a:t>When we train the models on selected actions, we find the temporal model can better classify walking and standing, while the single frame model is better for sitting, bending and biking. </a:t>
            </a:r>
          </a:p>
          <a:p>
            <a:endParaRPr lang="en-US" altLang="zh-CN"/>
          </a:p>
          <a:p>
            <a:r>
              <a:rPr lang="en-US" altLang="zh-CN"/>
              <a:t>Here are a few recognition examples from the single frame model, and we can see the model works ok for these actions</a:t>
            </a:r>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11</a:t>
            </a:fld>
            <a:endParaRPr lang="zh-CN" altLang="en-US"/>
          </a:p>
        </p:txBody>
      </p:sp>
    </p:spTree>
    <p:extLst>
      <p:ext uri="{BB962C8B-B14F-4D97-AF65-F5344CB8AC3E}">
        <p14:creationId xmlns:p14="http://schemas.microsoft.com/office/powerpoint/2010/main" val="2050811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For TITAN dataset, it’s effective to use relative keypoint coordinates, instead of absolute coordinates. </a:t>
            </a:r>
          </a:p>
          <a:p>
            <a:endParaRPr lang="en-US" altLang="zh-CN"/>
          </a:p>
          <a:p>
            <a:r>
              <a:rPr lang="en-US" altLang="zh-CN"/>
              <a:t>Pifpaf gives 17 keypoints for a person, and we transform them into one center point plus 17 relative coordinates</a:t>
            </a:r>
          </a:p>
          <a:p>
            <a:endParaRPr lang="en-US" altLang="zh-CN"/>
          </a:p>
          <a:p>
            <a:r>
              <a:rPr lang="en-US" altLang="zh-CN"/>
              <a:t>A reason is that there are multiple persons in an image, but their actions are not related with their locations. </a:t>
            </a:r>
          </a:p>
          <a:p>
            <a:endParaRPr lang="en-US" altLang="zh-CN"/>
          </a:p>
          <a:p>
            <a:r>
              <a:rPr lang="en-US" altLang="zh-CN"/>
              <a:t>if we use absolute coordinates, the average F1 will degrade significantly but the center point doesn’t matter that much </a:t>
            </a:r>
          </a:p>
          <a:p>
            <a:endParaRPr lang="en-US" altLang="zh-CN"/>
          </a:p>
          <a:p>
            <a:r>
              <a:rPr lang="en-US" altLang="zh-CN"/>
              <a:t>Besides, when using temporal models, we need object track IDs to connect new poses to previous ones, and using the groundtruth track ID generally works better than pifpaf track ID</a:t>
            </a:r>
          </a:p>
          <a:p>
            <a:endParaRPr lang="en-US" altLang="zh-CN"/>
          </a:p>
          <a:p>
            <a:endParaRPr lang="en-US" altLang="zh-CN"/>
          </a:p>
          <a:p>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12</a:t>
            </a:fld>
            <a:endParaRPr lang="zh-CN" altLang="en-US"/>
          </a:p>
        </p:txBody>
      </p:sp>
    </p:spTree>
    <p:extLst>
      <p:ext uri="{BB962C8B-B14F-4D97-AF65-F5344CB8AC3E}">
        <p14:creationId xmlns:p14="http://schemas.microsoft.com/office/powerpoint/2010/main" val="971432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After these studies, I conducted a few explorative experiments</a:t>
            </a:r>
          </a:p>
          <a:p>
            <a:endParaRPr lang="en-US" altLang="zh-CN"/>
          </a:p>
          <a:p>
            <a:r>
              <a:rPr lang="en-US" altLang="zh-CN"/>
              <a:t>in TCG, I tired to project the 3D poses onto the image plane of a virtual camera, the accuracy becomes 20% lower than before. </a:t>
            </a:r>
          </a:p>
          <a:p>
            <a:r>
              <a:rPr lang="en-US" altLang="zh-CN"/>
              <a:t>Because it could be difficult to choose a proper camera pose</a:t>
            </a:r>
          </a:p>
          <a:p>
            <a:endParaRPr lang="en-US" altLang="zh-CN"/>
          </a:p>
          <a:p>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13</a:t>
            </a:fld>
            <a:endParaRPr lang="zh-CN" altLang="en-US"/>
          </a:p>
        </p:txBody>
      </p:sp>
    </p:spTree>
    <p:extLst>
      <p:ext uri="{BB962C8B-B14F-4D97-AF65-F5344CB8AC3E}">
        <p14:creationId xmlns:p14="http://schemas.microsoft.com/office/powerpoint/2010/main" val="503021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In TITAN, I tried to add phone related actions to the selected action set, but we only have 25% F1 score</a:t>
            </a:r>
          </a:p>
          <a:p>
            <a:endParaRPr lang="en-US" altLang="zh-CN"/>
          </a:p>
          <a:p>
            <a:r>
              <a:rPr lang="en-US" altLang="zh-CN"/>
              <a:t>because they are highly context-dependent, for example this gentleman is talking on the phone, but this lady who has a similar pose is not talking on the phone, however we can’t know this with poses alone </a:t>
            </a:r>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14</a:t>
            </a:fld>
            <a:endParaRPr lang="zh-CN" altLang="en-US"/>
          </a:p>
        </p:txBody>
      </p:sp>
    </p:spTree>
    <p:extLst>
      <p:ext uri="{BB962C8B-B14F-4D97-AF65-F5344CB8AC3E}">
        <p14:creationId xmlns:p14="http://schemas.microsoft.com/office/powerpoint/2010/main" val="393431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As for the CASR dataset, our models have good performance on testset, but no on youtube videos</a:t>
            </a:r>
          </a:p>
          <a:p>
            <a:endParaRPr lang="en-US" altLang="zh-CN"/>
          </a:p>
          <a:p>
            <a:r>
              <a:rPr lang="en-US" altLang="zh-CN"/>
              <a:t>The reason is that, when making the dataset, the actors use standard arm signal, like this image, but in real life, people are quite casual. So this is probably an out-of-distribution problem. </a:t>
            </a:r>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15</a:t>
            </a:fld>
            <a:endParaRPr lang="zh-CN" altLang="en-US"/>
          </a:p>
        </p:txBody>
      </p:sp>
    </p:spTree>
    <p:extLst>
      <p:ext uri="{BB962C8B-B14F-4D97-AF65-F5344CB8AC3E}">
        <p14:creationId xmlns:p14="http://schemas.microsoft.com/office/powerpoint/2010/main" val="1362208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In summary, this project has been an excellent journey to me. </a:t>
            </a:r>
          </a:p>
          <a:p>
            <a:r>
              <a:rPr lang="en-US" altLang="zh-CN"/>
              <a:t>I learned about action recognition, created my own code base, conducted experiments and finally explored some ideas. </a:t>
            </a:r>
          </a:p>
          <a:p>
            <a:endParaRPr lang="en-US" altLang="zh-CN"/>
          </a:p>
          <a:p>
            <a:r>
              <a:rPr lang="en-US" altLang="zh-CN"/>
              <a:t>My key findings are these. </a:t>
            </a:r>
          </a:p>
          <a:p>
            <a:r>
              <a:rPr lang="en-US" altLang="zh-CN"/>
              <a:t>First, a basic feed forward network works ok</a:t>
            </a:r>
          </a:p>
          <a:p>
            <a:r>
              <a:rPr lang="en-US" altLang="zh-CN"/>
              <a:t>second, we can use relative keypoint coordinates</a:t>
            </a:r>
          </a:p>
          <a:p>
            <a:r>
              <a:rPr lang="en-US" altLang="zh-CN"/>
              <a:t>finally, we need to take care of the out-of-distribution problem </a:t>
            </a:r>
          </a:p>
          <a:p>
            <a:endParaRPr lang="en-US" altLang="zh-CN"/>
          </a:p>
          <a:p>
            <a:r>
              <a:rPr lang="en-US" altLang="zh-CN"/>
              <a:t>In the future, we can try more advanced models or more features, and it would also be interesting to investigate the out-of-distribution performance. </a:t>
            </a:r>
          </a:p>
          <a:p>
            <a:endParaRPr lang="en-US" altLang="zh-CN"/>
          </a:p>
          <a:p>
            <a:r>
              <a:rPr lang="en-US" altLang="zh-CN"/>
              <a:t>That’s all about my project, thanks for listening. </a:t>
            </a:r>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16</a:t>
            </a:fld>
            <a:endParaRPr lang="zh-CN" altLang="en-US"/>
          </a:p>
        </p:txBody>
      </p:sp>
    </p:spTree>
    <p:extLst>
      <p:ext uri="{BB962C8B-B14F-4D97-AF65-F5344CB8AC3E}">
        <p14:creationId xmlns:p14="http://schemas.microsoft.com/office/powerpoint/2010/main" val="1617246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my summer project is a topic under the broad context of Bayesian deep learning, and I mainly worked on normalizing flows for implicite Bayesian neural networks</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3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3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3949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I’ll start with the motivation, challenges and idea of my project, followed by the general network structure</a:t>
            </a:r>
          </a:p>
          <a:p>
            <a:endParaRPr lang="en-US" altLang="zh-CN"/>
          </a:p>
          <a:p>
            <a:r>
              <a:rPr lang="en-US" altLang="zh-CN"/>
              <a:t>Then I’ll briefly introduce normalizing flow, and show the formulation of the loss function </a:t>
            </a:r>
          </a:p>
          <a:p>
            <a:endParaRPr lang="en-US" altLang="zh-CN"/>
          </a:p>
          <a:p>
            <a:r>
              <a:rPr lang="en-US" altLang="zh-CN"/>
              <a:t>after that I’ll present some experiments and conclude with a few discussions</a:t>
            </a:r>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19</a:t>
            </a:fld>
            <a:endParaRPr lang="zh-CN" altLang="en-US"/>
          </a:p>
        </p:txBody>
      </p:sp>
    </p:spTree>
    <p:extLst>
      <p:ext uri="{BB962C8B-B14F-4D97-AF65-F5344CB8AC3E}">
        <p14:creationId xmlns:p14="http://schemas.microsoft.com/office/powerpoint/2010/main" val="328567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85A48CC1-E4FE-424E-8EC0-F8635A798222}" type="slidenum">
              <a:rPr lang="zh-CN" altLang="en-US" smtClean="0"/>
              <a:t>1</a:t>
            </a:fld>
            <a:endParaRPr lang="zh-CN" altLang="en-US"/>
          </a:p>
        </p:txBody>
      </p:sp>
    </p:spTree>
    <p:extLst>
      <p:ext uri="{BB962C8B-B14F-4D97-AF65-F5344CB8AC3E}">
        <p14:creationId xmlns:p14="http://schemas.microsoft.com/office/powerpoint/2010/main" val="3253949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The motivation of this project comes from two problems in deep neural networks</a:t>
            </a:r>
          </a:p>
          <a:p>
            <a:endParaRPr lang="en-US" altLang="zh-CN"/>
          </a:p>
          <a:p>
            <a:r>
              <a:rPr lang="en-US" altLang="zh-CN"/>
              <a:t>the first is, they only provide a point estimation, so we call them deterministic networks</a:t>
            </a:r>
          </a:p>
          <a:p>
            <a:r>
              <a:rPr lang="en-US" altLang="zh-CN"/>
              <a:t>but  --- </a:t>
            </a:r>
          </a:p>
          <a:p>
            <a:endParaRPr lang="en-US" altLang="zh-CN"/>
          </a:p>
          <a:p>
            <a:r>
              <a:rPr lang="en-US" altLang="zh-CN"/>
              <a:t>the second problem is, they tend to be over confident. in this adversarial attack example, a neural net classifies this panda as a gibbon with high confidence, which is bad … </a:t>
            </a:r>
          </a:p>
          <a:p>
            <a:r>
              <a:rPr lang="en-US" altLang="zh-CN"/>
              <a:t>reasonably confident, </a:t>
            </a:r>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20</a:t>
            </a:fld>
            <a:endParaRPr lang="zh-CN" altLang="en-US"/>
          </a:p>
        </p:txBody>
      </p:sp>
    </p:spTree>
    <p:extLst>
      <p:ext uri="{BB962C8B-B14F-4D97-AF65-F5344CB8AC3E}">
        <p14:creationId xmlns:p14="http://schemas.microsoft.com/office/powerpoint/2010/main" val="3296618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However, deep neural nets … , and it’s difficult </a:t>
            </a:r>
          </a:p>
          <a:p>
            <a:r>
              <a:rPr lang="en-US" altLang="zh-CN"/>
              <a:t>Besides, it’s also difficult</a:t>
            </a:r>
            <a:endParaRPr lang="en-US" altLang="zh-CN" dirty="0"/>
          </a:p>
          <a:p>
            <a:endParaRPr lang="en-US" altLang="zh-CN"/>
          </a:p>
          <a:p>
            <a:r>
              <a:rPr lang="en-US" altLang="zh-CN"/>
              <a:t>Therefore my project idea is to … and … </a:t>
            </a:r>
            <a:endParaRPr lang="en-US" altLang="zh-CN" dirty="0"/>
          </a:p>
          <a:p>
            <a:r>
              <a:rPr lang="en-US" altLang="zh-CN" dirty="0"/>
              <a:t>what are they and how are they connected?</a:t>
            </a:r>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21</a:t>
            </a:fld>
            <a:endParaRPr lang="zh-CN" altLang="en-US"/>
          </a:p>
        </p:txBody>
      </p:sp>
    </p:spTree>
    <p:extLst>
      <p:ext uri="{BB962C8B-B14F-4D97-AF65-F5344CB8AC3E}">
        <p14:creationId xmlns:p14="http://schemas.microsoft.com/office/powerpoint/2010/main" val="3654438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altLang="zh-CN"/>
              <a:t>first, normalizing flow allows us to </a:t>
            </a:r>
            <a:r>
              <a:rPr lang="en-US" altLang="zh-CN" sz="1200">
                <a:ea typeface="黑体" panose="02010609060101010101" pitchFamily="49" charset="-122"/>
                <a:cs typeface="Arial" pitchFamily="34" charset="0"/>
              </a:rPr>
              <a:t>transform a distribution with invertible functions</a:t>
            </a:r>
            <a:endParaRPr lang="zh-CN" altLang="en-US" sz="1200">
              <a:ea typeface="黑体" panose="02010609060101010101" pitchFamily="49" charset="-122"/>
              <a:cs typeface="Times New Roman" panose="02020603050405020304" pitchFamily="18" charset="0"/>
            </a:endParaRPr>
          </a:p>
          <a:p>
            <a:pPr defTabSz="990478">
              <a:defRPr/>
            </a:pPr>
            <a:r>
              <a:rPr lang="en-US" altLang="zh-CN"/>
              <a:t>consider … </a:t>
            </a:r>
          </a:p>
          <a:p>
            <a:pPr defTabSz="990478">
              <a:defRPr/>
            </a:pPr>
            <a:r>
              <a:rPr lang="en-US" altLang="zh-CN"/>
              <a:t>image we push the probability mass through a flow, and the interval [x, x+dx], </a:t>
            </a:r>
          </a:p>
          <a:p>
            <a:pPr defTabSz="990478">
              <a:defRPr/>
            </a:pPr>
            <a:r>
              <a:rPr lang="en-US" altLang="zh-CN"/>
              <a:t>like a … that is density * volume </a:t>
            </a:r>
          </a:p>
          <a:p>
            <a:pPr defTabSz="990478">
              <a:defRPr/>
            </a:pPr>
            <a:r>
              <a:rPr lang="en-US" altLang="zh-CN"/>
              <a:t>we can write the density of y in log space, and the absolute value of dx/dy means … </a:t>
            </a:r>
          </a:p>
          <a:p>
            <a:pPr defTabSz="990478">
              <a:defRPr/>
            </a:pPr>
            <a:endParaRPr lang="en-US" altLang="zh-CN"/>
          </a:p>
          <a:p>
            <a:pPr defTabSz="990478">
              <a:defRPr/>
            </a:pPr>
            <a:r>
              <a:rPr lang="en-US" altLang="zh-CN"/>
              <a:t>when </a:t>
            </a:r>
            <a:r>
              <a:rPr lang="en-US" altLang="zh-CN" dirty="0"/>
              <a:t>dealing with a series of flows, each </a:t>
            </a:r>
            <a:r>
              <a:rPr lang="en-US" altLang="zh-CN"/>
              <a:t>flow works independently, and if we connect this flow with another flow, we can easily add up these two equations</a:t>
            </a:r>
          </a:p>
          <a:p>
            <a:pPr defTabSz="990478">
              <a:defRPr/>
            </a:pPr>
            <a:endParaRPr lang="en-US" altLang="zh-CN"/>
          </a:p>
          <a:p>
            <a:pPr defTabSz="990478">
              <a:defRPr/>
            </a:pPr>
            <a:r>
              <a:rPr lang="en-US" altLang="zh-CN"/>
              <a:t>logpy cancels out, and we have the density of z, a complicated one, with a simple variable x and two functions g1 and g2</a:t>
            </a:r>
            <a:endParaRPr lang="zh-CN" altLang="en-US"/>
          </a:p>
          <a:p>
            <a:endParaRPr lang="en-US" altLang="zh-CN" dirty="0"/>
          </a:p>
          <a:p>
            <a:endParaRPr lang="en-US" altLang="zh-CN" dirty="0"/>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22</a:t>
            </a:fld>
            <a:endParaRPr lang="zh-CN" altLang="en-US"/>
          </a:p>
        </p:txBody>
      </p:sp>
    </p:spTree>
    <p:extLst>
      <p:ext uri="{BB962C8B-B14F-4D97-AF65-F5344CB8AC3E}">
        <p14:creationId xmlns:p14="http://schemas.microsoft.com/office/powerpoint/2010/main" val="3705807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Therefore we can build ….  </a:t>
            </a:r>
            <a:endParaRPr lang="en-US" altLang="zh-CN" dirty="0"/>
          </a:p>
          <a:p>
            <a:endParaRPr lang="en-US" altLang="zh-CN" dirty="0"/>
          </a:p>
          <a:p>
            <a:r>
              <a:rPr lang="en-US" altLang="zh-CN"/>
              <a:t>if we generalize into vector case, volume change becomes det jacobian</a:t>
            </a:r>
          </a:p>
          <a:p>
            <a:r>
              <a:rPr lang="en-US" altLang="zh-CN"/>
              <a:t>since each flow works independently, we only need the jacobian … </a:t>
            </a:r>
          </a:p>
          <a:p>
            <a:r>
              <a:rPr lang="en-US" altLang="zh-CN"/>
              <a:t>however, it’s usually </a:t>
            </a:r>
            <a:r>
              <a:rPr lang="en-US" altLang="zh-CN" dirty="0"/>
              <a:t>expensive to calculate the determinant of a matrix, so we need to carefully choose some tractable transform </a:t>
            </a:r>
          </a:p>
          <a:p>
            <a:endParaRPr lang="en-US" altLang="zh-CN" dirty="0"/>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23</a:t>
            </a:fld>
            <a:endParaRPr lang="zh-CN" altLang="en-US"/>
          </a:p>
        </p:txBody>
      </p:sp>
    </p:spTree>
    <p:extLst>
      <p:ext uri="{BB962C8B-B14F-4D97-AF65-F5344CB8AC3E}">
        <p14:creationId xmlns:p14="http://schemas.microsoft.com/office/powerpoint/2010/main" val="2662738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Here are some examples of tractable flows</a:t>
            </a:r>
          </a:p>
          <a:p>
            <a:endParaRPr lang="en-US" altLang="zh-CN"/>
          </a:p>
          <a:p>
            <a:r>
              <a:rPr lang="en-US" altLang="zh-CN"/>
              <a:t>Affine transform is quite straight forward, and we just scale and shift the input vector</a:t>
            </a:r>
          </a:p>
          <a:p>
            <a:endParaRPr lang="en-US" altLang="zh-CN"/>
          </a:p>
          <a:p>
            <a:r>
              <a:rPr lang="en-US" altLang="zh-CN"/>
              <a:t>planar flow contains an activation function, and looks a bit more complicated, but its determinant turns out to be quite easy </a:t>
            </a:r>
          </a:p>
          <a:p>
            <a:endParaRPr lang="en-US" altLang="zh-CN"/>
          </a:p>
          <a:p>
            <a:r>
              <a:rPr lang="en-US" altLang="zh-CN"/>
              <a:t>Another example is the </a:t>
            </a:r>
            <a:r>
              <a:rPr lang="en-US" altLang="zh-CN" sz="1200">
                <a:ea typeface="黑体" panose="02010609060101010101" pitchFamily="49" charset="-122"/>
                <a:cs typeface="Arial" pitchFamily="34" charset="0"/>
              </a:rPr>
              <a:t>Invertible 1x1 Convolution in </a:t>
            </a:r>
            <a:r>
              <a:rPr lang="en-US" altLang="zh-CN"/>
              <a:t>Glow, which is designed for image generation</a:t>
            </a:r>
          </a:p>
          <a:p>
            <a:r>
              <a:rPr lang="en-US" altLang="zh-CN"/>
              <a:t>the idea is to multiply all elements xij in an image, with a shared matrix W, and the element-wise log</a:t>
            </a:r>
          </a:p>
          <a:p>
            <a:endParaRPr lang="en-US" altLang="zh-CN"/>
          </a:p>
          <a:p>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24</a:t>
            </a:fld>
            <a:endParaRPr lang="zh-CN" altLang="en-US"/>
          </a:p>
        </p:txBody>
      </p:sp>
    </p:spTree>
    <p:extLst>
      <p:ext uri="{BB962C8B-B14F-4D97-AF65-F5344CB8AC3E}">
        <p14:creationId xmlns:p14="http://schemas.microsoft.com/office/powerpoint/2010/main" val="2773154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so that’s normalizing flows, and here is how we use them</a:t>
            </a:r>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25</a:t>
            </a:fld>
            <a:endParaRPr lang="zh-CN" altLang="en-US"/>
          </a:p>
        </p:txBody>
      </p:sp>
    </p:spTree>
    <p:extLst>
      <p:ext uri="{BB962C8B-B14F-4D97-AF65-F5344CB8AC3E}">
        <p14:creationId xmlns:p14="http://schemas.microsoft.com/office/powerpoint/2010/main" val="1272382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Let’s look at the general structure of the implicit bnn</a:t>
            </a:r>
          </a:p>
          <a:p>
            <a:endParaRPr lang="en-US" altLang="zh-CN"/>
          </a:p>
          <a:p>
            <a:r>
              <a:rPr lang="en-US" altLang="zh-CN"/>
              <a:t>the IBNN extends a deterministic layer with a stochastic branch</a:t>
            </a:r>
          </a:p>
          <a:p>
            <a:endParaRPr lang="en-US" altLang="zh-CN"/>
          </a:p>
          <a:p>
            <a:r>
              <a:rPr lang="en-US" altLang="zh-CN"/>
              <a:t>before we put the data/feature into a network layer, we sample … then transform the samples … and I mainly worked on this flow part</a:t>
            </a:r>
          </a:p>
          <a:p>
            <a:endParaRPr lang="en-US" altLang="zh-CN"/>
          </a:p>
          <a:p>
            <a:r>
              <a:rPr lang="en-US" altLang="zh-CN"/>
              <a:t>finally, we multiply the samples with the original data/feature</a:t>
            </a:r>
          </a:p>
          <a:p>
            <a:endParaRPr lang="en-US" altLang="zh-CN"/>
          </a:p>
          <a:p>
            <a:r>
              <a:rPr lang="en-US" altLang="zh-CN"/>
              <a:t>This structure has nice intuitive interpretations. </a:t>
            </a:r>
          </a:p>
          <a:p>
            <a:r>
              <a:rPr lang="en-US" altLang="zh-CN"/>
              <a:t>in a probabilistic way, …</a:t>
            </a:r>
          </a:p>
          <a:p>
            <a:r>
              <a:rPr lang="en-US" altLang="zh-CN"/>
              <a:t>in a non-probabilistic way, the stochastic part can be regarded as </a:t>
            </a:r>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26</a:t>
            </a:fld>
            <a:endParaRPr lang="zh-CN" altLang="en-US"/>
          </a:p>
        </p:txBody>
      </p:sp>
    </p:spTree>
    <p:extLst>
      <p:ext uri="{BB962C8B-B14F-4D97-AF65-F5344CB8AC3E}">
        <p14:creationId xmlns:p14="http://schemas.microsoft.com/office/powerpoint/2010/main" val="2308824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With all the components, let’s move to the loss formulation</a:t>
            </a:r>
          </a:p>
          <a:p>
            <a:endParaRPr lang="en-US" altLang="zh-CN"/>
          </a:p>
          <a:p>
            <a:r>
              <a:rPr lang="en-US" altLang="zh-CN"/>
              <a:t>In the first place, we want to approximate the true posterior distribution of latent variable p(z|D, theta), </a:t>
            </a:r>
          </a:p>
          <a:p>
            <a:r>
              <a:rPr lang="en-US" altLang="zh-CN"/>
              <a:t>with a flow-based distribution q(z; theta)</a:t>
            </a:r>
          </a:p>
          <a:p>
            <a:r>
              <a:rPr lang="en-US" altLang="zh-CN"/>
              <a:t>here z means .. theta is .. and D is data</a:t>
            </a:r>
          </a:p>
          <a:p>
            <a:endParaRPr lang="en-US" altLang="zh-CN"/>
          </a:p>
          <a:p>
            <a:r>
              <a:rPr lang="en-US" altLang="zh-CN"/>
              <a:t>That is equivalent to maximizing the ELBO, which contains a data likelihood term and regularization term.</a:t>
            </a:r>
          </a:p>
          <a:p>
            <a:r>
              <a:rPr lang="en-US" altLang="zh-CN"/>
              <a:t>if we assume the latent variables in different layers are independent, we can decompose the full KL into a sum over all layers</a:t>
            </a:r>
          </a:p>
          <a:p>
            <a:endParaRPr lang="en-US" altLang="zh-CN"/>
          </a:p>
          <a:p>
            <a:r>
              <a:rPr lang="en-US" altLang="zh-CN"/>
              <a:t>while the likelihood …</a:t>
            </a:r>
          </a:p>
          <a:p>
            <a:endParaRPr lang="en-US" altLang="zh-CN"/>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27</a:t>
            </a:fld>
            <a:endParaRPr lang="zh-CN" altLang="en-US"/>
          </a:p>
        </p:txBody>
      </p:sp>
    </p:spTree>
    <p:extLst>
      <p:ext uri="{BB962C8B-B14F-4D97-AF65-F5344CB8AC3E}">
        <p14:creationId xmlns:p14="http://schemas.microsoft.com/office/powerpoint/2010/main" val="2326830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For simplicity we just take one layer, </a:t>
            </a:r>
          </a:p>
          <a:p>
            <a:endParaRPr lang="en-US" altLang="zh-CN"/>
          </a:p>
          <a:p>
            <a:r>
              <a:rPr lang="en-US" altLang="zh-CN"/>
              <a:t>the notation is actually a bit tricky here, the subscript means the kth flow in a layer</a:t>
            </a:r>
          </a:p>
          <a:p>
            <a:endParaRPr lang="en-US" altLang="zh-CN"/>
          </a:p>
          <a:p>
            <a:r>
              <a:rPr lang="en-US" altLang="zh-CN"/>
              <a:t>we first plug in the density of transformed samples,  then with the change of variable technique, </a:t>
            </a:r>
          </a:p>
          <a:p>
            <a:endParaRPr lang="en-US" altLang="zh-CN"/>
          </a:p>
          <a:p>
            <a:r>
              <a:rPr lang="en-US" altLang="zh-CN"/>
              <a:t>we can take the expectation over the simple base distribution, instead of the complicated flow posterior</a:t>
            </a:r>
          </a:p>
          <a:p>
            <a:endParaRPr lang="en-US" altLang="zh-CN"/>
          </a:p>
          <a:p>
            <a:r>
              <a:rPr lang="en-US" altLang="zh-CN"/>
              <a:t>finally the kl decomposes into three terms … </a:t>
            </a:r>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28</a:t>
            </a:fld>
            <a:endParaRPr lang="zh-CN" altLang="en-US"/>
          </a:p>
        </p:txBody>
      </p:sp>
    </p:spTree>
    <p:extLst>
      <p:ext uri="{BB962C8B-B14F-4D97-AF65-F5344CB8AC3E}">
        <p14:creationId xmlns:p14="http://schemas.microsoft.com/office/powerpoint/2010/main" val="3027722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That’s all the theory part, now let’s see some experiments </a:t>
            </a:r>
          </a:p>
          <a:p>
            <a:endParaRPr lang="en-US" altLang="zh-CN"/>
          </a:p>
          <a:p>
            <a:r>
              <a:rPr lang="en-US" altLang="zh-CN"/>
              <a:t>here is a toy classification problem, and we have a deterministic MLP and a flow based MLP</a:t>
            </a:r>
          </a:p>
          <a:p>
            <a:r>
              <a:rPr lang="en-US" altLang="zh-CN"/>
              <a:t>both have 2 layers, and the flow model has 6 planar flows for each layer</a:t>
            </a:r>
          </a:p>
          <a:p>
            <a:endParaRPr lang="en-US" altLang="zh-CN"/>
          </a:p>
          <a:p>
            <a:r>
              <a:rPr lang="en-US" altLang="zh-CN"/>
              <a:t>in the second plot, the size of the dots indicates the variance, and we can see it’s quite reasonable</a:t>
            </a:r>
          </a:p>
          <a:p>
            <a:pPr defTabSz="990478">
              <a:defRPr/>
            </a:pPr>
            <a:r>
              <a:rPr lang="en-US" altLang="zh-CN"/>
              <a:t>the flow based model is actually initialized with the deterministic mlp, so their boundary looks similar</a:t>
            </a:r>
          </a:p>
          <a:p>
            <a:endParaRPr lang="en-US" altLang="zh-CN"/>
          </a:p>
          <a:p>
            <a:r>
              <a:rPr lang="en-US" altLang="zh-CN"/>
              <a:t>Apart from classification accuracy, we have a measurement called expected calibration error, ECE, which measures the differences between model confidence and actual accuracy, the lower the better</a:t>
            </a:r>
          </a:p>
          <a:p>
            <a:endParaRPr lang="en-US" altLang="zh-CN"/>
          </a:p>
          <a:p>
            <a:r>
              <a:rPr lang="en-US" altLang="zh-CN"/>
              <a:t>we can see the flow based MLP has higher accuracy and lower ece, which is great </a:t>
            </a:r>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29</a:t>
            </a:fld>
            <a:endParaRPr lang="zh-CN" altLang="en-US"/>
          </a:p>
        </p:txBody>
      </p:sp>
    </p:spTree>
    <p:extLst>
      <p:ext uri="{BB962C8B-B14F-4D97-AF65-F5344CB8AC3E}">
        <p14:creationId xmlns:p14="http://schemas.microsoft.com/office/powerpoint/2010/main" val="3530380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ea typeface="黑体" panose="02010609060101010101" pitchFamily="49" charset="-122"/>
                <a:cs typeface="Times New Roman" panose="02020603050405020304" pitchFamily="18" charset="0"/>
              </a:rPr>
              <a:t>Action recognition means Identifying people’s actions in a video or image sequence</a:t>
            </a:r>
          </a:p>
          <a:p>
            <a:endParaRPr lang="en-US" altLang="zh-CN"/>
          </a:p>
          <a:p>
            <a:r>
              <a:rPr lang="en-US" altLang="zh-CN"/>
              <a:t>in </a:t>
            </a:r>
            <a:r>
              <a:rPr lang="en-US" altLang="zh-CN" dirty="0"/>
              <a:t>this image, we can easily tell that this man is cycling, these people are walking.</a:t>
            </a:r>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2</a:t>
            </a:fld>
            <a:endParaRPr lang="zh-CN" altLang="en-US"/>
          </a:p>
        </p:txBody>
      </p:sp>
    </p:spTree>
    <p:extLst>
      <p:ext uri="{BB962C8B-B14F-4D97-AF65-F5344CB8AC3E}">
        <p14:creationId xmlns:p14="http://schemas.microsoft.com/office/powerpoint/2010/main" val="2276970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here are the training loss of the model with different flow depths</a:t>
            </a:r>
          </a:p>
          <a:p>
            <a:endParaRPr lang="en-US" altLang="zh-CN"/>
          </a:p>
          <a:p>
            <a:r>
              <a:rPr lang="en-US" altLang="zh-CN"/>
              <a:t>as a result, the model without ….</a:t>
            </a:r>
          </a:p>
          <a:p>
            <a:endParaRPr lang="en-US" altLang="zh-CN"/>
          </a:p>
          <a:p>
            <a:r>
              <a:rPr lang="en-US" altLang="zh-CN"/>
              <a:t>the likelihood first increases as the flow becomes deeper, and but then decreases a bit</a:t>
            </a:r>
          </a:p>
          <a:p>
            <a:endParaRPr lang="en-US" altLang="zh-CN"/>
          </a:p>
          <a:p>
            <a:r>
              <a:rPr lang="en-US" altLang="zh-CN"/>
              <a:t>in this case the flow with </a:t>
            </a:r>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30</a:t>
            </a:fld>
            <a:endParaRPr lang="zh-CN" altLang="en-US"/>
          </a:p>
        </p:txBody>
      </p:sp>
    </p:spTree>
    <p:extLst>
      <p:ext uri="{BB962C8B-B14F-4D97-AF65-F5344CB8AC3E}">
        <p14:creationId xmlns:p14="http://schemas.microsoft.com/office/powerpoint/2010/main" val="1218415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however, the results become more unpredictable as I moved to bigger models </a:t>
            </a:r>
          </a:p>
          <a:p>
            <a:endParaRPr lang="en-US" altLang="zh-CN"/>
          </a:p>
          <a:p>
            <a:r>
              <a:rPr lang="en-US" altLang="zh-CN"/>
              <a:t>I experimented the effect of flow on LeNet5, with FashionMNIST and CIFAR10</a:t>
            </a:r>
          </a:p>
          <a:p>
            <a:endParaRPr lang="en-US" altLang="zh-CN"/>
          </a:p>
          <a:p>
            <a:r>
              <a:rPr lang="en-US" altLang="zh-CN"/>
              <a:t>For the flow part , I used invertible 1x1 convolution for the second convolution layer, and planar flow for the second fully connected layer</a:t>
            </a:r>
          </a:p>
          <a:p>
            <a:r>
              <a:rPr lang="en-US" altLang="zh-CN"/>
              <a:t>For the no flow version, the stochastic part does not have a flow, but only a normal distribution with learnable mean and variance</a:t>
            </a:r>
          </a:p>
          <a:p>
            <a:endParaRPr lang="en-US" altLang="zh-CN"/>
          </a:p>
          <a:p>
            <a:r>
              <a:rPr lang="en-US" altLang="zh-CN"/>
              <a:t>I trained a deterministic version on the two datasets, and used them as baseline. </a:t>
            </a:r>
          </a:p>
          <a:p>
            <a:r>
              <a:rPr lang="en-US" altLang="zh-CN"/>
              <a:t>I also tried to add dropout to LeNet, but the results doesn’t change much </a:t>
            </a:r>
          </a:p>
          <a:p>
            <a:endParaRPr lang="en-US" altLang="zh-CN"/>
          </a:p>
          <a:p>
            <a:r>
              <a:rPr lang="en-US" altLang="zh-CN"/>
              <a:t>As a result, both the flow and no flow version outperforms the deterministic baseline, because the test accuracy is higher than baseline</a:t>
            </a:r>
          </a:p>
          <a:p>
            <a:r>
              <a:rPr lang="en-US" altLang="zh-CN"/>
              <a:t>but the flow has little effect on FashionMNIST.</a:t>
            </a:r>
          </a:p>
          <a:p>
            <a:r>
              <a:rPr lang="en-US" altLang="zh-CN"/>
              <a:t>probably it’s because the dataset is simple, and the deterministic model itself is enough to model it</a:t>
            </a:r>
          </a:p>
          <a:p>
            <a:endParaRPr lang="en-US" altLang="zh-CN"/>
          </a:p>
          <a:p>
            <a:r>
              <a:rPr lang="en-US" altLang="zh-CN"/>
              <a:t>When we look at the test accuracy from cifar, the flow now shows some effect, the test accuracy </a:t>
            </a:r>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31</a:t>
            </a:fld>
            <a:endParaRPr lang="zh-CN" altLang="en-US"/>
          </a:p>
        </p:txBody>
      </p:sp>
    </p:spTree>
    <p:extLst>
      <p:ext uri="{BB962C8B-B14F-4D97-AF65-F5344CB8AC3E}">
        <p14:creationId xmlns:p14="http://schemas.microsoft.com/office/powerpoint/2010/main" val="786348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the results with VGG on CIFAR supports that interpretation</a:t>
            </a:r>
          </a:p>
          <a:p>
            <a:endParaRPr lang="en-US" altLang="zh-CN"/>
          </a:p>
          <a:p>
            <a:r>
              <a:rPr lang="en-US" altLang="zh-CN"/>
              <a:t>both stochastic models outperform the deterministic baseline, but the flow is not helpful here </a:t>
            </a:r>
          </a:p>
          <a:p>
            <a:endParaRPr lang="en-US" altLang="zh-CN"/>
          </a:p>
          <a:p>
            <a:r>
              <a:rPr lang="en-US" altLang="zh-CN"/>
              <a:t>an evidence is that the KL decreases as training goes on the KL divergence is decreasing, which means the posterior is gradually going back to the prior </a:t>
            </a:r>
          </a:p>
          <a:p>
            <a:endParaRPr lang="en-US" altLang="zh-CN"/>
          </a:p>
          <a:p>
            <a:r>
              <a:rPr lang="en-US" altLang="zh-CN"/>
              <a:t>so I think VGG 16 has enough capacity for CIFAR 10, and the flow gradually loses its value </a:t>
            </a:r>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32</a:t>
            </a:fld>
            <a:endParaRPr lang="zh-CN" altLang="en-US"/>
          </a:p>
        </p:txBody>
      </p:sp>
    </p:spTree>
    <p:extLst>
      <p:ext uri="{BB962C8B-B14F-4D97-AF65-F5344CB8AC3E}">
        <p14:creationId xmlns:p14="http://schemas.microsoft.com/office/powerpoint/2010/main" val="3001529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33</a:t>
            </a:fld>
            <a:endParaRPr lang="zh-CN" altLang="en-US"/>
          </a:p>
        </p:txBody>
      </p:sp>
    </p:spTree>
    <p:extLst>
      <p:ext uri="{BB962C8B-B14F-4D97-AF65-F5344CB8AC3E}">
        <p14:creationId xmlns:p14="http://schemas.microsoft.com/office/powerpoint/2010/main" val="2644548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I </a:t>
            </a:r>
            <a:r>
              <a:rPr lang="en-US" altLang="zh-CN" dirty="0"/>
              <a:t>want to </a:t>
            </a:r>
            <a:r>
              <a:rPr lang="en-US" altLang="zh-CN"/>
              <a:t>talk about visual </a:t>
            </a:r>
            <a:r>
              <a:rPr lang="en-US" altLang="zh-CN" dirty="0"/>
              <a:t>object tracking</a:t>
            </a:r>
          </a:p>
          <a:p>
            <a:endParaRPr lang="en-US" altLang="zh-CN" dirty="0"/>
          </a:p>
          <a:p>
            <a:r>
              <a:rPr lang="en-US" altLang="zh-CN" dirty="0"/>
              <a:t>and I’ll briefly </a:t>
            </a:r>
            <a:r>
              <a:rPr lang="en-US" altLang="zh-CN"/>
              <a:t>introduce two kinds of </a:t>
            </a:r>
            <a:r>
              <a:rPr lang="en-US" altLang="zh-CN" dirty="0"/>
              <a:t>methods, which are named correlation filters and Siamese networks.</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3949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(start video) now I’m sure you can easily see some </a:t>
            </a:r>
            <a:r>
              <a:rPr lang="en-US" altLang="zh-CN">
                <a:latin typeface="微软雅黑" panose="020B0503020204020204" pitchFamily="34" charset="-122"/>
                <a:ea typeface="微软雅黑" panose="020B0503020204020204" pitchFamily="34" charset="-122"/>
                <a:cs typeface="Times New Roman" panose="02020603050405020304" pitchFamily="18" charset="0"/>
              </a:rPr>
              <a:t>guys here, and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you know precisely where they are and how they moves.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Such a task is visual object tracking, </a:t>
            </a:r>
            <a:r>
              <a:rPr lang="en-US" altLang="zh-CN">
                <a:latin typeface="微软雅黑" panose="020B0503020204020204" pitchFamily="34" charset="-122"/>
                <a:ea typeface="微软雅黑" panose="020B0503020204020204" pitchFamily="34" charset="-122"/>
                <a:cs typeface="Times New Roman" panose="02020603050405020304" pitchFamily="18" charset="0"/>
              </a:rPr>
              <a:t>it’s easy for us</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because we humans have excellent vision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If we can make a computer do this, it would be artificial intelligence!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Can we? Yes! Actually, in this video, the green box is created by an </a:t>
            </a:r>
            <a:r>
              <a:rPr lang="en-US" altLang="zh-CN">
                <a:latin typeface="微软雅黑" panose="020B0503020204020204" pitchFamily="34" charset="-122"/>
                <a:ea typeface="微软雅黑" panose="020B0503020204020204" pitchFamily="34" charset="-122"/>
                <a:cs typeface="Times New Roman" panose="02020603050405020304" pitchFamily="18" charset="0"/>
              </a:rPr>
              <a:t>algorithm with correlation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filter, and the red one comes from a Siamese network. </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3042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About visual tracking, we’ll first define what </a:t>
            </a:r>
            <a:r>
              <a:rPr lang="en-US" altLang="zh-CN"/>
              <a:t>it is and </a:t>
            </a:r>
            <a:r>
              <a:rPr lang="en-US" altLang="zh-CN" dirty="0"/>
              <a:t>how it works.</a:t>
            </a:r>
          </a:p>
          <a:p>
            <a:endParaRPr lang="en-US" altLang="zh-CN" dirty="0"/>
          </a:p>
          <a:p>
            <a:r>
              <a:rPr lang="en-US" altLang="zh-CN" dirty="0"/>
              <a:t>Then, we will go through </a:t>
            </a:r>
            <a:r>
              <a:rPr lang="en-US" altLang="zh-CN"/>
              <a:t>the two kinds of methods, and finally a brief summary</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8990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Arial" panose="020B0604020202020204" pitchFamily="34" charset="0"/>
                <a:ea typeface="MS Mincho" panose="02020609040205080304" pitchFamily="49" charset="-128"/>
              </a:rPr>
              <a:t>Formally, the visual tracking problem means </a:t>
            </a:r>
            <a:r>
              <a:rPr lang="en-US" altLang="zh-CN" sz="1200">
                <a:effectLst/>
                <a:latin typeface="Arial" panose="020B0604020202020204" pitchFamily="34" charset="0"/>
                <a:ea typeface="MS Mincho" panose="02020609040205080304" pitchFamily="49" charset="-128"/>
              </a:rPr>
              <a:t>to (read the slide)</a:t>
            </a:r>
            <a:endParaRPr lang="en-US" altLang="zh-CN" sz="1200" dirty="0">
              <a:effectLst/>
              <a:latin typeface="Arial" panose="020B0604020202020204" pitchFamily="34"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effectLst/>
                <a:latin typeface="Arial" panose="020B0604020202020204" pitchFamily="34" charset="0"/>
                <a:ea typeface="MS Mincho" panose="02020609040205080304" pitchFamily="49" charset="-128"/>
              </a:rPr>
              <a:t>that is, we know where it is at first, and we want to know how it moves later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effectLst/>
              <a:latin typeface="Arial" panose="020B0604020202020204" pitchFamily="34"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effectLst/>
                <a:latin typeface="Arial" panose="020B0604020202020204" pitchFamily="34" charset="0"/>
                <a:ea typeface="MS Mincho" panose="02020609040205080304" pitchFamily="49" charset="-128"/>
              </a:rPr>
              <a:t>Visual </a:t>
            </a:r>
            <a:r>
              <a:rPr lang="en-US" altLang="zh-CN" sz="1200" dirty="0">
                <a:effectLst/>
                <a:latin typeface="Arial" panose="020B0604020202020204" pitchFamily="34" charset="0"/>
                <a:ea typeface="MS Mincho" panose="02020609040205080304" pitchFamily="49" charset="-128"/>
              </a:rPr>
              <a:t>tracking is an </a:t>
            </a:r>
            <a:r>
              <a:rPr lang="en-US" altLang="zh-CN" sz="1200">
                <a:effectLst/>
                <a:latin typeface="Arial" panose="020B0604020202020204" pitchFamily="34" charset="0"/>
                <a:ea typeface="MS Mincho" panose="02020609040205080304" pitchFamily="49" charset="-128"/>
              </a:rPr>
              <a:t>active research topic in </a:t>
            </a:r>
            <a:r>
              <a:rPr lang="en-US" altLang="zh-CN" sz="1200" dirty="0">
                <a:effectLst/>
                <a:latin typeface="Arial" panose="020B0604020202020204" pitchFamily="34" charset="0"/>
                <a:ea typeface="MS Mincho" panose="02020609040205080304" pitchFamily="49" charset="-128"/>
              </a:rPr>
              <a:t>robotics </a:t>
            </a:r>
            <a:r>
              <a:rPr lang="en-US" altLang="zh-CN" sz="1200">
                <a:effectLst/>
                <a:latin typeface="Arial" panose="020B0604020202020204" pitchFamily="34" charset="0"/>
                <a:ea typeface="MS Mincho" panose="02020609040205080304" pitchFamily="49" charset="-128"/>
              </a:rPr>
              <a:t>and AI</a:t>
            </a:r>
            <a:endParaRPr lang="en-US" altLang="zh-CN" sz="1200" dirty="0">
              <a:effectLst/>
              <a:latin typeface="Arial" panose="020B0604020202020204" pitchFamily="34"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effectLst/>
              <a:latin typeface="Arial" panose="020B0604020202020204" pitchFamily="34"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Arial" panose="020B0604020202020204" pitchFamily="34" charset="0"/>
                <a:ea typeface="MS Mincho" panose="02020609040205080304" pitchFamily="49" charset="-128"/>
              </a:rPr>
              <a:t>For applications</a:t>
            </a:r>
            <a:r>
              <a:rPr lang="en-US" altLang="zh-CN" sz="1200">
                <a:effectLst/>
                <a:latin typeface="Arial" panose="020B0604020202020204" pitchFamily="34" charset="0"/>
                <a:ea typeface="MS Mincho" panose="02020609040205080304" pitchFamily="49" charset="-128"/>
              </a:rPr>
              <a:t>, it could </a:t>
            </a:r>
            <a:r>
              <a:rPr lang="en-US" altLang="zh-CN" sz="1200" dirty="0">
                <a:effectLst/>
                <a:latin typeface="Arial" panose="020B0604020202020204" pitchFamily="34" charset="0"/>
                <a:ea typeface="MS Mincho" panose="02020609040205080304" pitchFamily="49" charset="-128"/>
              </a:rPr>
              <a:t>be used in sport </a:t>
            </a:r>
            <a:r>
              <a:rPr lang="en-US" altLang="zh-CN" sz="1200">
                <a:effectLst/>
                <a:latin typeface="Arial" panose="020B0604020202020204" pitchFamily="34" charset="0"/>
                <a:ea typeface="MS Mincho" panose="02020609040205080304" pitchFamily="49" charset="-128"/>
              </a:rPr>
              <a:t>video analysis, or visual surveillance. </a:t>
            </a:r>
            <a:endParaRPr lang="en-US" altLang="zh-CN" sz="1200" dirty="0">
              <a:effectLst/>
              <a:latin typeface="Arial" panose="020B0604020202020204" pitchFamily="34"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a:effectLst/>
              <a:latin typeface="Arial" panose="020B0604020202020204" pitchFamily="34"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effectLst/>
                <a:latin typeface="Arial" panose="020B0604020202020204" pitchFamily="34" charset="0"/>
                <a:ea typeface="MS Mincho" panose="02020609040205080304" pitchFamily="49" charset="-128"/>
              </a:rPr>
              <a:t>In this example, if we know the motion of this player in the game, we can place a marker on him, and then the audience could better see where he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a:effectLst/>
              <a:latin typeface="Arial" panose="020B0604020202020204" pitchFamily="34"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effectLst/>
                <a:latin typeface="Arial" panose="020B0604020202020204" pitchFamily="34" charset="0"/>
                <a:ea typeface="MS Mincho" panose="02020609040205080304" pitchFamily="49" charset="-128"/>
              </a:rPr>
              <a:t>As for the people who make strategies for the team, they would be happy to have the motion data of all players, so they can analyze the the behavior of their opponents.</a:t>
            </a:r>
            <a:endParaRPr lang="en-US" altLang="zh-CN" sz="1200" dirty="0">
              <a:effectLst/>
              <a:latin typeface="Arial" panose="020B0604020202020204" pitchFamily="34" charset="0"/>
              <a:ea typeface="MS Mincho" panose="02020609040205080304" pitchFamily="49" charset="-128"/>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0309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In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general, a visual tracking algorithm takes an </a:t>
            </a:r>
            <a:r>
              <a:rPr lang="en-US" altLang="zh-CN">
                <a:latin typeface="微软雅黑" panose="020B0503020204020204" pitchFamily="34" charset="-122"/>
                <a:ea typeface="微软雅黑" panose="020B0503020204020204" pitchFamily="34" charset="-122"/>
                <a:cs typeface="Times New Roman" panose="02020603050405020304" pitchFamily="18" charset="0"/>
              </a:rPr>
              <a:t>image sequence, or a video,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and initial object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then it predicts the motion of </a:t>
            </a:r>
            <a:r>
              <a:rPr lang="en-US" altLang="zh-CN">
                <a:latin typeface="微软雅黑" panose="020B0503020204020204" pitchFamily="34" charset="-122"/>
                <a:ea typeface="微软雅黑" panose="020B0503020204020204" pitchFamily="34" charset="-122"/>
                <a:cs typeface="Times New Roman" panose="02020603050405020304" pitchFamily="18" charset="0"/>
              </a:rPr>
              <a:t>the object frame by frame,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with a five </a:t>
            </a:r>
            <a:r>
              <a:rPr lang="en-US" altLang="zh-CN">
                <a:latin typeface="微软雅黑" panose="020B0503020204020204" pitchFamily="34" charset="-122"/>
                <a:ea typeface="微软雅黑" panose="020B0503020204020204" pitchFamily="34" charset="-122"/>
                <a:cs typeface="Times New Roman" panose="02020603050405020304" pitchFamily="18" charset="0"/>
              </a:rPr>
              <a:t>stage strategy.</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In such an algorithm, feature extraction and machine learning are most essential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Each loop we make prediction for one single frame, data preparation means preprocessing, feature extraction will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(read the slide</a:t>
            </a:r>
            <a:r>
              <a:rPr lang="en-US" altLang="zh-CN">
                <a:latin typeface="微软雅黑" panose="020B0503020204020204" pitchFamily="34" charset="-122"/>
                <a:ea typeface="微软雅黑" panose="020B0503020204020204" pitchFamily="34" charset="-122"/>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at the beginning, we know where the object is, so we can skip the prediction and go to machine learning, where we (read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After model update, we are ready for a new frame.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The only thing different is, we use the existing model to predict the object location, and refresh the machine learning model with the new location. </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7303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Then we take a look at correlation filters, which is the traditional part of visual tracking.</a:t>
            </a:r>
          </a:p>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2704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Action recognition is </a:t>
            </a:r>
            <a:r>
              <a:rPr lang="en-US" altLang="zh-CN" dirty="0"/>
              <a:t>important </a:t>
            </a:r>
            <a:r>
              <a:rPr lang="en-US" altLang="zh-CN"/>
              <a:t>for decision making of self-driving cars</a:t>
            </a:r>
          </a:p>
          <a:p>
            <a:endParaRPr lang="en-US" altLang="zh-CN"/>
          </a:p>
          <a:p>
            <a:r>
              <a:rPr lang="en-US" altLang="zh-CN"/>
              <a:t>and precisely, we </a:t>
            </a:r>
            <a:r>
              <a:rPr lang="en-US" altLang="zh-CN" dirty="0"/>
              <a:t>take a video or a sequence </a:t>
            </a:r>
            <a:r>
              <a:rPr lang="en-US" altLang="zh-CN"/>
              <a:t>of images, then predict people’s actions</a:t>
            </a:r>
            <a:endParaRPr lang="en-US" altLang="zh-CN" dirty="0"/>
          </a:p>
          <a:p>
            <a:endParaRPr lang="en-US" altLang="zh-CN" dirty="0"/>
          </a:p>
          <a:p>
            <a:r>
              <a:rPr lang="en-US" altLang="zh-CN" dirty="0"/>
              <a:t>In my project, I work with pose based methods</a:t>
            </a:r>
          </a:p>
          <a:p>
            <a:endParaRPr lang="en-US" altLang="zh-CN" dirty="0"/>
          </a:p>
          <a:p>
            <a:r>
              <a:rPr lang="en-US" altLang="zh-CN"/>
              <a:t>Because poses </a:t>
            </a:r>
            <a:r>
              <a:rPr lang="en-US" altLang="zh-CN" dirty="0"/>
              <a:t>are light-weight but </a:t>
            </a:r>
            <a:r>
              <a:rPr lang="en-US" altLang="zh-CN" sz="1200" dirty="0">
                <a:ea typeface="黑体" panose="02010609060101010101" pitchFamily="49" charset="-122"/>
                <a:cs typeface="Times New Roman" panose="02020603050405020304" pitchFamily="18" charset="0"/>
              </a:rPr>
              <a:t>highly</a:t>
            </a:r>
            <a:r>
              <a:rPr lang="en-US" altLang="zh-CN" dirty="0"/>
              <a:t> informative, and we can easily recognize what these people are doing, even if we just see a few points</a:t>
            </a:r>
          </a:p>
          <a:p>
            <a:endParaRPr lang="en-US" altLang="zh-CN" dirty="0"/>
          </a:p>
          <a:p>
            <a:r>
              <a:rPr lang="en-US" altLang="zh-CN" dirty="0"/>
              <a:t>Besides, there has been successful work </a:t>
            </a:r>
            <a:r>
              <a:rPr lang="en-US" altLang="zh-CN"/>
              <a:t>on pose based vision</a:t>
            </a:r>
            <a:endParaRPr lang="en-US" altLang="zh-CN" dirty="0"/>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3</a:t>
            </a:fld>
            <a:endParaRPr lang="zh-CN" altLang="en-US"/>
          </a:p>
        </p:txBody>
      </p:sp>
    </p:spTree>
    <p:extLst>
      <p:ext uri="{BB962C8B-B14F-4D97-AF65-F5344CB8AC3E}">
        <p14:creationId xmlns:p14="http://schemas.microsoft.com/office/powerpoint/2010/main" val="1256642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By </a:t>
            </a:r>
            <a:r>
              <a:rPr lang="en-US" altLang="zh-CN" dirty="0"/>
              <a:t>traditional, </a:t>
            </a:r>
            <a:r>
              <a:rPr lang="en-US" altLang="zh-CN"/>
              <a:t>we mean </a:t>
            </a:r>
            <a:r>
              <a:rPr lang="en-US" altLang="zh-CN" dirty="0"/>
              <a:t>NOT deep learning, because the learning part is described as an optimization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There’s going to be some math, but don’t be afraid, we can understand it intuitively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this formula means to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find </a:t>
            </a:r>
            <a:r>
              <a:rPr lang="en-US" altLang="zh-CN">
                <a:latin typeface="微软雅黑" panose="020B0503020204020204" pitchFamily="34" charset="-122"/>
                <a:ea typeface="微软雅黑" panose="020B0503020204020204" pitchFamily="34" charset="-122"/>
                <a:cs typeface="Times New Roman" panose="02020603050405020304" pitchFamily="18" charset="0"/>
              </a:rPr>
              <a:t>a digital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filter f, that </a:t>
            </a:r>
            <a:r>
              <a:rPr lang="en-US" altLang="zh-CN">
                <a:latin typeface="微软雅黑" panose="020B0503020204020204" pitchFamily="34" charset="-122"/>
                <a:ea typeface="微软雅黑" panose="020B0503020204020204" pitchFamily="34" charset="-122"/>
                <a:cs typeface="Times New Roman" panose="02020603050405020304" pitchFamily="18" charset="0"/>
              </a:rPr>
              <a:t>makes this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function as small </a:t>
            </a:r>
            <a:r>
              <a:rPr lang="en-US" altLang="zh-CN">
                <a:latin typeface="微软雅黑" panose="020B0503020204020204" pitchFamily="34" charset="-122"/>
                <a:ea typeface="微软雅黑" panose="020B0503020204020204" pitchFamily="34" charset="-122"/>
                <a:cs typeface="Times New Roman" panose="02020603050405020304" pitchFamily="18" charset="0"/>
              </a:rPr>
              <a:t>as possible, solve the formula we have an f, and let’s see how to use the filter</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Given an image with the object at the center, we first summarizes its statistical properties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for example, this feature indicates the brightness of the image, the things under the sun are marked in red, and those in shadows are marked in blue.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Then we want to have a filter, which we can use to find the object with a correlation </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and a correlation means, scan f over x, multiply the overlapped cells and add them up. </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If the filter is good, we will have a good result, a sharp shape, and we can simply choose the peak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But a good f doesn’t come naturally, we have to do something. and what we need to do is to make the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correlation result to look </a:t>
            </a:r>
            <a:r>
              <a:rPr lang="en-US" altLang="zh-CN">
                <a:latin typeface="微软雅黑" panose="020B0503020204020204" pitchFamily="34" charset="-122"/>
                <a:ea typeface="微软雅黑" panose="020B0503020204020204" pitchFamily="34" charset="-122"/>
                <a:cs typeface="Times New Roman" panose="02020603050405020304" pitchFamily="18" charset="0"/>
              </a:rPr>
              <a:t>like this label function.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Since we have placed the object at the center and this label function has a high value at the cente,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so the label function will have a high value on the object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If the correlation result looks like the label, it will also have a high value on the object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To make them similar, we need a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small difference term in the </a:t>
            </a:r>
            <a:r>
              <a:rPr lang="en-US" altLang="zh-CN">
                <a:latin typeface="微软雅黑" panose="020B0503020204020204" pitchFamily="34" charset="-122"/>
                <a:ea typeface="微软雅黑" panose="020B0503020204020204" pitchFamily="34" charset="-122"/>
                <a:cs typeface="Times New Roman" panose="02020603050405020304" pitchFamily="18" charset="0"/>
              </a:rPr>
              <a:t>loss function</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to further prevent overfitting,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we don’t want large values in the </a:t>
            </a:r>
            <a:r>
              <a:rPr lang="en-US" altLang="zh-CN">
                <a:latin typeface="微软雅黑" panose="020B0503020204020204" pitchFamily="34" charset="-122"/>
                <a:ea typeface="微软雅黑" panose="020B0503020204020204" pitchFamily="34" charset="-122"/>
                <a:cs typeface="Times New Roman" panose="02020603050405020304" pitchFamily="18" charset="0"/>
              </a:rPr>
              <a:t>filter matrix</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In short, we want </a:t>
            </a:r>
            <a:r>
              <a:rPr lang="en-US" altLang="zh-CN">
                <a:latin typeface="微软雅黑" panose="020B0503020204020204" pitchFamily="34" charset="-122"/>
                <a:ea typeface="微软雅黑" panose="020B0503020204020204" pitchFamily="34" charset="-122"/>
                <a:cs typeface="Times New Roman" panose="02020603050405020304" pitchFamily="18" charset="0"/>
              </a:rPr>
              <a:t>to find a filter, whose correlation result with feature will tell us where the object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to get such a filter, we need to solve this formula</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9138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this basic method had a strong impact, because this speeding up technique</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54881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5308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In fact, the basic filter can be improved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Since a correlation only requires two things, feature x and filter f, so to improve the correlation, we can improve either x or f or both of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Abetter filter usually means a more complicated loss function, but that’s more math and more headache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better features comes from CNN, you can think of it as a stronger feature extraction tool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those features are called semantic features, because they already have high value on objects and low value on backgrounds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for example, the first feature has high values only on the two guys, while the rest of it is marked in blue</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63840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more specifically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The BACF algorithm proposes a cropping operation P, which removes some </a:t>
            </a:r>
            <a:r>
              <a:rPr lang="en-US" altLang="zh-CN">
                <a:latin typeface="微软雅黑" panose="020B0503020204020204" pitchFamily="34" charset="-122"/>
                <a:ea typeface="微软雅黑" panose="020B0503020204020204" pitchFamily="34" charset="-122"/>
                <a:cs typeface="Times New Roman" panose="02020603050405020304" pitchFamily="18" charset="0"/>
              </a:rPr>
              <a:t>background part make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the filter focus on </a:t>
            </a:r>
            <a:r>
              <a:rPr lang="en-US" altLang="zh-CN">
                <a:latin typeface="微软雅黑" panose="020B0503020204020204" pitchFamily="34" charset="-122"/>
                <a:ea typeface="微软雅黑" panose="020B0503020204020204" pitchFamily="34" charset="-122"/>
                <a:cs typeface="Times New Roman" panose="02020603050405020304" pitchFamily="18" charset="0"/>
              </a:rPr>
              <a:t>the object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微软雅黑" panose="020B0503020204020204" pitchFamily="34" charset="-122"/>
                <a:ea typeface="微软雅黑" panose="020B0503020204020204" pitchFamily="34" charset="-122"/>
                <a:cs typeface="Times New Roman" panose="02020603050405020304" pitchFamily="18" charset="0"/>
              </a:rPr>
              <a:t>The intuition here is the object is more important </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Similarly, the SRDCF imposes different </a:t>
            </a:r>
            <a:r>
              <a:rPr lang="en-US" altLang="zh-CN">
                <a:latin typeface="微软雅黑" panose="020B0503020204020204" pitchFamily="34" charset="-122"/>
                <a:ea typeface="微软雅黑" panose="020B0503020204020204" pitchFamily="34" charset="-122"/>
                <a:cs typeface="Times New Roman" panose="02020603050405020304" pitchFamily="18" charset="0"/>
              </a:rPr>
              <a:t>weights W. The spatial regularizer here means it has different values at different places, and W tells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the filter not to pay attention to </a:t>
            </a:r>
            <a:r>
              <a:rPr lang="en-US" altLang="zh-CN">
                <a:latin typeface="微软雅黑" panose="020B0503020204020204" pitchFamily="34" charset="-122"/>
                <a:ea typeface="微软雅黑" panose="020B0503020204020204" pitchFamily="34" charset="-122"/>
                <a:cs typeface="Times New Roman" panose="02020603050405020304" pitchFamily="18" charset="0"/>
              </a:rPr>
              <a:t>border part.</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0980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people are using deep learning in many tasks </a:t>
            </a:r>
            <a:endParaRPr lang="en-US" altLang="zh-CN" dirty="0"/>
          </a:p>
          <a:p>
            <a:endParaRPr lang="en-US" altLang="zh-CN" dirty="0"/>
          </a:p>
          <a:p>
            <a:r>
              <a:rPr lang="en-US" altLang="zh-CN"/>
              <a:t>and for visual </a:t>
            </a:r>
            <a:r>
              <a:rPr lang="en-US" altLang="zh-CN" dirty="0"/>
              <a:t>tracking</a:t>
            </a:r>
            <a:r>
              <a:rPr lang="en-US" altLang="zh-CN"/>
              <a:t>, the most representative method is Siamese network </a:t>
            </a:r>
          </a:p>
          <a:p>
            <a:endParaRPr lang="en-US" altLang="zh-CN"/>
          </a:p>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08153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This is a kind of method, that tells us the similarity of two images.</a:t>
            </a:r>
            <a:endParaRPr lang="zh-CN" altLang="en-US"/>
          </a:p>
          <a:p>
            <a:endParaRPr lang="en-US" altLang="zh-CN" dirty="0"/>
          </a:p>
          <a:p>
            <a:r>
              <a:rPr lang="en-US" altLang="zh-CN" dirty="0"/>
              <a:t>Generally, a Siamese network consists of a feature extractor and a similarity metric.</a:t>
            </a:r>
          </a:p>
          <a:p>
            <a:endParaRPr lang="en-US" altLang="zh-CN" dirty="0"/>
          </a:p>
          <a:p>
            <a:r>
              <a:rPr lang="en-US" altLang="zh-CN"/>
              <a:t>At first, we </a:t>
            </a:r>
            <a:r>
              <a:rPr lang="en-US" altLang="zh-CN" dirty="0"/>
              <a:t>know where the object is, so we keep it as </a:t>
            </a:r>
            <a:r>
              <a:rPr lang="en-US" altLang="zh-CN"/>
              <a:t>a template, and all the subsequent work are meant to find the object that is most similar to this template.</a:t>
            </a:r>
            <a:endParaRPr lang="en-US" altLang="zh-CN" dirty="0"/>
          </a:p>
          <a:p>
            <a:endParaRPr lang="en-US" altLang="zh-CN" dirty="0"/>
          </a:p>
          <a:p>
            <a:r>
              <a:rPr lang="en-US" altLang="zh-CN"/>
              <a:t>To do this, we </a:t>
            </a:r>
            <a:r>
              <a:rPr lang="en-US" altLang="zh-CN" dirty="0"/>
              <a:t>first specify </a:t>
            </a:r>
            <a:r>
              <a:rPr lang="en-US" altLang="zh-CN"/>
              <a:t>a larger search </a:t>
            </a:r>
            <a:r>
              <a:rPr lang="en-US" altLang="zh-CN" dirty="0"/>
              <a:t>window</a:t>
            </a:r>
            <a:r>
              <a:rPr lang="en-US" altLang="zh-CN"/>
              <a:t>, that is where the object is likely to be.</a:t>
            </a:r>
            <a:endParaRPr lang="en-US" altLang="zh-CN" dirty="0"/>
          </a:p>
          <a:p>
            <a:endParaRPr lang="en-US" altLang="zh-CN" dirty="0"/>
          </a:p>
          <a:p>
            <a:r>
              <a:rPr lang="en-US" altLang="zh-CN" dirty="0"/>
              <a:t>we feed the template and search window through the </a:t>
            </a:r>
            <a:r>
              <a:rPr lang="en-US" altLang="zh-CN"/>
              <a:t>same network</a:t>
            </a:r>
            <a:r>
              <a:rPr lang="en-US" altLang="zh-CN" dirty="0"/>
              <a:t>. and that is where the name Siamese comes from.</a:t>
            </a:r>
          </a:p>
          <a:p>
            <a:endParaRPr lang="en-US" altLang="zh-CN"/>
          </a:p>
          <a:p>
            <a:r>
              <a:rPr lang="en-US" altLang="zh-CN"/>
              <a:t>Imagine, if we have two duplicate images, put them into the same network, the resulting features would be exactly the same.</a:t>
            </a:r>
          </a:p>
          <a:p>
            <a:endParaRPr lang="en-US" altLang="zh-CN"/>
          </a:p>
          <a:p>
            <a:r>
              <a:rPr lang="en-US" altLang="zh-CN"/>
              <a:t>But here we have incorporated something else in the searching image, so only part of the features will be the same, but which part, and how can we find it? </a:t>
            </a:r>
          </a:p>
          <a:p>
            <a:endParaRPr lang="en-US" altLang="zh-CN" dirty="0"/>
          </a:p>
          <a:p>
            <a:r>
              <a:rPr lang="en-US" altLang="zh-CN"/>
              <a:t>We can scan one over anther, and see if the overlapped features are the same, and that’s a correlation. </a:t>
            </a:r>
            <a:endParaRPr lang="en-US" altLang="zh-CN" dirty="0"/>
          </a:p>
          <a:p>
            <a:r>
              <a:rPr lang="en-US" altLang="zh-CN"/>
              <a:t>A bad news is, probably we won’t find something exactly the same, but something similar instead, and we pick the most similar one. </a:t>
            </a:r>
          </a:p>
          <a:p>
            <a:endParaRPr lang="en-US" altLang="zh-CN"/>
          </a:p>
          <a:p>
            <a:r>
              <a:rPr lang="en-US" altLang="zh-CN"/>
              <a:t>A problem here is, we have thousands of features here, and they must contain a lot of information </a:t>
            </a:r>
          </a:p>
          <a:p>
            <a:r>
              <a:rPr lang="en-US" altLang="zh-CN"/>
              <a:t>but the result is just 17 x 17, can we do something better?</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38377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And yes! </a:t>
            </a:r>
          </a:p>
          <a:p>
            <a:endParaRPr lang="en-US" altLang="zh-CN"/>
          </a:p>
          <a:p>
            <a:r>
              <a:rPr lang="en-US" altLang="zh-CN"/>
              <a:t>In this improved </a:t>
            </a:r>
            <a:r>
              <a:rPr lang="en-US" altLang="zh-CN" dirty="0"/>
              <a:t>network SiamMask, the feature extraction </a:t>
            </a:r>
            <a:r>
              <a:rPr lang="en-US" altLang="zh-CN"/>
              <a:t>part is the same as </a:t>
            </a:r>
            <a:r>
              <a:rPr lang="en-US" altLang="zh-CN" dirty="0"/>
              <a:t>the basic one,</a:t>
            </a:r>
          </a:p>
          <a:p>
            <a:endParaRPr lang="en-US" altLang="zh-CN" dirty="0"/>
          </a:p>
          <a:p>
            <a:r>
              <a:rPr lang="en-US" altLang="zh-CN"/>
              <a:t>the difference is, in addition to the location branch, SiamMask </a:t>
            </a:r>
            <a:r>
              <a:rPr lang="en-US" altLang="zh-CN" dirty="0"/>
              <a:t>has two more </a:t>
            </a:r>
            <a:r>
              <a:rPr lang="en-US" altLang="zh-CN"/>
              <a:t>sub structures that exploit the information in the correlation result, and provides accurate description of the object </a:t>
            </a:r>
          </a:p>
          <a:p>
            <a:endParaRPr lang="en-US" altLang="zh-CN"/>
          </a:p>
          <a:p>
            <a:r>
              <a:rPr lang="en-US" altLang="zh-CN"/>
              <a:t>one is </a:t>
            </a:r>
            <a:r>
              <a:rPr lang="en-US" altLang="zh-CN" dirty="0"/>
              <a:t>for object scale and the other for detailed shape. </a:t>
            </a:r>
            <a:r>
              <a:rPr lang="en-US" altLang="zh-CN"/>
              <a:t>And this </a:t>
            </a:r>
            <a:r>
              <a:rPr lang="en-US" altLang="zh-CN" dirty="0"/>
              <a:t>shape is called </a:t>
            </a:r>
            <a:r>
              <a:rPr lang="en-US" altLang="zh-CN"/>
              <a:t>a mask, that is why this network is named SiamMask</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98578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But problems arises if we observe more in detail.</a:t>
            </a:r>
          </a:p>
          <a:p>
            <a:endParaRPr lang="en-US" altLang="zh-CN" dirty="0"/>
          </a:p>
          <a:p>
            <a:r>
              <a:rPr lang="en-US" altLang="zh-CN" dirty="0"/>
              <a:t>correlation filters compute a correlation between features and the filter, but in fact they implicitly generates a bunch of shifted images.</a:t>
            </a:r>
          </a:p>
          <a:p>
            <a:r>
              <a:rPr lang="en-US" altLang="zh-CN" dirty="0"/>
              <a:t>As you can see, some them are not so real, especially the left most and right </a:t>
            </a:r>
            <a:r>
              <a:rPr lang="en-US" altLang="zh-CN"/>
              <a:t>most ones.</a:t>
            </a:r>
            <a:endParaRPr lang="en-US" altLang="zh-CN" dirty="0"/>
          </a:p>
          <a:p>
            <a:r>
              <a:rPr lang="en-US" altLang="zh-CN" dirty="0"/>
              <a:t>This problem is known as boundary effect, and BACF and SRDCF are meant to solve it.</a:t>
            </a:r>
          </a:p>
          <a:p>
            <a:endParaRPr lang="en-US" altLang="zh-CN" dirty="0"/>
          </a:p>
          <a:p>
            <a:r>
              <a:rPr lang="en-US" altLang="zh-CN" b="0" dirty="0"/>
              <a:t>Siamese networks extract features with CNN, and similar objects tend to have similar features. </a:t>
            </a:r>
          </a:p>
          <a:p>
            <a:r>
              <a:rPr lang="en-US" altLang="zh-CN" b="0" dirty="0"/>
              <a:t>In this picture, you can see some of the feature maps have high </a:t>
            </a:r>
            <a:r>
              <a:rPr lang="en-US" altLang="zh-CN" b="0"/>
              <a:t>value at </a:t>
            </a:r>
            <a:r>
              <a:rPr lang="en-US" altLang="zh-CN" b="0" dirty="0"/>
              <a:t>the location of the two persons.</a:t>
            </a:r>
          </a:p>
          <a:p>
            <a:r>
              <a:rPr lang="en-US" altLang="zh-CN" b="0" dirty="0"/>
              <a:t>This problem arises because the CNNs are usually trained to do image </a:t>
            </a:r>
            <a:r>
              <a:rPr lang="en-US" altLang="zh-CN" b="0"/>
              <a:t>classification, these two guys are the same when we talk about classification, because they are both human, </a:t>
            </a:r>
          </a:p>
          <a:p>
            <a:r>
              <a:rPr lang="en-US" altLang="zh-CN" b="0"/>
              <a:t>but in the sense of tracking, they are different, because they are different persons</a:t>
            </a:r>
          </a:p>
          <a:p>
            <a:r>
              <a:rPr lang="en-US" altLang="zh-CN" b="0"/>
              <a:t>This contradiction makes it difficult to tell them apart, and to make up for it, we can use low-level features.</a:t>
            </a:r>
            <a:endParaRPr lang="zh-CN" altLang="en-US" b="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40448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8172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In literature, people usually use 3D CNNs for action recognition, but they are computationally expensive </a:t>
            </a:r>
          </a:p>
          <a:p>
            <a:endParaRPr lang="en-US" altLang="zh-CN"/>
          </a:p>
          <a:p>
            <a:r>
              <a:rPr lang="en-US" altLang="zh-CN"/>
              <a:t>Meanwhile, Monoloco takes 2D human poses from pifpaf, and predict the 3D location and uncertainty of the persons</a:t>
            </a:r>
          </a:p>
          <a:p>
            <a:endParaRPr lang="en-US" altLang="zh-CN"/>
          </a:p>
          <a:p>
            <a:r>
              <a:rPr lang="en-US" altLang="zh-CN"/>
              <a:t>Inspired by this, I will use a similar architecture and modify the network according to the datasets</a:t>
            </a:r>
          </a:p>
          <a:p>
            <a:endParaRPr lang="en-US" altLang="zh-CN" dirty="0"/>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4</a:t>
            </a:fld>
            <a:endParaRPr lang="zh-CN" altLang="en-US"/>
          </a:p>
        </p:txBody>
      </p:sp>
    </p:spTree>
    <p:extLst>
      <p:ext uri="{BB962C8B-B14F-4D97-AF65-F5344CB8AC3E}">
        <p14:creationId xmlns:p14="http://schemas.microsoft.com/office/powerpoint/2010/main" val="2955313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Generally in visual </a:t>
            </a:r>
            <a:r>
              <a:rPr lang="en-US" altLang="zh-CN" dirty="0"/>
              <a:t>tracking</a:t>
            </a:r>
            <a:r>
              <a:rPr lang="en-US" altLang="zh-CN"/>
              <a:t>, the </a:t>
            </a:r>
            <a:r>
              <a:rPr lang="en-US" altLang="zh-CN" dirty="0"/>
              <a:t>most important steps are feature extraction and machine </a:t>
            </a:r>
            <a:r>
              <a:rPr lang="en-US" altLang="zh-CN"/>
              <a:t>learning.</a:t>
            </a:r>
          </a:p>
          <a:p>
            <a:endParaRPr lang="en-US" altLang="zh-CN" dirty="0"/>
          </a:p>
          <a:p>
            <a:r>
              <a:rPr lang="en-US" altLang="zh-CN"/>
              <a:t>For algorithms with correlation filters, the core problem is filter optimization</a:t>
            </a:r>
          </a:p>
          <a:p>
            <a:endParaRPr lang="en-US" altLang="zh-CN" dirty="0"/>
          </a:p>
          <a:p>
            <a:r>
              <a:rPr lang="en-US" altLang="zh-CN"/>
              <a:t>A Siamese network consists of feature extraction and a similarity metric</a:t>
            </a:r>
          </a:p>
          <a:p>
            <a:endParaRPr lang="en-US" altLang="zh-CN"/>
          </a:p>
          <a:p>
            <a:r>
              <a:rPr lang="en-US" altLang="zh-CN"/>
              <a:t>Finally</a:t>
            </a:r>
            <a:r>
              <a:rPr lang="en-US" altLang="zh-CN" dirty="0"/>
              <a:t>, when designing a tracking algorithm, we always need trade </a:t>
            </a:r>
            <a:r>
              <a:rPr lang="en-US" altLang="zh-CN"/>
              <a:t>off among </a:t>
            </a:r>
            <a:r>
              <a:rPr lang="en-US" altLang="zh-CN" sz="1200">
                <a:ea typeface="黑体" panose="02010609060101010101" pitchFamily="49" charset="-122"/>
                <a:cs typeface="Arial" pitchFamily="34" charset="0"/>
              </a:rPr>
              <a:t>explainability, accuracy, speed and computation load</a:t>
            </a:r>
          </a:p>
          <a:p>
            <a:endParaRPr lang="en-US" altLang="zh-CN" sz="1200">
              <a:ea typeface="黑体" panose="02010609060101010101" pitchFamily="49" charset="-122"/>
              <a:cs typeface="Arial" pitchFamily="34" charset="0"/>
            </a:endParaRPr>
          </a:p>
          <a:p>
            <a:r>
              <a:rPr lang="en-US" altLang="zh-CN" sz="1200">
                <a:ea typeface="黑体" panose="02010609060101010101" pitchFamily="49" charset="-122"/>
                <a:cs typeface="Arial" pitchFamily="34" charset="0"/>
              </a:rPr>
              <a:t>That is because we want to do tracking in realtime, such as video streaming for the application in NBA. </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80623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Generally in visual </a:t>
            </a:r>
            <a:r>
              <a:rPr lang="en-US" altLang="zh-CN" dirty="0"/>
              <a:t>tracking</a:t>
            </a:r>
            <a:r>
              <a:rPr lang="en-US" altLang="zh-CN"/>
              <a:t>, the </a:t>
            </a:r>
            <a:r>
              <a:rPr lang="en-US" altLang="zh-CN" dirty="0"/>
              <a:t>most important steps are feature extraction and machine </a:t>
            </a:r>
            <a:r>
              <a:rPr lang="en-US" altLang="zh-CN"/>
              <a:t>learning.</a:t>
            </a:r>
          </a:p>
          <a:p>
            <a:endParaRPr lang="en-US" altLang="zh-CN" dirty="0"/>
          </a:p>
          <a:p>
            <a:r>
              <a:rPr lang="en-US" altLang="zh-CN"/>
              <a:t>For algorithms with correlation filters, the core problem is filter optimization</a:t>
            </a:r>
          </a:p>
          <a:p>
            <a:endParaRPr lang="en-US" altLang="zh-CN" dirty="0"/>
          </a:p>
          <a:p>
            <a:r>
              <a:rPr lang="en-US" altLang="zh-CN"/>
              <a:t>A Siamese network consists of feature extraction and a similarity metric</a:t>
            </a:r>
          </a:p>
          <a:p>
            <a:endParaRPr lang="en-US" altLang="zh-CN"/>
          </a:p>
          <a:p>
            <a:r>
              <a:rPr lang="en-US" altLang="zh-CN"/>
              <a:t>Finally</a:t>
            </a:r>
            <a:r>
              <a:rPr lang="en-US" altLang="zh-CN" dirty="0"/>
              <a:t>, when designing a tracking algorithm, we always need trade </a:t>
            </a:r>
            <a:r>
              <a:rPr lang="en-US" altLang="zh-CN"/>
              <a:t>off among </a:t>
            </a:r>
            <a:r>
              <a:rPr lang="en-US" altLang="zh-CN" sz="1200">
                <a:ea typeface="黑体" panose="02010609060101010101" pitchFamily="49" charset="-122"/>
                <a:cs typeface="Arial" pitchFamily="34" charset="0"/>
              </a:rPr>
              <a:t>explainability, accuracy, speed and computation load</a:t>
            </a:r>
          </a:p>
          <a:p>
            <a:endParaRPr lang="en-US" altLang="zh-CN" sz="1200">
              <a:ea typeface="黑体" panose="02010609060101010101" pitchFamily="49" charset="-122"/>
              <a:cs typeface="Arial" pitchFamily="34" charset="0"/>
            </a:endParaRPr>
          </a:p>
          <a:p>
            <a:r>
              <a:rPr lang="en-US" altLang="zh-CN" sz="1200">
                <a:ea typeface="黑体" panose="02010609060101010101" pitchFamily="49" charset="-122"/>
                <a:cs typeface="Arial" pitchFamily="34" charset="0"/>
              </a:rPr>
              <a:t>That is because we want to do tracking in realtime, such as video streaming for the application in NBA. </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8CC1-E4FE-424E-8EC0-F8635A79822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615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So let’s look at the three datasets first, </a:t>
            </a:r>
          </a:p>
          <a:p>
            <a:endParaRPr lang="en-US" altLang="zh-CN" dirty="0"/>
          </a:p>
          <a:p>
            <a:r>
              <a:rPr lang="en-US" altLang="zh-CN"/>
              <a:t>TCG contains 3d body poses for traffic control gesture, and it has cross-subject and cross-view evaluation protocols to cover variations in actors and view points </a:t>
            </a:r>
          </a:p>
          <a:p>
            <a:endParaRPr lang="en-US" altLang="zh-CN" dirty="0"/>
          </a:p>
          <a:p>
            <a:r>
              <a:rPr lang="en-US" altLang="zh-CN" dirty="0"/>
              <a:t>The titan </a:t>
            </a:r>
            <a:r>
              <a:rPr lang="en-US" altLang="zh-CN"/>
              <a:t>dataset has video </a:t>
            </a:r>
            <a:r>
              <a:rPr lang="en-US" altLang="zh-CN" dirty="0"/>
              <a:t>clips from an </a:t>
            </a:r>
            <a:r>
              <a:rPr lang="en-US" altLang="zh-CN"/>
              <a:t>onboard camera, and people’s </a:t>
            </a:r>
            <a:r>
              <a:rPr lang="en-US" altLang="zh-CN" dirty="0"/>
              <a:t>actions are </a:t>
            </a:r>
            <a:r>
              <a:rPr lang="en-US" altLang="zh-CN"/>
              <a:t>organized into five groups, </a:t>
            </a:r>
            <a:r>
              <a:rPr lang="en-US" altLang="zh-CN" dirty="0"/>
              <a:t>from individual </a:t>
            </a:r>
            <a:r>
              <a:rPr lang="en-US" altLang="zh-CN"/>
              <a:t>actions to </a:t>
            </a:r>
            <a:r>
              <a:rPr lang="en-US" altLang="zh-CN" dirty="0"/>
              <a:t>those involving </a:t>
            </a:r>
            <a:r>
              <a:rPr lang="en-US" altLang="zh-CN"/>
              <a:t>the context</a:t>
            </a:r>
          </a:p>
          <a:p>
            <a:endParaRPr lang="en-US" altLang="zh-CN"/>
          </a:p>
          <a:p>
            <a:r>
              <a:rPr lang="en-US" altLang="zh-CN"/>
              <a:t>CASR dataset contains video sequences for cyclist arm signal, with additional test videos from youtube</a:t>
            </a:r>
            <a:endParaRPr lang="en-US" altLang="zh-CN" dirty="0"/>
          </a:p>
          <a:p>
            <a:endParaRPr lang="en-US" altLang="zh-CN" dirty="0"/>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5</a:t>
            </a:fld>
            <a:endParaRPr lang="zh-CN" altLang="en-US"/>
          </a:p>
        </p:txBody>
      </p:sp>
    </p:spTree>
    <p:extLst>
      <p:ext uri="{BB962C8B-B14F-4D97-AF65-F5344CB8AC3E}">
        <p14:creationId xmlns:p14="http://schemas.microsoft.com/office/powerpoint/2010/main" val="40913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Our model is called poseact</a:t>
            </a:r>
          </a:p>
          <a:p>
            <a:endParaRPr lang="en-US" altLang="zh-CN"/>
          </a:p>
          <a:p>
            <a:r>
              <a:rPr lang="en-US" altLang="zh-CN"/>
              <a:t>the </a:t>
            </a:r>
            <a:r>
              <a:rPr lang="en-US" altLang="zh-CN" dirty="0"/>
              <a:t>base network remains </a:t>
            </a:r>
            <a:r>
              <a:rPr lang="en-US" altLang="zh-CN"/>
              <a:t>the same as MonoLoco, we embed the keypoints with linear layers </a:t>
            </a:r>
            <a:r>
              <a:rPr lang="en-US" altLang="zh-CN" dirty="0"/>
              <a:t>and then put the features </a:t>
            </a:r>
            <a:r>
              <a:rPr lang="en-US" altLang="zh-CN"/>
              <a:t>to a prediction </a:t>
            </a:r>
            <a:r>
              <a:rPr lang="en-US" altLang="zh-CN" dirty="0"/>
              <a:t>head.</a:t>
            </a:r>
          </a:p>
          <a:p>
            <a:endParaRPr lang="en-US" altLang="zh-CN" dirty="0"/>
          </a:p>
          <a:p>
            <a:r>
              <a:rPr lang="en-US" altLang="zh-CN"/>
              <a:t>As a general notation, the prediction head of poseact consists of multiple linear layers, one layer for one action group. </a:t>
            </a:r>
          </a:p>
          <a:p>
            <a:endParaRPr lang="en-US" altLang="zh-CN"/>
          </a:p>
          <a:p>
            <a:r>
              <a:rPr lang="en-US" altLang="zh-CN"/>
              <a:t>and the temporal model has an LSTM to process the features over time</a:t>
            </a:r>
            <a:endParaRPr lang="en-US" altLang="zh-CN" dirty="0"/>
          </a:p>
          <a:p>
            <a:endParaRPr lang="en-US" altLang="zh-CN" dirty="0"/>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6</a:t>
            </a:fld>
            <a:endParaRPr lang="zh-CN" altLang="en-US"/>
          </a:p>
        </p:txBody>
      </p:sp>
    </p:spTree>
    <p:extLst>
      <p:ext uri="{BB962C8B-B14F-4D97-AF65-F5344CB8AC3E}">
        <p14:creationId xmlns:p14="http://schemas.microsoft.com/office/powerpoint/2010/main" val="3569884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so that’s </a:t>
            </a:r>
            <a:r>
              <a:rPr lang="en-US" altLang="zh-CN"/>
              <a:t>the models</a:t>
            </a:r>
            <a:r>
              <a:rPr lang="en-US" altLang="zh-CN" dirty="0"/>
              <a:t>, let’s see how </a:t>
            </a:r>
            <a:r>
              <a:rPr lang="en-US" altLang="zh-CN"/>
              <a:t>they work on TCG</a:t>
            </a:r>
            <a:endParaRPr lang="en-US" altLang="zh-CN" dirty="0"/>
          </a:p>
          <a:p>
            <a:endParaRPr lang="en-US" altLang="zh-CN" dirty="0"/>
          </a:p>
          <a:p>
            <a:r>
              <a:rPr lang="en-US" altLang="zh-CN" dirty="0"/>
              <a:t>The TCG </a:t>
            </a:r>
            <a:r>
              <a:rPr lang="en-US" altLang="zh-CN"/>
              <a:t>paper compared 8 baseline models </a:t>
            </a:r>
            <a:r>
              <a:rPr lang="en-US" altLang="zh-CN" dirty="0"/>
              <a:t>using accuracy, jaccard index and F1 score.</a:t>
            </a:r>
          </a:p>
          <a:p>
            <a:endParaRPr lang="en-US" altLang="zh-CN" dirty="0"/>
          </a:p>
          <a:p>
            <a:r>
              <a:rPr lang="en-US" altLang="zh-CN"/>
              <a:t>our </a:t>
            </a:r>
            <a:r>
              <a:rPr lang="en-US" altLang="zh-CN" dirty="0"/>
              <a:t>temporal model is better than all </a:t>
            </a:r>
            <a:r>
              <a:rPr lang="en-US" altLang="zh-CN"/>
              <a:t>the baselines</a:t>
            </a:r>
            <a:endParaRPr lang="en-US" altLang="zh-CN" dirty="0"/>
          </a:p>
          <a:p>
            <a:endParaRPr lang="en-US" altLang="zh-CN" dirty="0"/>
          </a:p>
          <a:p>
            <a:r>
              <a:rPr lang="en-US" altLang="zh-CN"/>
              <a:t>Meanwhile, </a:t>
            </a:r>
            <a:r>
              <a:rPr lang="en-US" altLang="zh-CN" dirty="0"/>
              <a:t>the single frame model is quite close to the temporal model, so we know temporal information helps but may not be crucial in TCG</a:t>
            </a:r>
          </a:p>
          <a:p>
            <a:endParaRPr lang="en-US" altLang="zh-CN" dirty="0"/>
          </a:p>
          <a:p>
            <a:r>
              <a:rPr lang="en-US" altLang="zh-CN" dirty="0"/>
              <a:t>Besides</a:t>
            </a:r>
            <a:r>
              <a:rPr lang="en-US" altLang="zh-CN"/>
              <a:t>, although our model is simple, its performance is still comparable to some complicated models</a:t>
            </a:r>
          </a:p>
          <a:p>
            <a:endParaRPr lang="en-US" altLang="zh-CN" dirty="0"/>
          </a:p>
          <a:p>
            <a:r>
              <a:rPr lang="en-US" altLang="zh-CN" dirty="0"/>
              <a:t>the slurm job number </a:t>
            </a:r>
            <a:r>
              <a:rPr lang="en-US" altLang="zh-CN"/>
              <a:t>for poseact </a:t>
            </a:r>
            <a:r>
              <a:rPr lang="en-US" altLang="zh-CN" dirty="0"/>
              <a:t>are 779136 and 779137, and those for the Temporal model are 779140 779141</a:t>
            </a:r>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7</a:t>
            </a:fld>
            <a:endParaRPr lang="zh-CN" altLang="en-US"/>
          </a:p>
        </p:txBody>
      </p:sp>
    </p:spTree>
    <p:extLst>
      <p:ext uri="{BB962C8B-B14F-4D97-AF65-F5344CB8AC3E}">
        <p14:creationId xmlns:p14="http://schemas.microsoft.com/office/powerpoint/2010/main" val="1111815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now </a:t>
            </a:r>
            <a:r>
              <a:rPr lang="en-US" altLang="zh-CN" dirty="0"/>
              <a:t>we move on to titan</a:t>
            </a:r>
            <a:r>
              <a:rPr lang="en-US" altLang="zh-CN"/>
              <a:t>, poseact has </a:t>
            </a:r>
            <a:r>
              <a:rPr lang="en-US" altLang="zh-CN" dirty="0"/>
              <a:t>80% accuracy, which looks perfectly fine, but the truth is actually the opposite</a:t>
            </a:r>
          </a:p>
          <a:p>
            <a:endParaRPr lang="en-US" altLang="zh-CN" dirty="0"/>
          </a:p>
          <a:p>
            <a:r>
              <a:rPr lang="en-US" altLang="zh-CN" dirty="0"/>
              <a:t>slurm-780243_4294967294</a:t>
            </a:r>
            <a:endParaRPr lang="zh-CN" altLang="en-US"/>
          </a:p>
        </p:txBody>
      </p:sp>
      <p:sp>
        <p:nvSpPr>
          <p:cNvPr id="4" name="Slide Number Placeholder 3"/>
          <p:cNvSpPr>
            <a:spLocks noGrp="1"/>
          </p:cNvSpPr>
          <p:nvPr>
            <p:ph type="sldNum" sz="quarter" idx="5"/>
          </p:nvPr>
        </p:nvSpPr>
        <p:spPr/>
        <p:txBody>
          <a:bodyPr/>
          <a:lstStyle/>
          <a:p>
            <a:fld id="{85A48CC1-E4FE-424E-8EC0-F8635A798222}" type="slidenum">
              <a:rPr lang="zh-CN" altLang="en-US" smtClean="0"/>
              <a:t>8</a:t>
            </a:fld>
            <a:endParaRPr lang="zh-CN" altLang="en-US"/>
          </a:p>
        </p:txBody>
      </p:sp>
    </p:spTree>
    <p:extLst>
      <p:ext uri="{BB962C8B-B14F-4D97-AF65-F5344CB8AC3E}">
        <p14:creationId xmlns:p14="http://schemas.microsoft.com/office/powerpoint/2010/main" val="3838801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66935-BCF0-4B73-B609-01FCD7098E4C}"/>
              </a:ext>
            </a:extLst>
          </p:cNvPr>
          <p:cNvSpPr>
            <a:spLocks noGrp="1"/>
          </p:cNvSpPr>
          <p:nvPr>
            <p:ph type="ctrTitle" hasCustomPrompt="1"/>
          </p:nvPr>
        </p:nvSpPr>
        <p:spPr>
          <a:xfrm>
            <a:off x="1524000" y="2631128"/>
            <a:ext cx="9144000" cy="576982"/>
          </a:xfrm>
        </p:spPr>
        <p:txBody>
          <a:bodyPr anchor="b">
            <a:normAutofit/>
          </a:bodyPr>
          <a:lstStyle>
            <a:lvl1pPr algn="ctr">
              <a:defRPr sz="3200" b="1">
                <a:latin typeface="+mj-lt"/>
                <a:ea typeface="+mj-ea"/>
              </a:defRPr>
            </a:lvl1pPr>
          </a:lstStyle>
          <a:p>
            <a:r>
              <a:rPr lang="en-US" altLang="zh-CN"/>
              <a:t>Title</a:t>
            </a:r>
            <a:endParaRPr lang="zh-CN" altLang="en-US" dirty="0"/>
          </a:p>
        </p:txBody>
      </p:sp>
      <p:sp>
        <p:nvSpPr>
          <p:cNvPr id="3" name="副标题 2">
            <a:extLst>
              <a:ext uri="{FF2B5EF4-FFF2-40B4-BE49-F238E27FC236}">
                <a16:creationId xmlns:a16="http://schemas.microsoft.com/office/drawing/2014/main" id="{64DFB827-1843-4A84-A209-8B2BC6502C28}"/>
              </a:ext>
            </a:extLst>
          </p:cNvPr>
          <p:cNvSpPr>
            <a:spLocks noGrp="1"/>
          </p:cNvSpPr>
          <p:nvPr>
            <p:ph type="subTitle" idx="1" hasCustomPrompt="1"/>
          </p:nvPr>
        </p:nvSpPr>
        <p:spPr>
          <a:xfrm>
            <a:off x="1524000" y="3980275"/>
            <a:ext cx="9144000" cy="478766"/>
          </a:xfrm>
        </p:spPr>
        <p:txBody>
          <a:bodyPr>
            <a:normAutofit/>
          </a:bodyPr>
          <a:lstStyle>
            <a:lvl1pPr marL="0" indent="0" algn="ctr">
              <a:buNone/>
              <a:defRPr sz="2800" b="0">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Name</a:t>
            </a:r>
            <a:endParaRPr lang="zh-CN" altLang="en-US" dirty="0"/>
          </a:p>
        </p:txBody>
      </p:sp>
      <p:sp>
        <p:nvSpPr>
          <p:cNvPr id="13" name="文本占位符 12">
            <a:extLst>
              <a:ext uri="{FF2B5EF4-FFF2-40B4-BE49-F238E27FC236}">
                <a16:creationId xmlns:a16="http://schemas.microsoft.com/office/drawing/2014/main" id="{391AED12-A5D8-4D26-B0E0-240564512295}"/>
              </a:ext>
            </a:extLst>
          </p:cNvPr>
          <p:cNvSpPr>
            <a:spLocks noGrp="1"/>
          </p:cNvSpPr>
          <p:nvPr>
            <p:ph type="body" sz="quarter" idx="14" hasCustomPrompt="1"/>
          </p:nvPr>
        </p:nvSpPr>
        <p:spPr>
          <a:xfrm>
            <a:off x="933090" y="1170997"/>
            <a:ext cx="5407325" cy="457200"/>
          </a:xfrm>
        </p:spPr>
        <p:txBody>
          <a:bodyPr/>
          <a:lstStyle>
            <a:lvl1pPr marL="0" indent="0" algn="l">
              <a:buNone/>
              <a:defRPr>
                <a:latin typeface="+mj-lt"/>
                <a:ea typeface="+mj-ea"/>
              </a:defRPr>
            </a:lvl1pPr>
          </a:lstStyle>
          <a:p>
            <a:pPr algn="l"/>
            <a:r>
              <a:rPr lang="en-US" altLang="zh-CN" sz="2800" b="0"/>
              <a:t>Subtitle</a:t>
            </a:r>
            <a:endParaRPr lang="zh-CN" altLang="en-US" sz="2800" b="0" dirty="0"/>
          </a:p>
        </p:txBody>
      </p:sp>
      <p:sp>
        <p:nvSpPr>
          <p:cNvPr id="16" name="文本占位符 15">
            <a:extLst>
              <a:ext uri="{FF2B5EF4-FFF2-40B4-BE49-F238E27FC236}">
                <a16:creationId xmlns:a16="http://schemas.microsoft.com/office/drawing/2014/main" id="{C5514421-33F4-4683-8813-5449B1656602}"/>
              </a:ext>
            </a:extLst>
          </p:cNvPr>
          <p:cNvSpPr>
            <a:spLocks noGrp="1"/>
          </p:cNvSpPr>
          <p:nvPr>
            <p:ph type="body" sz="quarter" idx="16" hasCustomPrompt="1"/>
          </p:nvPr>
        </p:nvSpPr>
        <p:spPr>
          <a:xfrm>
            <a:off x="6858000" y="1170997"/>
            <a:ext cx="4419600" cy="457200"/>
          </a:xfrm>
        </p:spPr>
        <p:txBody>
          <a:bodyPr/>
          <a:lstStyle>
            <a:lvl1pPr marL="0" indent="0" algn="r">
              <a:buNone/>
              <a:defRPr>
                <a:latin typeface="+mj-lt"/>
                <a:ea typeface="+mj-ea"/>
              </a:defRPr>
            </a:lvl1pPr>
          </a:lstStyle>
          <a:p>
            <a:pPr lvl="0"/>
            <a:r>
              <a:rPr lang="en-US" altLang="zh-CN"/>
              <a:t>Time and Place</a:t>
            </a:r>
            <a:endParaRPr lang="zh-CN" altLang="en-US" dirty="0"/>
          </a:p>
        </p:txBody>
      </p:sp>
      <p:sp>
        <p:nvSpPr>
          <p:cNvPr id="8" name="日期占位符 7">
            <a:extLst>
              <a:ext uri="{FF2B5EF4-FFF2-40B4-BE49-F238E27FC236}">
                <a16:creationId xmlns:a16="http://schemas.microsoft.com/office/drawing/2014/main" id="{A66C95DE-FDB7-4AC4-BD6F-CA49E9F1875A}"/>
              </a:ext>
            </a:extLst>
          </p:cNvPr>
          <p:cNvSpPr>
            <a:spLocks noGrp="1"/>
          </p:cNvSpPr>
          <p:nvPr>
            <p:ph type="dt" sz="half" idx="17"/>
          </p:nvPr>
        </p:nvSpPr>
        <p:spPr/>
        <p:txBody>
          <a:bodyPr/>
          <a:lstStyle/>
          <a:p>
            <a:fld id="{33D70B85-9567-41EF-93D1-9118F6FAE6D7}" type="datetime4">
              <a:rPr lang="en-US" altLang="zh-CN" smtClean="0"/>
              <a:t>August 21, 2022</a:t>
            </a:fld>
            <a:endParaRPr lang="zh-CN" altLang="en-US"/>
          </a:p>
        </p:txBody>
      </p:sp>
      <p:sp>
        <p:nvSpPr>
          <p:cNvPr id="9" name="页脚占位符 8">
            <a:extLst>
              <a:ext uri="{FF2B5EF4-FFF2-40B4-BE49-F238E27FC236}">
                <a16:creationId xmlns:a16="http://schemas.microsoft.com/office/drawing/2014/main" id="{82FB7DF4-7790-441C-B674-770DC3A84878}"/>
              </a:ext>
            </a:extLst>
          </p:cNvPr>
          <p:cNvSpPr>
            <a:spLocks noGrp="1"/>
          </p:cNvSpPr>
          <p:nvPr>
            <p:ph type="ftr" sz="quarter" idx="18"/>
          </p:nvPr>
        </p:nvSpPr>
        <p:spPr/>
        <p:txBody>
          <a:bodyPr/>
          <a:lstStyle/>
          <a:p>
            <a:r>
              <a:rPr lang="en-US" altLang="zh-CN"/>
              <a:t>Action Recognition for Self-Driving Cars</a:t>
            </a:r>
            <a:endParaRPr lang="zh-CN" altLang="en-US"/>
          </a:p>
        </p:txBody>
      </p:sp>
      <p:sp>
        <p:nvSpPr>
          <p:cNvPr id="10" name="灯片编号占位符 9">
            <a:extLst>
              <a:ext uri="{FF2B5EF4-FFF2-40B4-BE49-F238E27FC236}">
                <a16:creationId xmlns:a16="http://schemas.microsoft.com/office/drawing/2014/main" id="{96991236-0370-48AB-97AC-177D1B45564A}"/>
              </a:ext>
            </a:extLst>
          </p:cNvPr>
          <p:cNvSpPr>
            <a:spLocks noGrp="1"/>
          </p:cNvSpPr>
          <p:nvPr>
            <p:ph type="sldNum" sz="quarter" idx="19"/>
          </p:nvPr>
        </p:nvSpPr>
        <p:spPr/>
        <p:txBody>
          <a:bodyPr/>
          <a:lstStyle/>
          <a:p>
            <a:fld id="{B6EE4CE8-67DD-4AAC-82D8-3F81517F6647}" type="slidenum">
              <a:rPr lang="zh-CN" altLang="en-US" smtClean="0"/>
              <a:pPr/>
              <a:t>‹#›</a:t>
            </a:fld>
            <a:endParaRPr lang="zh-CN" altLang="en-US"/>
          </a:p>
        </p:txBody>
      </p:sp>
    </p:spTree>
    <p:extLst>
      <p:ext uri="{BB962C8B-B14F-4D97-AF65-F5344CB8AC3E}">
        <p14:creationId xmlns:p14="http://schemas.microsoft.com/office/powerpoint/2010/main" val="2294039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D0F47E-0CC2-4F04-A3E0-93C5B2008F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3F08BAA-441F-4326-9367-3B08B2FF58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37A7D37-1156-49FC-AC73-6999FB545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8" name="Date Placeholder 7">
            <a:extLst>
              <a:ext uri="{FF2B5EF4-FFF2-40B4-BE49-F238E27FC236}">
                <a16:creationId xmlns:a16="http://schemas.microsoft.com/office/drawing/2014/main" id="{C2DB3482-483F-4B22-ABC6-3441C917EAA9}"/>
              </a:ext>
            </a:extLst>
          </p:cNvPr>
          <p:cNvSpPr>
            <a:spLocks noGrp="1"/>
          </p:cNvSpPr>
          <p:nvPr>
            <p:ph type="dt" sz="half" idx="10"/>
          </p:nvPr>
        </p:nvSpPr>
        <p:spPr/>
        <p:txBody>
          <a:bodyPr/>
          <a:lstStyle/>
          <a:p>
            <a:fld id="{EC489A21-D140-44FB-859A-E9D97D71CCAC}" type="datetime4">
              <a:rPr lang="en-US" altLang="zh-CN" smtClean="0"/>
              <a:t>August 21, 2022</a:t>
            </a:fld>
            <a:endParaRPr lang="zh-CN" altLang="en-US"/>
          </a:p>
        </p:txBody>
      </p:sp>
      <p:sp>
        <p:nvSpPr>
          <p:cNvPr id="9" name="Footer Placeholder 8">
            <a:extLst>
              <a:ext uri="{FF2B5EF4-FFF2-40B4-BE49-F238E27FC236}">
                <a16:creationId xmlns:a16="http://schemas.microsoft.com/office/drawing/2014/main" id="{CA243D5E-40AC-488A-BFB5-76187A406149}"/>
              </a:ext>
            </a:extLst>
          </p:cNvPr>
          <p:cNvSpPr>
            <a:spLocks noGrp="1"/>
          </p:cNvSpPr>
          <p:nvPr>
            <p:ph type="ftr" sz="quarter" idx="11"/>
          </p:nvPr>
        </p:nvSpPr>
        <p:spPr/>
        <p:txBody>
          <a:bodyPr/>
          <a:lstStyle/>
          <a:p>
            <a:r>
              <a:rPr lang="en-US" altLang="zh-CN"/>
              <a:t>Action Recognition for Self-Driving Cars</a:t>
            </a:r>
            <a:endParaRPr lang="zh-CN" altLang="en-US"/>
          </a:p>
        </p:txBody>
      </p:sp>
      <p:sp>
        <p:nvSpPr>
          <p:cNvPr id="10" name="Slide Number Placeholder 9">
            <a:extLst>
              <a:ext uri="{FF2B5EF4-FFF2-40B4-BE49-F238E27FC236}">
                <a16:creationId xmlns:a16="http://schemas.microsoft.com/office/drawing/2014/main" id="{0A54437C-32CF-41B1-ADE4-B300EB2E633F}"/>
              </a:ext>
            </a:extLst>
          </p:cNvPr>
          <p:cNvSpPr>
            <a:spLocks noGrp="1"/>
          </p:cNvSpPr>
          <p:nvPr>
            <p:ph type="sldNum" sz="quarter" idx="12"/>
          </p:nvPr>
        </p:nvSpPr>
        <p:spPr/>
        <p:txBody>
          <a:bodyPr/>
          <a:lstStyle/>
          <a:p>
            <a:fld id="{B6EE4CE8-67DD-4AAC-82D8-3F81517F6647}" type="slidenum">
              <a:rPr lang="zh-CN" altLang="en-US" smtClean="0"/>
              <a:pPr/>
              <a:t>‹#›</a:t>
            </a:fld>
            <a:endParaRPr lang="zh-CN" altLang="en-US"/>
          </a:p>
        </p:txBody>
      </p:sp>
    </p:spTree>
    <p:extLst>
      <p:ext uri="{BB962C8B-B14F-4D97-AF65-F5344CB8AC3E}">
        <p14:creationId xmlns:p14="http://schemas.microsoft.com/office/powerpoint/2010/main" val="3862257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6C622-8BA5-451B-8DE5-DDC969BD908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24D953-9124-498E-8C44-FA2A17FFAC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CB445FB-8EEF-42DD-9F2C-4EC4D2177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F52987A-244F-4372-B5D4-A97CAD2AF55F}"/>
              </a:ext>
            </a:extLst>
          </p:cNvPr>
          <p:cNvSpPr>
            <a:spLocks noGrp="1"/>
          </p:cNvSpPr>
          <p:nvPr>
            <p:ph type="dt" sz="half" idx="10"/>
          </p:nvPr>
        </p:nvSpPr>
        <p:spPr/>
        <p:txBody>
          <a:bodyPr/>
          <a:lstStyle/>
          <a:p>
            <a:fld id="{DA2CC0E3-9D60-4850-BF77-D4C1AE00E662}" type="datetime4">
              <a:rPr lang="en-US" altLang="zh-CN" smtClean="0"/>
              <a:t>August 21, 2022</a:t>
            </a:fld>
            <a:endParaRPr lang="zh-CN" altLang="en-US"/>
          </a:p>
        </p:txBody>
      </p:sp>
      <p:sp>
        <p:nvSpPr>
          <p:cNvPr id="6" name="页脚占位符 5">
            <a:extLst>
              <a:ext uri="{FF2B5EF4-FFF2-40B4-BE49-F238E27FC236}">
                <a16:creationId xmlns:a16="http://schemas.microsoft.com/office/drawing/2014/main" id="{98834934-7572-4A70-AE8E-EE85B42119CC}"/>
              </a:ext>
            </a:extLst>
          </p:cNvPr>
          <p:cNvSpPr>
            <a:spLocks noGrp="1"/>
          </p:cNvSpPr>
          <p:nvPr>
            <p:ph type="ftr" sz="quarter" idx="11"/>
          </p:nvPr>
        </p:nvSpPr>
        <p:spPr/>
        <p:txBody>
          <a:bodyPr/>
          <a:lstStyle/>
          <a:p>
            <a:r>
              <a:rPr lang="en-US" altLang="zh-CN"/>
              <a:t>Action Recognition for Self-Driving Cars</a:t>
            </a:r>
            <a:endParaRPr lang="zh-CN" altLang="en-US"/>
          </a:p>
        </p:txBody>
      </p:sp>
      <p:sp>
        <p:nvSpPr>
          <p:cNvPr id="7" name="灯片编号占位符 6">
            <a:extLst>
              <a:ext uri="{FF2B5EF4-FFF2-40B4-BE49-F238E27FC236}">
                <a16:creationId xmlns:a16="http://schemas.microsoft.com/office/drawing/2014/main" id="{1196A392-6F4F-44A2-8426-79D89A5649F9}"/>
              </a:ext>
            </a:extLst>
          </p:cNvPr>
          <p:cNvSpPr>
            <a:spLocks noGrp="1"/>
          </p:cNvSpPr>
          <p:nvPr>
            <p:ph type="sldNum" sz="quarter" idx="12"/>
          </p:nvPr>
        </p:nvSpPr>
        <p:spPr/>
        <p:txBody>
          <a:bodyPr/>
          <a:lstStyle/>
          <a:p>
            <a:fld id="{B6EE4CE8-67DD-4AAC-82D8-3F81517F6647}" type="slidenum">
              <a:rPr lang="zh-CN" altLang="en-US" smtClean="0"/>
              <a:t>‹#›</a:t>
            </a:fld>
            <a:endParaRPr lang="zh-CN" altLang="en-US"/>
          </a:p>
        </p:txBody>
      </p:sp>
    </p:spTree>
    <p:extLst>
      <p:ext uri="{BB962C8B-B14F-4D97-AF65-F5344CB8AC3E}">
        <p14:creationId xmlns:p14="http://schemas.microsoft.com/office/powerpoint/2010/main" val="3420549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FC39BD-F583-4E4A-8A82-B58BFCAD1FF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EB6CF72-E247-4FBF-854B-1407C61C576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EDF27B-822C-4887-929C-2A4BEDF5F1ED}"/>
              </a:ext>
            </a:extLst>
          </p:cNvPr>
          <p:cNvSpPr>
            <a:spLocks noGrp="1"/>
          </p:cNvSpPr>
          <p:nvPr>
            <p:ph type="dt" sz="half" idx="10"/>
          </p:nvPr>
        </p:nvSpPr>
        <p:spPr/>
        <p:txBody>
          <a:bodyPr/>
          <a:lstStyle/>
          <a:p>
            <a:fld id="{076CB5AB-1548-4390-AB1D-EB1D58A9F1C7}" type="datetime4">
              <a:rPr lang="en-US" altLang="zh-CN" smtClean="0"/>
              <a:t>August 21, 2022</a:t>
            </a:fld>
            <a:endParaRPr lang="zh-CN" altLang="en-US"/>
          </a:p>
        </p:txBody>
      </p:sp>
      <p:sp>
        <p:nvSpPr>
          <p:cNvPr id="5" name="页脚占位符 4">
            <a:extLst>
              <a:ext uri="{FF2B5EF4-FFF2-40B4-BE49-F238E27FC236}">
                <a16:creationId xmlns:a16="http://schemas.microsoft.com/office/drawing/2014/main" id="{BDF3314A-4A8A-4FE2-BF01-E01C430159D2}"/>
              </a:ext>
            </a:extLst>
          </p:cNvPr>
          <p:cNvSpPr>
            <a:spLocks noGrp="1"/>
          </p:cNvSpPr>
          <p:nvPr>
            <p:ph type="ftr" sz="quarter" idx="11"/>
          </p:nvPr>
        </p:nvSpPr>
        <p:spPr/>
        <p:txBody>
          <a:bodyPr/>
          <a:lstStyle/>
          <a:p>
            <a:r>
              <a:rPr lang="en-US" altLang="zh-CN"/>
              <a:t>Action Recognition for Self-Driving Cars</a:t>
            </a:r>
            <a:endParaRPr lang="zh-CN" altLang="en-US"/>
          </a:p>
        </p:txBody>
      </p:sp>
      <p:sp>
        <p:nvSpPr>
          <p:cNvPr id="6" name="灯片编号占位符 5">
            <a:extLst>
              <a:ext uri="{FF2B5EF4-FFF2-40B4-BE49-F238E27FC236}">
                <a16:creationId xmlns:a16="http://schemas.microsoft.com/office/drawing/2014/main" id="{4E698C21-8A1A-4923-98A0-32C4D0598732}"/>
              </a:ext>
            </a:extLst>
          </p:cNvPr>
          <p:cNvSpPr>
            <a:spLocks noGrp="1"/>
          </p:cNvSpPr>
          <p:nvPr>
            <p:ph type="sldNum" sz="quarter" idx="12"/>
          </p:nvPr>
        </p:nvSpPr>
        <p:spPr/>
        <p:txBody>
          <a:bodyPr/>
          <a:lstStyle/>
          <a:p>
            <a:fld id="{B6EE4CE8-67DD-4AAC-82D8-3F81517F6647}" type="slidenum">
              <a:rPr lang="zh-CN" altLang="en-US" smtClean="0"/>
              <a:t>‹#›</a:t>
            </a:fld>
            <a:endParaRPr lang="zh-CN" altLang="en-US"/>
          </a:p>
        </p:txBody>
      </p:sp>
    </p:spTree>
    <p:extLst>
      <p:ext uri="{BB962C8B-B14F-4D97-AF65-F5344CB8AC3E}">
        <p14:creationId xmlns:p14="http://schemas.microsoft.com/office/powerpoint/2010/main" val="4251530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F7ED553-D8F7-4782-9DC6-ED101D54C5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B29F41E-B60A-4DB5-9A9C-05F03D00107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840F7F-BAE2-48D6-8F3F-17421AA87846}"/>
              </a:ext>
            </a:extLst>
          </p:cNvPr>
          <p:cNvSpPr>
            <a:spLocks noGrp="1"/>
          </p:cNvSpPr>
          <p:nvPr>
            <p:ph type="dt" sz="half" idx="10"/>
          </p:nvPr>
        </p:nvSpPr>
        <p:spPr/>
        <p:txBody>
          <a:bodyPr/>
          <a:lstStyle/>
          <a:p>
            <a:fld id="{0713BEB2-C54F-4482-A9A5-296A0C387809}" type="datetime4">
              <a:rPr lang="en-US" altLang="zh-CN" smtClean="0"/>
              <a:t>August 21, 2022</a:t>
            </a:fld>
            <a:endParaRPr lang="zh-CN" altLang="en-US"/>
          </a:p>
        </p:txBody>
      </p:sp>
      <p:sp>
        <p:nvSpPr>
          <p:cNvPr id="5" name="页脚占位符 4">
            <a:extLst>
              <a:ext uri="{FF2B5EF4-FFF2-40B4-BE49-F238E27FC236}">
                <a16:creationId xmlns:a16="http://schemas.microsoft.com/office/drawing/2014/main" id="{70604F73-48E0-4214-87F6-BCB333C089F1}"/>
              </a:ext>
            </a:extLst>
          </p:cNvPr>
          <p:cNvSpPr>
            <a:spLocks noGrp="1"/>
          </p:cNvSpPr>
          <p:nvPr>
            <p:ph type="ftr" sz="quarter" idx="11"/>
          </p:nvPr>
        </p:nvSpPr>
        <p:spPr/>
        <p:txBody>
          <a:bodyPr/>
          <a:lstStyle/>
          <a:p>
            <a:r>
              <a:rPr lang="en-US" altLang="zh-CN"/>
              <a:t>Action Recognition for Self-Driving Cars</a:t>
            </a:r>
            <a:endParaRPr lang="zh-CN" altLang="en-US"/>
          </a:p>
        </p:txBody>
      </p:sp>
      <p:sp>
        <p:nvSpPr>
          <p:cNvPr id="6" name="灯片编号占位符 5">
            <a:extLst>
              <a:ext uri="{FF2B5EF4-FFF2-40B4-BE49-F238E27FC236}">
                <a16:creationId xmlns:a16="http://schemas.microsoft.com/office/drawing/2014/main" id="{663A7136-2791-4422-914E-D64D520D2925}"/>
              </a:ext>
            </a:extLst>
          </p:cNvPr>
          <p:cNvSpPr>
            <a:spLocks noGrp="1"/>
          </p:cNvSpPr>
          <p:nvPr>
            <p:ph type="sldNum" sz="quarter" idx="12"/>
          </p:nvPr>
        </p:nvSpPr>
        <p:spPr/>
        <p:txBody>
          <a:bodyPr/>
          <a:lstStyle/>
          <a:p>
            <a:fld id="{B6EE4CE8-67DD-4AAC-82D8-3F81517F6647}" type="slidenum">
              <a:rPr lang="zh-CN" altLang="en-US" smtClean="0"/>
              <a:t>‹#›</a:t>
            </a:fld>
            <a:endParaRPr lang="zh-CN" altLang="en-US"/>
          </a:p>
        </p:txBody>
      </p:sp>
    </p:spTree>
    <p:extLst>
      <p:ext uri="{BB962C8B-B14F-4D97-AF65-F5344CB8AC3E}">
        <p14:creationId xmlns:p14="http://schemas.microsoft.com/office/powerpoint/2010/main" val="3089786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66935-BCF0-4B73-B609-01FCD7098E4C}"/>
              </a:ext>
            </a:extLst>
          </p:cNvPr>
          <p:cNvSpPr>
            <a:spLocks noGrp="1"/>
          </p:cNvSpPr>
          <p:nvPr>
            <p:ph type="ctrTitle" hasCustomPrompt="1"/>
          </p:nvPr>
        </p:nvSpPr>
        <p:spPr>
          <a:xfrm>
            <a:off x="1524000" y="2631128"/>
            <a:ext cx="9144000" cy="576982"/>
          </a:xfrm>
        </p:spPr>
        <p:txBody>
          <a:bodyPr anchor="b">
            <a:normAutofit/>
          </a:bodyPr>
          <a:lstStyle>
            <a:lvl1pPr algn="ctr">
              <a:defRPr sz="3200" b="1">
                <a:latin typeface="+mj-lt"/>
                <a:ea typeface="+mj-ea"/>
              </a:defRPr>
            </a:lvl1pPr>
          </a:lstStyle>
          <a:p>
            <a:r>
              <a:rPr lang="en-US" altLang="zh-CN"/>
              <a:t>Title</a:t>
            </a:r>
            <a:endParaRPr lang="zh-CN" altLang="en-US" dirty="0"/>
          </a:p>
        </p:txBody>
      </p:sp>
      <p:sp>
        <p:nvSpPr>
          <p:cNvPr id="3" name="副标题 2">
            <a:extLst>
              <a:ext uri="{FF2B5EF4-FFF2-40B4-BE49-F238E27FC236}">
                <a16:creationId xmlns:a16="http://schemas.microsoft.com/office/drawing/2014/main" id="{64DFB827-1843-4A84-A209-8B2BC6502C28}"/>
              </a:ext>
            </a:extLst>
          </p:cNvPr>
          <p:cNvSpPr>
            <a:spLocks noGrp="1"/>
          </p:cNvSpPr>
          <p:nvPr>
            <p:ph type="subTitle" idx="1" hasCustomPrompt="1"/>
          </p:nvPr>
        </p:nvSpPr>
        <p:spPr>
          <a:xfrm>
            <a:off x="1524000" y="3980275"/>
            <a:ext cx="9144000" cy="478766"/>
          </a:xfrm>
        </p:spPr>
        <p:txBody>
          <a:bodyPr>
            <a:normAutofit/>
          </a:bodyPr>
          <a:lstStyle>
            <a:lvl1pPr marL="0" indent="0" algn="ctr">
              <a:buNone/>
              <a:defRPr sz="2800" b="0">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Name</a:t>
            </a:r>
            <a:endParaRPr lang="zh-CN" altLang="en-US" dirty="0"/>
          </a:p>
        </p:txBody>
      </p:sp>
      <p:sp>
        <p:nvSpPr>
          <p:cNvPr id="4" name="日期占位符 3">
            <a:extLst>
              <a:ext uri="{FF2B5EF4-FFF2-40B4-BE49-F238E27FC236}">
                <a16:creationId xmlns:a16="http://schemas.microsoft.com/office/drawing/2014/main" id="{B26C521B-023C-4F6D-BEA1-0FA520E270EF}"/>
              </a:ext>
            </a:extLst>
          </p:cNvPr>
          <p:cNvSpPr>
            <a:spLocks noGrp="1"/>
          </p:cNvSpPr>
          <p:nvPr>
            <p:ph type="dt" sz="half" idx="10"/>
          </p:nvPr>
        </p:nvSpPr>
        <p:spPr/>
        <p:txBody>
          <a:bodyPr/>
          <a:lstStyle/>
          <a:p>
            <a:fld id="{52E70F0D-89EB-4D1F-B533-B8025801E505}" type="datetime1">
              <a:rPr lang="zh-CN" altLang="en-US" smtClean="0"/>
              <a:t>2022/8/21</a:t>
            </a:fld>
            <a:endParaRPr lang="zh-CN" altLang="en-US"/>
          </a:p>
        </p:txBody>
      </p:sp>
      <p:sp>
        <p:nvSpPr>
          <p:cNvPr id="5" name="页脚占位符 4">
            <a:extLst>
              <a:ext uri="{FF2B5EF4-FFF2-40B4-BE49-F238E27FC236}">
                <a16:creationId xmlns:a16="http://schemas.microsoft.com/office/drawing/2014/main" id="{1AEDABD1-B9AD-4647-8C96-7F9F15B36AE4}"/>
              </a:ext>
            </a:extLst>
          </p:cNvPr>
          <p:cNvSpPr>
            <a:spLocks noGrp="1"/>
          </p:cNvSpPr>
          <p:nvPr>
            <p:ph type="ftr" sz="quarter" idx="11"/>
          </p:nvPr>
        </p:nvSpPr>
        <p:spPr/>
        <p:txBody>
          <a:bodyPr/>
          <a:lstStyle/>
          <a:p>
            <a:r>
              <a:rPr lang="en-US" altLang="zh-CN" dirty="0"/>
              <a:t>Visual Tracking with Correlation Filters and Siamese Networks</a:t>
            </a:r>
            <a:endParaRPr lang="zh-CN" altLang="en-US"/>
          </a:p>
        </p:txBody>
      </p:sp>
      <p:sp>
        <p:nvSpPr>
          <p:cNvPr id="6" name="灯片编号占位符 5">
            <a:extLst>
              <a:ext uri="{FF2B5EF4-FFF2-40B4-BE49-F238E27FC236}">
                <a16:creationId xmlns:a16="http://schemas.microsoft.com/office/drawing/2014/main" id="{FE39E3A1-14F0-4209-B53F-497A5323F24F}"/>
              </a:ext>
            </a:extLst>
          </p:cNvPr>
          <p:cNvSpPr>
            <a:spLocks noGrp="1"/>
          </p:cNvSpPr>
          <p:nvPr>
            <p:ph type="sldNum" sz="quarter" idx="12"/>
          </p:nvPr>
        </p:nvSpPr>
        <p:spPr/>
        <p:txBody>
          <a:bodyPr/>
          <a:lstStyle/>
          <a:p>
            <a:fld id="{B6EE4CE8-67DD-4AAC-82D8-3F81517F6647}" type="slidenum">
              <a:rPr lang="zh-CN" altLang="en-US" smtClean="0"/>
              <a:t>‹#›</a:t>
            </a:fld>
            <a:endParaRPr lang="zh-CN" altLang="en-US"/>
          </a:p>
        </p:txBody>
      </p:sp>
      <p:sp>
        <p:nvSpPr>
          <p:cNvPr id="7" name="AutoShape 7">
            <a:extLst>
              <a:ext uri="{FF2B5EF4-FFF2-40B4-BE49-F238E27FC236}">
                <a16:creationId xmlns:a16="http://schemas.microsoft.com/office/drawing/2014/main" id="{957C1C6D-07B8-4A9F-88D6-EE7F60209F16}"/>
              </a:ext>
            </a:extLst>
          </p:cNvPr>
          <p:cNvSpPr>
            <a:spLocks noChangeArrowheads="1"/>
          </p:cNvSpPr>
          <p:nvPr userDrawn="1"/>
        </p:nvSpPr>
        <p:spPr bwMode="auto">
          <a:xfrm>
            <a:off x="914400" y="1628801"/>
            <a:ext cx="10363200" cy="109537"/>
          </a:xfrm>
          <a:custGeom>
            <a:avLst/>
            <a:gdLst>
              <a:gd name="G0" fmla="+- 1003 0 0"/>
              <a:gd name="T0" fmla="*/ 0 w 1000"/>
              <a:gd name="T1" fmla="*/ 0 h 1000"/>
              <a:gd name="T2" fmla="*/ 1003 w 1000"/>
              <a:gd name="T3" fmla="*/ 0 h 1000"/>
              <a:gd name="T4" fmla="*/ 1003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1003" y="0"/>
                </a:lnTo>
                <a:lnTo>
                  <a:pt x="1003" y="1000"/>
                </a:lnTo>
                <a:lnTo>
                  <a:pt x="0" y="1000"/>
                </a:lnTo>
                <a:close/>
              </a:path>
              <a:path w="1000" h="1000">
                <a:moveTo>
                  <a:pt x="0" y="0"/>
                </a:moveTo>
                <a:lnTo>
                  <a:pt x="1000" y="0"/>
                </a:lnTo>
              </a:path>
            </a:pathLst>
          </a:custGeom>
          <a:solidFill>
            <a:srgbClr val="C00000"/>
          </a:solidFill>
          <a:ln w="9525">
            <a:solidFill>
              <a:srgbClr val="C00000"/>
            </a:solidFill>
            <a:round/>
            <a:headEnd/>
            <a:tailEnd/>
          </a:ln>
        </p:spPr>
        <p:txBody>
          <a:bodyPr/>
          <a:lstStyle/>
          <a:p>
            <a:pPr algn="l">
              <a:spcBef>
                <a:spcPct val="0"/>
              </a:spcBef>
              <a:buClrTx/>
              <a:buFontTx/>
              <a:buNone/>
            </a:pPr>
            <a:endParaRPr lang="en-US" sz="2400" b="0" dirty="0"/>
          </a:p>
        </p:txBody>
      </p:sp>
      <p:sp>
        <p:nvSpPr>
          <p:cNvPr id="13" name="文本占位符 12">
            <a:extLst>
              <a:ext uri="{FF2B5EF4-FFF2-40B4-BE49-F238E27FC236}">
                <a16:creationId xmlns:a16="http://schemas.microsoft.com/office/drawing/2014/main" id="{391AED12-A5D8-4D26-B0E0-240564512295}"/>
              </a:ext>
            </a:extLst>
          </p:cNvPr>
          <p:cNvSpPr>
            <a:spLocks noGrp="1"/>
          </p:cNvSpPr>
          <p:nvPr>
            <p:ph type="body" sz="quarter" idx="14" hasCustomPrompt="1"/>
          </p:nvPr>
        </p:nvSpPr>
        <p:spPr>
          <a:xfrm>
            <a:off x="933090" y="1170997"/>
            <a:ext cx="5407325" cy="457200"/>
          </a:xfrm>
        </p:spPr>
        <p:txBody>
          <a:bodyPr/>
          <a:lstStyle>
            <a:lvl1pPr marL="0" indent="0" algn="l">
              <a:buNone/>
              <a:defRPr>
                <a:latin typeface="+mj-lt"/>
                <a:ea typeface="+mj-ea"/>
              </a:defRPr>
            </a:lvl1pPr>
          </a:lstStyle>
          <a:p>
            <a:pPr algn="l"/>
            <a:r>
              <a:rPr lang="en-US" altLang="zh-CN" sz="2800" b="0"/>
              <a:t>Subtitle</a:t>
            </a:r>
            <a:endParaRPr lang="zh-CN" altLang="en-US" sz="2800" b="0" dirty="0"/>
          </a:p>
        </p:txBody>
      </p:sp>
      <p:sp>
        <p:nvSpPr>
          <p:cNvPr id="16" name="文本占位符 15">
            <a:extLst>
              <a:ext uri="{FF2B5EF4-FFF2-40B4-BE49-F238E27FC236}">
                <a16:creationId xmlns:a16="http://schemas.microsoft.com/office/drawing/2014/main" id="{C5514421-33F4-4683-8813-5449B1656602}"/>
              </a:ext>
            </a:extLst>
          </p:cNvPr>
          <p:cNvSpPr>
            <a:spLocks noGrp="1"/>
          </p:cNvSpPr>
          <p:nvPr>
            <p:ph type="body" sz="quarter" idx="16" hasCustomPrompt="1"/>
          </p:nvPr>
        </p:nvSpPr>
        <p:spPr>
          <a:xfrm>
            <a:off x="6858000" y="1170997"/>
            <a:ext cx="4419600" cy="457200"/>
          </a:xfrm>
        </p:spPr>
        <p:txBody>
          <a:bodyPr/>
          <a:lstStyle>
            <a:lvl1pPr marL="0" indent="0" algn="r">
              <a:buNone/>
              <a:defRPr>
                <a:latin typeface="+mj-lt"/>
                <a:ea typeface="+mj-ea"/>
              </a:defRPr>
            </a:lvl1pPr>
          </a:lstStyle>
          <a:p>
            <a:pPr lvl="0"/>
            <a:r>
              <a:rPr lang="en-US" altLang="zh-CN"/>
              <a:t>Time and Place</a:t>
            </a:r>
            <a:endParaRPr lang="zh-CN" altLang="en-US" dirty="0"/>
          </a:p>
        </p:txBody>
      </p:sp>
    </p:spTree>
    <p:extLst>
      <p:ext uri="{BB962C8B-B14F-4D97-AF65-F5344CB8AC3E}">
        <p14:creationId xmlns:p14="http://schemas.microsoft.com/office/powerpoint/2010/main" val="4027943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32FF0-686D-44C7-A17F-84C617C34EE8}"/>
              </a:ext>
            </a:extLst>
          </p:cNvPr>
          <p:cNvSpPr>
            <a:spLocks noGrp="1"/>
          </p:cNvSpPr>
          <p:nvPr>
            <p:ph type="title" hasCustomPrompt="1"/>
          </p:nvPr>
        </p:nvSpPr>
        <p:spPr>
          <a:xfrm>
            <a:off x="812800" y="445552"/>
            <a:ext cx="3889075" cy="504001"/>
          </a:xfrm>
        </p:spPr>
        <p:txBody>
          <a:bodyPr>
            <a:normAutofit/>
          </a:bodyPr>
          <a:lstStyle>
            <a:lvl1pPr>
              <a:defRPr sz="2400">
                <a:latin typeface="+mj-lt"/>
                <a:ea typeface="黑体" panose="02010609060101010101" pitchFamily="49" charset="-122"/>
              </a:defRPr>
            </a:lvl1pPr>
          </a:lstStyle>
          <a:p>
            <a:r>
              <a:rPr lang="en-US" altLang="zh-CN"/>
              <a:t>Current Section</a:t>
            </a:r>
            <a:endParaRPr lang="zh-CN" altLang="en-US" dirty="0"/>
          </a:p>
        </p:txBody>
      </p:sp>
      <p:sp>
        <p:nvSpPr>
          <p:cNvPr id="7" name="AutoShape 4">
            <a:extLst>
              <a:ext uri="{FF2B5EF4-FFF2-40B4-BE49-F238E27FC236}">
                <a16:creationId xmlns:a16="http://schemas.microsoft.com/office/drawing/2014/main" id="{B162D201-E9B6-4DC6-886A-F8362BBC0D23}"/>
              </a:ext>
            </a:extLst>
          </p:cNvPr>
          <p:cNvSpPr>
            <a:spLocks noChangeArrowheads="1"/>
          </p:cNvSpPr>
          <p:nvPr userDrawn="1"/>
        </p:nvSpPr>
        <p:spPr bwMode="auto">
          <a:xfrm>
            <a:off x="817033" y="914628"/>
            <a:ext cx="10610851" cy="69851"/>
          </a:xfrm>
          <a:custGeom>
            <a:avLst/>
            <a:gdLst>
              <a:gd name="G0" fmla="+- 1001 0 0"/>
              <a:gd name="T0" fmla="*/ 0 w 1000"/>
              <a:gd name="T1" fmla="*/ 0 h 1000"/>
              <a:gd name="T2" fmla="*/ 1001 w 1000"/>
              <a:gd name="T3" fmla="*/ 0 h 1000"/>
              <a:gd name="T4" fmla="*/ 1001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1001" y="0"/>
                </a:lnTo>
                <a:lnTo>
                  <a:pt x="1001" y="1000"/>
                </a:lnTo>
                <a:lnTo>
                  <a:pt x="0" y="1000"/>
                </a:lnTo>
                <a:close/>
              </a:path>
              <a:path w="1000" h="1000">
                <a:moveTo>
                  <a:pt x="0" y="0"/>
                </a:moveTo>
                <a:lnTo>
                  <a:pt x="1000" y="0"/>
                </a:lnTo>
              </a:path>
            </a:pathLst>
          </a:custGeom>
          <a:solidFill>
            <a:srgbClr val="C00000"/>
          </a:solidFill>
          <a:ln w="12700">
            <a:solidFill>
              <a:srgbClr val="C00000"/>
            </a:solidFill>
            <a:round/>
            <a:headEnd/>
            <a:tailEnd/>
          </a:ln>
        </p:spPr>
        <p:txBody>
          <a:bodyPr/>
          <a:lstStyle/>
          <a:p>
            <a:pPr algn="l">
              <a:spcBef>
                <a:spcPct val="0"/>
              </a:spcBef>
              <a:buClrTx/>
              <a:buFontTx/>
              <a:buNone/>
            </a:pPr>
            <a:endParaRPr lang="en-US" sz="2400" b="0" dirty="0"/>
          </a:p>
        </p:txBody>
      </p:sp>
      <p:sp>
        <p:nvSpPr>
          <p:cNvPr id="8" name="Line 5">
            <a:extLst>
              <a:ext uri="{FF2B5EF4-FFF2-40B4-BE49-F238E27FC236}">
                <a16:creationId xmlns:a16="http://schemas.microsoft.com/office/drawing/2014/main" id="{0C44F040-96DC-4370-A290-1FE00FE5A5E7}"/>
              </a:ext>
            </a:extLst>
          </p:cNvPr>
          <p:cNvSpPr>
            <a:spLocks noChangeShapeType="1"/>
          </p:cNvSpPr>
          <p:nvPr userDrawn="1"/>
        </p:nvSpPr>
        <p:spPr bwMode="auto">
          <a:xfrm flipV="1">
            <a:off x="812800" y="6309320"/>
            <a:ext cx="10566400" cy="0"/>
          </a:xfrm>
          <a:prstGeom prst="line">
            <a:avLst/>
          </a:prstGeom>
          <a:noFill/>
          <a:ln w="2222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3" name="日期占位符 2">
            <a:extLst>
              <a:ext uri="{FF2B5EF4-FFF2-40B4-BE49-F238E27FC236}">
                <a16:creationId xmlns:a16="http://schemas.microsoft.com/office/drawing/2014/main" id="{51712B58-458C-4E79-8BF9-2A99CE031712}"/>
              </a:ext>
            </a:extLst>
          </p:cNvPr>
          <p:cNvSpPr>
            <a:spLocks noGrp="1"/>
          </p:cNvSpPr>
          <p:nvPr>
            <p:ph type="dt" sz="half" idx="10"/>
          </p:nvPr>
        </p:nvSpPr>
        <p:spPr/>
        <p:txBody>
          <a:bodyPr/>
          <a:lstStyle/>
          <a:p>
            <a:fld id="{B21B32F1-DDEB-4089-BCBA-4469918C5D9E}" type="datetime1">
              <a:rPr lang="zh-CN" altLang="en-US" smtClean="0"/>
              <a:t>2022/8/21</a:t>
            </a:fld>
            <a:endParaRPr lang="zh-CN" altLang="en-US"/>
          </a:p>
        </p:txBody>
      </p:sp>
      <p:sp>
        <p:nvSpPr>
          <p:cNvPr id="9" name="页脚占位符 8">
            <a:extLst>
              <a:ext uri="{FF2B5EF4-FFF2-40B4-BE49-F238E27FC236}">
                <a16:creationId xmlns:a16="http://schemas.microsoft.com/office/drawing/2014/main" id="{3EFFB556-5A32-4352-A23B-3F26460DBC60}"/>
              </a:ext>
            </a:extLst>
          </p:cNvPr>
          <p:cNvSpPr>
            <a:spLocks noGrp="1"/>
          </p:cNvSpPr>
          <p:nvPr>
            <p:ph type="ftr" sz="quarter" idx="11"/>
          </p:nvPr>
        </p:nvSpPr>
        <p:spPr/>
        <p:txBody>
          <a:bodyPr/>
          <a:lstStyle/>
          <a:p>
            <a:r>
              <a:rPr lang="en-US" altLang="zh-CN" dirty="0"/>
              <a:t>Visual Tracking with Correlation Filters and Siamese Networks</a:t>
            </a:r>
            <a:endParaRPr lang="zh-CN" altLang="en-US"/>
          </a:p>
        </p:txBody>
      </p:sp>
      <p:sp>
        <p:nvSpPr>
          <p:cNvPr id="10" name="灯片编号占位符 9">
            <a:extLst>
              <a:ext uri="{FF2B5EF4-FFF2-40B4-BE49-F238E27FC236}">
                <a16:creationId xmlns:a16="http://schemas.microsoft.com/office/drawing/2014/main" id="{3DFB9074-DA01-44C7-A399-56CBB5AD65E0}"/>
              </a:ext>
            </a:extLst>
          </p:cNvPr>
          <p:cNvSpPr>
            <a:spLocks noGrp="1"/>
          </p:cNvSpPr>
          <p:nvPr>
            <p:ph type="sldNum" sz="quarter" idx="12"/>
          </p:nvPr>
        </p:nvSpPr>
        <p:spPr/>
        <p:txBody>
          <a:bodyPr/>
          <a:lstStyle/>
          <a:p>
            <a:fld id="{B6EE4CE8-67DD-4AAC-82D8-3F81517F6647}" type="slidenum">
              <a:rPr lang="zh-CN" altLang="en-US" smtClean="0"/>
              <a:pPr/>
              <a:t>‹#›</a:t>
            </a:fld>
            <a:endParaRPr lang="zh-CN" altLang="en-US"/>
          </a:p>
        </p:txBody>
      </p:sp>
    </p:spTree>
    <p:extLst>
      <p:ext uri="{BB962C8B-B14F-4D97-AF65-F5344CB8AC3E}">
        <p14:creationId xmlns:p14="http://schemas.microsoft.com/office/powerpoint/2010/main" val="3975907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ith contents">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32FF0-686D-44C7-A17F-84C617C34EE8}"/>
              </a:ext>
            </a:extLst>
          </p:cNvPr>
          <p:cNvSpPr>
            <a:spLocks noGrp="1"/>
          </p:cNvSpPr>
          <p:nvPr>
            <p:ph type="title" hasCustomPrompt="1"/>
          </p:nvPr>
        </p:nvSpPr>
        <p:spPr>
          <a:xfrm>
            <a:off x="812800" y="445552"/>
            <a:ext cx="3889075" cy="504001"/>
          </a:xfrm>
        </p:spPr>
        <p:txBody>
          <a:bodyPr>
            <a:normAutofit/>
          </a:bodyPr>
          <a:lstStyle>
            <a:lvl1pPr>
              <a:defRPr sz="2400">
                <a:latin typeface="+mj-lt"/>
                <a:ea typeface="黑体" panose="02010609060101010101" pitchFamily="49" charset="-122"/>
              </a:defRPr>
            </a:lvl1pPr>
          </a:lstStyle>
          <a:p>
            <a:r>
              <a:rPr lang="en-US" altLang="zh-CN"/>
              <a:t>Current Section</a:t>
            </a:r>
            <a:endParaRPr lang="zh-CN" altLang="en-US" dirty="0"/>
          </a:p>
        </p:txBody>
      </p:sp>
      <p:sp>
        <p:nvSpPr>
          <p:cNvPr id="7" name="AutoShape 4">
            <a:extLst>
              <a:ext uri="{FF2B5EF4-FFF2-40B4-BE49-F238E27FC236}">
                <a16:creationId xmlns:a16="http://schemas.microsoft.com/office/drawing/2014/main" id="{B162D201-E9B6-4DC6-886A-F8362BBC0D23}"/>
              </a:ext>
            </a:extLst>
          </p:cNvPr>
          <p:cNvSpPr>
            <a:spLocks noChangeArrowheads="1"/>
          </p:cNvSpPr>
          <p:nvPr userDrawn="1"/>
        </p:nvSpPr>
        <p:spPr bwMode="auto">
          <a:xfrm>
            <a:off x="817033" y="914628"/>
            <a:ext cx="10610851" cy="69851"/>
          </a:xfrm>
          <a:custGeom>
            <a:avLst/>
            <a:gdLst>
              <a:gd name="G0" fmla="+- 1001 0 0"/>
              <a:gd name="T0" fmla="*/ 0 w 1000"/>
              <a:gd name="T1" fmla="*/ 0 h 1000"/>
              <a:gd name="T2" fmla="*/ 1001 w 1000"/>
              <a:gd name="T3" fmla="*/ 0 h 1000"/>
              <a:gd name="T4" fmla="*/ 1001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1001" y="0"/>
                </a:lnTo>
                <a:lnTo>
                  <a:pt x="1001" y="1000"/>
                </a:lnTo>
                <a:lnTo>
                  <a:pt x="0" y="1000"/>
                </a:lnTo>
                <a:close/>
              </a:path>
              <a:path w="1000" h="1000">
                <a:moveTo>
                  <a:pt x="0" y="0"/>
                </a:moveTo>
                <a:lnTo>
                  <a:pt x="1000" y="0"/>
                </a:lnTo>
              </a:path>
            </a:pathLst>
          </a:custGeom>
          <a:solidFill>
            <a:srgbClr val="C00000"/>
          </a:solidFill>
          <a:ln w="12700">
            <a:solidFill>
              <a:srgbClr val="C00000"/>
            </a:solidFill>
            <a:round/>
            <a:headEnd/>
            <a:tailEnd/>
          </a:ln>
        </p:spPr>
        <p:txBody>
          <a:bodyPr/>
          <a:lstStyle/>
          <a:p>
            <a:pPr algn="l">
              <a:spcBef>
                <a:spcPct val="0"/>
              </a:spcBef>
              <a:buClrTx/>
              <a:buFontTx/>
              <a:buNone/>
            </a:pPr>
            <a:endParaRPr lang="en-US" sz="2400" b="0" dirty="0"/>
          </a:p>
        </p:txBody>
      </p:sp>
      <p:sp>
        <p:nvSpPr>
          <p:cNvPr id="8" name="Line 5">
            <a:extLst>
              <a:ext uri="{FF2B5EF4-FFF2-40B4-BE49-F238E27FC236}">
                <a16:creationId xmlns:a16="http://schemas.microsoft.com/office/drawing/2014/main" id="{0C44F040-96DC-4370-A290-1FE00FE5A5E7}"/>
              </a:ext>
            </a:extLst>
          </p:cNvPr>
          <p:cNvSpPr>
            <a:spLocks noChangeShapeType="1"/>
          </p:cNvSpPr>
          <p:nvPr userDrawn="1"/>
        </p:nvSpPr>
        <p:spPr bwMode="auto">
          <a:xfrm flipV="1">
            <a:off x="812800" y="6309320"/>
            <a:ext cx="10566400" cy="0"/>
          </a:xfrm>
          <a:prstGeom prst="line">
            <a:avLst/>
          </a:prstGeom>
          <a:noFill/>
          <a:ln w="2222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3" name="日期占位符 2">
            <a:extLst>
              <a:ext uri="{FF2B5EF4-FFF2-40B4-BE49-F238E27FC236}">
                <a16:creationId xmlns:a16="http://schemas.microsoft.com/office/drawing/2014/main" id="{51712B58-458C-4E79-8BF9-2A99CE031712}"/>
              </a:ext>
            </a:extLst>
          </p:cNvPr>
          <p:cNvSpPr>
            <a:spLocks noGrp="1"/>
          </p:cNvSpPr>
          <p:nvPr>
            <p:ph type="dt" sz="half" idx="10"/>
          </p:nvPr>
        </p:nvSpPr>
        <p:spPr/>
        <p:txBody>
          <a:bodyPr/>
          <a:lstStyle/>
          <a:p>
            <a:fld id="{B21B32F1-DDEB-4089-BCBA-4469918C5D9E}" type="datetime1">
              <a:rPr lang="zh-CN" altLang="en-US" smtClean="0"/>
              <a:t>2022/8/21</a:t>
            </a:fld>
            <a:endParaRPr lang="zh-CN" altLang="en-US"/>
          </a:p>
        </p:txBody>
      </p:sp>
      <p:sp>
        <p:nvSpPr>
          <p:cNvPr id="9" name="页脚占位符 8">
            <a:extLst>
              <a:ext uri="{FF2B5EF4-FFF2-40B4-BE49-F238E27FC236}">
                <a16:creationId xmlns:a16="http://schemas.microsoft.com/office/drawing/2014/main" id="{3EFFB556-5A32-4352-A23B-3F26460DBC60}"/>
              </a:ext>
            </a:extLst>
          </p:cNvPr>
          <p:cNvSpPr>
            <a:spLocks noGrp="1"/>
          </p:cNvSpPr>
          <p:nvPr>
            <p:ph type="ftr" sz="quarter" idx="11"/>
          </p:nvPr>
        </p:nvSpPr>
        <p:spPr/>
        <p:txBody>
          <a:bodyPr/>
          <a:lstStyle/>
          <a:p>
            <a:r>
              <a:rPr lang="en-US" altLang="zh-CN" dirty="0"/>
              <a:t>Visual Tracking with Correlation Filters and Siamese Networks</a:t>
            </a:r>
            <a:endParaRPr lang="zh-CN" altLang="en-US"/>
          </a:p>
        </p:txBody>
      </p:sp>
      <p:sp>
        <p:nvSpPr>
          <p:cNvPr id="10" name="灯片编号占位符 9">
            <a:extLst>
              <a:ext uri="{FF2B5EF4-FFF2-40B4-BE49-F238E27FC236}">
                <a16:creationId xmlns:a16="http://schemas.microsoft.com/office/drawing/2014/main" id="{3DFB9074-DA01-44C7-A399-56CBB5AD65E0}"/>
              </a:ext>
            </a:extLst>
          </p:cNvPr>
          <p:cNvSpPr>
            <a:spLocks noGrp="1"/>
          </p:cNvSpPr>
          <p:nvPr>
            <p:ph type="sldNum" sz="quarter" idx="12"/>
          </p:nvPr>
        </p:nvSpPr>
        <p:spPr/>
        <p:txBody>
          <a:bodyPr/>
          <a:lstStyle/>
          <a:p>
            <a:fld id="{B6EE4CE8-67DD-4AAC-82D8-3F81517F6647}" type="slidenum">
              <a:rPr lang="zh-CN" altLang="en-US" smtClean="0"/>
              <a:pPr/>
              <a:t>‹#›</a:t>
            </a:fld>
            <a:endParaRPr lang="zh-CN" altLang="en-US"/>
          </a:p>
        </p:txBody>
      </p:sp>
      <p:sp>
        <p:nvSpPr>
          <p:cNvPr id="11" name="矩形 10">
            <a:extLst>
              <a:ext uri="{FF2B5EF4-FFF2-40B4-BE49-F238E27FC236}">
                <a16:creationId xmlns:a16="http://schemas.microsoft.com/office/drawing/2014/main" id="{DE0B7AFC-BF24-409B-B953-460D689F2827}"/>
              </a:ext>
            </a:extLst>
          </p:cNvPr>
          <p:cNvSpPr/>
          <p:nvPr userDrawn="1"/>
        </p:nvSpPr>
        <p:spPr>
          <a:xfrm>
            <a:off x="812798" y="1207179"/>
            <a:ext cx="5566737"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Content 1</a:t>
            </a:r>
            <a:endParaRPr lang="zh-CN" altLang="en-US" sz="2400" dirty="0">
              <a:ea typeface="黑体" panose="02010609060101010101" pitchFamily="49" charset="-122"/>
              <a:cs typeface="Times New Roman" panose="02020603050405020304" pitchFamily="18" charset="0"/>
            </a:endParaRPr>
          </a:p>
        </p:txBody>
      </p:sp>
      <p:sp>
        <p:nvSpPr>
          <p:cNvPr id="12" name="矩形 11">
            <a:extLst>
              <a:ext uri="{FF2B5EF4-FFF2-40B4-BE49-F238E27FC236}">
                <a16:creationId xmlns:a16="http://schemas.microsoft.com/office/drawing/2014/main" id="{8CB70BC4-F59F-436A-9FF6-4C60DEE29BE4}"/>
              </a:ext>
            </a:extLst>
          </p:cNvPr>
          <p:cNvSpPr/>
          <p:nvPr userDrawn="1"/>
        </p:nvSpPr>
        <p:spPr>
          <a:xfrm>
            <a:off x="812798" y="2585230"/>
            <a:ext cx="5566737"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Arial" pitchFamily="34" charset="0"/>
              </a:rPr>
              <a:t>Content 2</a:t>
            </a:r>
            <a:endParaRPr lang="zh-CN" altLang="en-US" sz="2400" dirty="0">
              <a:ea typeface="黑体" panose="02010609060101010101" pitchFamily="49" charset="-122"/>
              <a:cs typeface="Times New Roman" panose="02020603050405020304" pitchFamily="18" charset="0"/>
            </a:endParaRPr>
          </a:p>
        </p:txBody>
      </p:sp>
      <p:sp>
        <p:nvSpPr>
          <p:cNvPr id="13" name="矩形 12">
            <a:extLst>
              <a:ext uri="{FF2B5EF4-FFF2-40B4-BE49-F238E27FC236}">
                <a16:creationId xmlns:a16="http://schemas.microsoft.com/office/drawing/2014/main" id="{F83B205B-5813-4B28-A6AC-3133775E7021}"/>
              </a:ext>
            </a:extLst>
          </p:cNvPr>
          <p:cNvSpPr/>
          <p:nvPr userDrawn="1"/>
        </p:nvSpPr>
        <p:spPr>
          <a:xfrm>
            <a:off x="812798" y="3963280"/>
            <a:ext cx="3073399"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Arial" pitchFamily="34" charset="0"/>
              </a:rPr>
              <a:t>Content 3</a:t>
            </a:r>
            <a:endParaRPr lang="zh-CN" altLang="en-US" sz="2400" dirty="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65553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32FF0-686D-44C7-A17F-84C617C34EE8}"/>
              </a:ext>
            </a:extLst>
          </p:cNvPr>
          <p:cNvSpPr>
            <a:spLocks noGrp="1"/>
          </p:cNvSpPr>
          <p:nvPr>
            <p:ph type="title" hasCustomPrompt="1"/>
          </p:nvPr>
        </p:nvSpPr>
        <p:spPr>
          <a:xfrm>
            <a:off x="812800" y="445552"/>
            <a:ext cx="3889075" cy="504001"/>
          </a:xfrm>
        </p:spPr>
        <p:txBody>
          <a:bodyPr>
            <a:normAutofit/>
          </a:bodyPr>
          <a:lstStyle>
            <a:lvl1pPr>
              <a:defRPr sz="2400">
                <a:latin typeface="+mj-lt"/>
                <a:ea typeface="黑体" panose="02010609060101010101" pitchFamily="49" charset="-122"/>
              </a:defRPr>
            </a:lvl1pPr>
          </a:lstStyle>
          <a:p>
            <a:r>
              <a:rPr lang="en-US" altLang="zh-CN"/>
              <a:t>Current Section</a:t>
            </a:r>
            <a:endParaRPr lang="zh-CN" altLang="en-US" dirty="0"/>
          </a:p>
        </p:txBody>
      </p:sp>
      <p:sp>
        <p:nvSpPr>
          <p:cNvPr id="7" name="AutoShape 4">
            <a:extLst>
              <a:ext uri="{FF2B5EF4-FFF2-40B4-BE49-F238E27FC236}">
                <a16:creationId xmlns:a16="http://schemas.microsoft.com/office/drawing/2014/main" id="{B162D201-E9B6-4DC6-886A-F8362BBC0D23}"/>
              </a:ext>
            </a:extLst>
          </p:cNvPr>
          <p:cNvSpPr>
            <a:spLocks noChangeArrowheads="1"/>
          </p:cNvSpPr>
          <p:nvPr userDrawn="1"/>
        </p:nvSpPr>
        <p:spPr bwMode="auto">
          <a:xfrm>
            <a:off x="817033" y="914628"/>
            <a:ext cx="10610851" cy="69851"/>
          </a:xfrm>
          <a:custGeom>
            <a:avLst/>
            <a:gdLst>
              <a:gd name="G0" fmla="+- 1001 0 0"/>
              <a:gd name="T0" fmla="*/ 0 w 1000"/>
              <a:gd name="T1" fmla="*/ 0 h 1000"/>
              <a:gd name="T2" fmla="*/ 1001 w 1000"/>
              <a:gd name="T3" fmla="*/ 0 h 1000"/>
              <a:gd name="T4" fmla="*/ 1001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1001" y="0"/>
                </a:lnTo>
                <a:lnTo>
                  <a:pt x="1001" y="1000"/>
                </a:lnTo>
                <a:lnTo>
                  <a:pt x="0" y="1000"/>
                </a:lnTo>
                <a:close/>
              </a:path>
              <a:path w="1000" h="1000">
                <a:moveTo>
                  <a:pt x="0" y="0"/>
                </a:moveTo>
                <a:lnTo>
                  <a:pt x="1000" y="0"/>
                </a:lnTo>
              </a:path>
            </a:pathLst>
          </a:custGeom>
          <a:solidFill>
            <a:srgbClr val="C00000"/>
          </a:solidFill>
          <a:ln w="12700">
            <a:solidFill>
              <a:srgbClr val="C00000"/>
            </a:solidFill>
            <a:round/>
            <a:headEnd/>
            <a:tailEnd/>
          </a:ln>
        </p:spPr>
        <p:txBody>
          <a:bodyPr/>
          <a:lstStyle/>
          <a:p>
            <a:pPr algn="l">
              <a:spcBef>
                <a:spcPct val="0"/>
              </a:spcBef>
              <a:buClrTx/>
              <a:buFontTx/>
              <a:buNone/>
            </a:pPr>
            <a:endParaRPr lang="en-US" sz="2400" b="0" dirty="0"/>
          </a:p>
        </p:txBody>
      </p:sp>
      <p:sp>
        <p:nvSpPr>
          <p:cNvPr id="8" name="Line 5">
            <a:extLst>
              <a:ext uri="{FF2B5EF4-FFF2-40B4-BE49-F238E27FC236}">
                <a16:creationId xmlns:a16="http://schemas.microsoft.com/office/drawing/2014/main" id="{0C44F040-96DC-4370-A290-1FE00FE5A5E7}"/>
              </a:ext>
            </a:extLst>
          </p:cNvPr>
          <p:cNvSpPr>
            <a:spLocks noChangeShapeType="1"/>
          </p:cNvSpPr>
          <p:nvPr userDrawn="1"/>
        </p:nvSpPr>
        <p:spPr bwMode="auto">
          <a:xfrm flipV="1">
            <a:off x="812800" y="6309320"/>
            <a:ext cx="10566400" cy="0"/>
          </a:xfrm>
          <a:prstGeom prst="line">
            <a:avLst/>
          </a:prstGeom>
          <a:noFill/>
          <a:ln w="2222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3" name="日期占位符 2">
            <a:extLst>
              <a:ext uri="{FF2B5EF4-FFF2-40B4-BE49-F238E27FC236}">
                <a16:creationId xmlns:a16="http://schemas.microsoft.com/office/drawing/2014/main" id="{51712B58-458C-4E79-8BF9-2A99CE031712}"/>
              </a:ext>
            </a:extLst>
          </p:cNvPr>
          <p:cNvSpPr>
            <a:spLocks noGrp="1"/>
          </p:cNvSpPr>
          <p:nvPr>
            <p:ph type="dt" sz="half" idx="10"/>
          </p:nvPr>
        </p:nvSpPr>
        <p:spPr/>
        <p:txBody>
          <a:bodyPr/>
          <a:lstStyle/>
          <a:p>
            <a:fld id="{B21B32F1-DDEB-4089-BCBA-4469918C5D9E}" type="datetime1">
              <a:rPr lang="zh-CN" altLang="en-US" smtClean="0"/>
              <a:t>2022/8/21</a:t>
            </a:fld>
            <a:endParaRPr lang="zh-CN" altLang="en-US"/>
          </a:p>
        </p:txBody>
      </p:sp>
      <p:sp>
        <p:nvSpPr>
          <p:cNvPr id="9" name="页脚占位符 8">
            <a:extLst>
              <a:ext uri="{FF2B5EF4-FFF2-40B4-BE49-F238E27FC236}">
                <a16:creationId xmlns:a16="http://schemas.microsoft.com/office/drawing/2014/main" id="{3EFFB556-5A32-4352-A23B-3F26460DBC60}"/>
              </a:ext>
            </a:extLst>
          </p:cNvPr>
          <p:cNvSpPr>
            <a:spLocks noGrp="1"/>
          </p:cNvSpPr>
          <p:nvPr>
            <p:ph type="ftr" sz="quarter" idx="11"/>
          </p:nvPr>
        </p:nvSpPr>
        <p:spPr/>
        <p:txBody>
          <a:bodyPr/>
          <a:lstStyle/>
          <a:p>
            <a:r>
              <a:rPr lang="en-US" altLang="zh-CN" dirty="0"/>
              <a:t>Visual Tracking with Correlation Filters and Siamese Networks</a:t>
            </a:r>
            <a:endParaRPr lang="zh-CN" altLang="en-US"/>
          </a:p>
        </p:txBody>
      </p:sp>
      <p:sp>
        <p:nvSpPr>
          <p:cNvPr id="10" name="灯片编号占位符 9">
            <a:extLst>
              <a:ext uri="{FF2B5EF4-FFF2-40B4-BE49-F238E27FC236}">
                <a16:creationId xmlns:a16="http://schemas.microsoft.com/office/drawing/2014/main" id="{3DFB9074-DA01-44C7-A399-56CBB5AD65E0}"/>
              </a:ext>
            </a:extLst>
          </p:cNvPr>
          <p:cNvSpPr>
            <a:spLocks noGrp="1"/>
          </p:cNvSpPr>
          <p:nvPr>
            <p:ph type="sldNum" sz="quarter" idx="12"/>
          </p:nvPr>
        </p:nvSpPr>
        <p:spPr/>
        <p:txBody>
          <a:bodyPr/>
          <a:lstStyle/>
          <a:p>
            <a:fld id="{B6EE4CE8-67DD-4AAC-82D8-3F81517F6647}" type="slidenum">
              <a:rPr lang="zh-CN" altLang="en-US" smtClean="0"/>
              <a:pPr/>
              <a:t>‹#›</a:t>
            </a:fld>
            <a:endParaRPr lang="zh-CN" altLang="en-US"/>
          </a:p>
        </p:txBody>
      </p:sp>
      <p:grpSp>
        <p:nvGrpSpPr>
          <p:cNvPr id="11" name="组合 10">
            <a:extLst>
              <a:ext uri="{FF2B5EF4-FFF2-40B4-BE49-F238E27FC236}">
                <a16:creationId xmlns:a16="http://schemas.microsoft.com/office/drawing/2014/main" id="{70A59F2B-432A-4623-A35A-6F16F47264BC}"/>
              </a:ext>
            </a:extLst>
          </p:cNvPr>
          <p:cNvGrpSpPr/>
          <p:nvPr userDrawn="1"/>
        </p:nvGrpSpPr>
        <p:grpSpPr>
          <a:xfrm>
            <a:off x="1260000" y="1800000"/>
            <a:ext cx="7444088" cy="2695559"/>
            <a:chOff x="1295466" y="1700808"/>
            <a:chExt cx="7444088" cy="2695559"/>
          </a:xfrm>
        </p:grpSpPr>
        <p:sp>
          <p:nvSpPr>
            <p:cNvPr id="12" name="矩形 11">
              <a:extLst>
                <a:ext uri="{FF2B5EF4-FFF2-40B4-BE49-F238E27FC236}">
                  <a16:creationId xmlns:a16="http://schemas.microsoft.com/office/drawing/2014/main" id="{0C70B9DD-DB76-4F5C-AA33-84B49CA10ADE}"/>
                </a:ext>
              </a:extLst>
            </p:cNvPr>
            <p:cNvSpPr/>
            <p:nvPr/>
          </p:nvSpPr>
          <p:spPr>
            <a:xfrm>
              <a:off x="1295466" y="1700808"/>
              <a:ext cx="6893400"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Arial" pitchFamily="34" charset="0"/>
                </a:rPr>
                <a:t>Overview</a:t>
              </a:r>
              <a:endParaRPr lang="zh-CN" altLang="en-US" sz="2400">
                <a:ea typeface="黑体" panose="02010609060101010101" pitchFamily="49" charset="-122"/>
                <a:cs typeface="Arial" pitchFamily="34" charset="0"/>
              </a:endParaRPr>
            </a:p>
          </p:txBody>
        </p:sp>
        <p:sp>
          <p:nvSpPr>
            <p:cNvPr id="13" name="矩形 12">
              <a:extLst>
                <a:ext uri="{FF2B5EF4-FFF2-40B4-BE49-F238E27FC236}">
                  <a16:creationId xmlns:a16="http://schemas.microsoft.com/office/drawing/2014/main" id="{217390CC-F5FD-4707-ACB9-7A47E8680800}"/>
                </a:ext>
              </a:extLst>
            </p:cNvPr>
            <p:cNvSpPr/>
            <p:nvPr/>
          </p:nvSpPr>
          <p:spPr>
            <a:xfrm>
              <a:off x="1295466" y="2445439"/>
              <a:ext cx="7444088"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Arial" pitchFamily="34" charset="0"/>
                </a:rPr>
                <a:t>Point 1</a:t>
              </a:r>
              <a:endParaRPr lang="zh-CN" altLang="en-US" sz="2400" dirty="0">
                <a:ea typeface="黑体" panose="02010609060101010101" pitchFamily="49" charset="-122"/>
                <a:cs typeface="Arial" pitchFamily="34" charset="0"/>
              </a:endParaRPr>
            </a:p>
          </p:txBody>
        </p:sp>
        <p:sp>
          <p:nvSpPr>
            <p:cNvPr id="14" name="矩形 13">
              <a:extLst>
                <a:ext uri="{FF2B5EF4-FFF2-40B4-BE49-F238E27FC236}">
                  <a16:creationId xmlns:a16="http://schemas.microsoft.com/office/drawing/2014/main" id="{5F9CC9B0-6EE3-43DE-9B96-C910253C1B29}"/>
                </a:ext>
              </a:extLst>
            </p:cNvPr>
            <p:cNvSpPr/>
            <p:nvPr/>
          </p:nvSpPr>
          <p:spPr>
            <a:xfrm>
              <a:off x="1295467" y="3934702"/>
              <a:ext cx="6747521"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solidFill>
                    <a:schemeClr val="tx1"/>
                  </a:solidFill>
                  <a:ea typeface="黑体" panose="02010609060101010101" pitchFamily="49" charset="-122"/>
                  <a:cs typeface="Arial" pitchFamily="34" charset="0"/>
                </a:rPr>
                <a:t>Summary</a:t>
              </a:r>
              <a:endParaRPr lang="zh-CN" altLang="en-US" sz="2400" dirty="0">
                <a:solidFill>
                  <a:schemeClr val="tx1"/>
                </a:solidFill>
                <a:ea typeface="黑体" panose="02010609060101010101" pitchFamily="49" charset="-122"/>
                <a:cs typeface="Arial" pitchFamily="34" charset="0"/>
              </a:endParaRPr>
            </a:p>
          </p:txBody>
        </p:sp>
        <p:sp>
          <p:nvSpPr>
            <p:cNvPr id="15" name="矩形 14">
              <a:extLst>
                <a:ext uri="{FF2B5EF4-FFF2-40B4-BE49-F238E27FC236}">
                  <a16:creationId xmlns:a16="http://schemas.microsoft.com/office/drawing/2014/main" id="{D2BDF79C-34AB-426A-A51F-3ECBA2E9D6B0}"/>
                </a:ext>
              </a:extLst>
            </p:cNvPr>
            <p:cNvSpPr/>
            <p:nvPr/>
          </p:nvSpPr>
          <p:spPr>
            <a:xfrm>
              <a:off x="1295466" y="3190069"/>
              <a:ext cx="7251821"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Arial" pitchFamily="34" charset="0"/>
                </a:rPr>
                <a:t>Point 2</a:t>
              </a:r>
              <a:endParaRPr lang="zh-CN" altLang="en-US" sz="2400" dirty="0">
                <a:ea typeface="黑体" panose="02010609060101010101" pitchFamily="49" charset="-122"/>
                <a:cs typeface="Arial" pitchFamily="34" charset="0"/>
              </a:endParaRPr>
            </a:p>
          </p:txBody>
        </p:sp>
      </p:grpSp>
    </p:spTree>
    <p:extLst>
      <p:ext uri="{BB962C8B-B14F-4D97-AF65-F5344CB8AC3E}">
        <p14:creationId xmlns:p14="http://schemas.microsoft.com/office/powerpoint/2010/main" val="3144433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66935-BCF0-4B73-B609-01FCD7098E4C}"/>
              </a:ext>
            </a:extLst>
          </p:cNvPr>
          <p:cNvSpPr>
            <a:spLocks noGrp="1"/>
          </p:cNvSpPr>
          <p:nvPr>
            <p:ph type="ctrTitle" hasCustomPrompt="1"/>
          </p:nvPr>
        </p:nvSpPr>
        <p:spPr>
          <a:xfrm>
            <a:off x="1524000" y="2631128"/>
            <a:ext cx="9144000" cy="576982"/>
          </a:xfrm>
        </p:spPr>
        <p:txBody>
          <a:bodyPr anchor="b">
            <a:normAutofit/>
          </a:bodyPr>
          <a:lstStyle>
            <a:lvl1pPr algn="ctr">
              <a:defRPr sz="3200" b="1">
                <a:latin typeface="+mj-lt"/>
                <a:ea typeface="+mj-ea"/>
              </a:defRPr>
            </a:lvl1pPr>
          </a:lstStyle>
          <a:p>
            <a:r>
              <a:rPr lang="en-US" altLang="zh-CN"/>
              <a:t>Title</a:t>
            </a:r>
            <a:endParaRPr lang="zh-CN" altLang="en-US" dirty="0"/>
          </a:p>
        </p:txBody>
      </p:sp>
      <p:sp>
        <p:nvSpPr>
          <p:cNvPr id="3" name="副标题 2">
            <a:extLst>
              <a:ext uri="{FF2B5EF4-FFF2-40B4-BE49-F238E27FC236}">
                <a16:creationId xmlns:a16="http://schemas.microsoft.com/office/drawing/2014/main" id="{64DFB827-1843-4A84-A209-8B2BC6502C28}"/>
              </a:ext>
            </a:extLst>
          </p:cNvPr>
          <p:cNvSpPr>
            <a:spLocks noGrp="1"/>
          </p:cNvSpPr>
          <p:nvPr>
            <p:ph type="subTitle" idx="1" hasCustomPrompt="1"/>
          </p:nvPr>
        </p:nvSpPr>
        <p:spPr>
          <a:xfrm>
            <a:off x="1524000" y="3980275"/>
            <a:ext cx="9144000" cy="478766"/>
          </a:xfrm>
        </p:spPr>
        <p:txBody>
          <a:bodyPr>
            <a:normAutofit/>
          </a:bodyPr>
          <a:lstStyle>
            <a:lvl1pPr marL="0" indent="0" algn="ctr">
              <a:buNone/>
              <a:defRPr sz="2800" b="0">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Name</a:t>
            </a:r>
            <a:endParaRPr lang="zh-CN" altLang="en-US" dirty="0"/>
          </a:p>
        </p:txBody>
      </p:sp>
      <p:sp>
        <p:nvSpPr>
          <p:cNvPr id="7" name="AutoShape 7">
            <a:extLst>
              <a:ext uri="{FF2B5EF4-FFF2-40B4-BE49-F238E27FC236}">
                <a16:creationId xmlns:a16="http://schemas.microsoft.com/office/drawing/2014/main" id="{957C1C6D-07B8-4A9F-88D6-EE7F60209F16}"/>
              </a:ext>
            </a:extLst>
          </p:cNvPr>
          <p:cNvSpPr>
            <a:spLocks noChangeArrowheads="1"/>
          </p:cNvSpPr>
          <p:nvPr userDrawn="1"/>
        </p:nvSpPr>
        <p:spPr bwMode="auto">
          <a:xfrm>
            <a:off x="914400" y="1628801"/>
            <a:ext cx="10363200" cy="109537"/>
          </a:xfrm>
          <a:custGeom>
            <a:avLst/>
            <a:gdLst>
              <a:gd name="G0" fmla="+- 1003 0 0"/>
              <a:gd name="T0" fmla="*/ 0 w 1000"/>
              <a:gd name="T1" fmla="*/ 0 h 1000"/>
              <a:gd name="T2" fmla="*/ 1003 w 1000"/>
              <a:gd name="T3" fmla="*/ 0 h 1000"/>
              <a:gd name="T4" fmla="*/ 1003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1003" y="0"/>
                </a:lnTo>
                <a:lnTo>
                  <a:pt x="1003" y="1000"/>
                </a:lnTo>
                <a:lnTo>
                  <a:pt x="0" y="1000"/>
                </a:lnTo>
                <a:close/>
              </a:path>
              <a:path w="1000" h="1000">
                <a:moveTo>
                  <a:pt x="0" y="0"/>
                </a:moveTo>
                <a:lnTo>
                  <a:pt x="1000" y="0"/>
                </a:lnTo>
              </a:path>
            </a:pathLst>
          </a:custGeom>
          <a:solidFill>
            <a:srgbClr val="C00000"/>
          </a:solidFill>
          <a:ln w="9525">
            <a:solidFill>
              <a:srgbClr val="C00000"/>
            </a:solidFill>
            <a:round/>
            <a:headEnd/>
            <a:tailEnd/>
          </a:ln>
        </p:spPr>
        <p:txBody>
          <a:bodyPr/>
          <a:lstStyle/>
          <a:p>
            <a:pPr algn="l">
              <a:spcBef>
                <a:spcPct val="0"/>
              </a:spcBef>
              <a:buClrTx/>
              <a:buFontTx/>
              <a:buNone/>
            </a:pPr>
            <a:endParaRPr lang="en-US" sz="2400" b="0" dirty="0"/>
          </a:p>
        </p:txBody>
      </p:sp>
      <p:sp>
        <p:nvSpPr>
          <p:cNvPr id="13" name="文本占位符 12">
            <a:extLst>
              <a:ext uri="{FF2B5EF4-FFF2-40B4-BE49-F238E27FC236}">
                <a16:creationId xmlns:a16="http://schemas.microsoft.com/office/drawing/2014/main" id="{391AED12-A5D8-4D26-B0E0-240564512295}"/>
              </a:ext>
            </a:extLst>
          </p:cNvPr>
          <p:cNvSpPr>
            <a:spLocks noGrp="1"/>
          </p:cNvSpPr>
          <p:nvPr>
            <p:ph type="body" sz="quarter" idx="14" hasCustomPrompt="1"/>
          </p:nvPr>
        </p:nvSpPr>
        <p:spPr>
          <a:xfrm>
            <a:off x="933090" y="1170997"/>
            <a:ext cx="5407325" cy="457200"/>
          </a:xfrm>
        </p:spPr>
        <p:txBody>
          <a:bodyPr/>
          <a:lstStyle>
            <a:lvl1pPr marL="0" indent="0" algn="l">
              <a:buNone/>
              <a:defRPr>
                <a:latin typeface="+mj-lt"/>
                <a:ea typeface="+mj-ea"/>
              </a:defRPr>
            </a:lvl1pPr>
          </a:lstStyle>
          <a:p>
            <a:pPr algn="l"/>
            <a:r>
              <a:rPr lang="en-US" altLang="zh-CN" sz="2800" b="0"/>
              <a:t>Subtitle</a:t>
            </a:r>
            <a:endParaRPr lang="zh-CN" altLang="en-US" sz="2800" b="0" dirty="0"/>
          </a:p>
        </p:txBody>
      </p:sp>
      <p:sp>
        <p:nvSpPr>
          <p:cNvPr id="16" name="文本占位符 15">
            <a:extLst>
              <a:ext uri="{FF2B5EF4-FFF2-40B4-BE49-F238E27FC236}">
                <a16:creationId xmlns:a16="http://schemas.microsoft.com/office/drawing/2014/main" id="{C5514421-33F4-4683-8813-5449B1656602}"/>
              </a:ext>
            </a:extLst>
          </p:cNvPr>
          <p:cNvSpPr>
            <a:spLocks noGrp="1"/>
          </p:cNvSpPr>
          <p:nvPr>
            <p:ph type="body" sz="quarter" idx="16" hasCustomPrompt="1"/>
          </p:nvPr>
        </p:nvSpPr>
        <p:spPr>
          <a:xfrm>
            <a:off x="6858000" y="1170997"/>
            <a:ext cx="4419600" cy="457200"/>
          </a:xfrm>
        </p:spPr>
        <p:txBody>
          <a:bodyPr/>
          <a:lstStyle>
            <a:lvl1pPr marL="0" indent="0" algn="r">
              <a:buNone/>
              <a:defRPr>
                <a:latin typeface="+mj-lt"/>
                <a:ea typeface="+mj-ea"/>
              </a:defRPr>
            </a:lvl1pPr>
          </a:lstStyle>
          <a:p>
            <a:pPr lvl="0"/>
            <a:r>
              <a:rPr lang="en-US" altLang="zh-CN"/>
              <a:t>Time and Place</a:t>
            </a:r>
            <a:endParaRPr lang="zh-CN" altLang="en-US" dirty="0"/>
          </a:p>
        </p:txBody>
      </p:sp>
      <p:sp>
        <p:nvSpPr>
          <p:cNvPr id="8" name="日期占位符 7">
            <a:extLst>
              <a:ext uri="{FF2B5EF4-FFF2-40B4-BE49-F238E27FC236}">
                <a16:creationId xmlns:a16="http://schemas.microsoft.com/office/drawing/2014/main" id="{A66C95DE-FDB7-4AC4-BD6F-CA49E9F1875A}"/>
              </a:ext>
            </a:extLst>
          </p:cNvPr>
          <p:cNvSpPr>
            <a:spLocks noGrp="1"/>
          </p:cNvSpPr>
          <p:nvPr>
            <p:ph type="dt" sz="half" idx="17"/>
          </p:nvPr>
        </p:nvSpPr>
        <p:spPr/>
        <p:txBody>
          <a:bodyPr/>
          <a:lstStyle/>
          <a:p>
            <a:fld id="{33D70B85-9567-41EF-93D1-9118F6FAE6D7}" type="datetime4">
              <a:rPr lang="en-US" altLang="zh-CN" smtClean="0"/>
              <a:t>August 21, 2022</a:t>
            </a:fld>
            <a:endParaRPr lang="zh-CN" altLang="en-US"/>
          </a:p>
        </p:txBody>
      </p:sp>
      <p:sp>
        <p:nvSpPr>
          <p:cNvPr id="9" name="页脚占位符 8">
            <a:extLst>
              <a:ext uri="{FF2B5EF4-FFF2-40B4-BE49-F238E27FC236}">
                <a16:creationId xmlns:a16="http://schemas.microsoft.com/office/drawing/2014/main" id="{82FB7DF4-7790-441C-B674-770DC3A84878}"/>
              </a:ext>
            </a:extLst>
          </p:cNvPr>
          <p:cNvSpPr>
            <a:spLocks noGrp="1"/>
          </p:cNvSpPr>
          <p:nvPr>
            <p:ph type="ftr" sz="quarter" idx="18"/>
          </p:nvPr>
        </p:nvSpPr>
        <p:spPr/>
        <p:txBody>
          <a:bodyPr/>
          <a:lstStyle/>
          <a:p>
            <a:r>
              <a:rPr lang="en-US" altLang="zh-CN"/>
              <a:t>Action Recognition for Self-Driving Cars</a:t>
            </a:r>
            <a:endParaRPr lang="zh-CN" altLang="en-US"/>
          </a:p>
        </p:txBody>
      </p:sp>
      <p:sp>
        <p:nvSpPr>
          <p:cNvPr id="10" name="灯片编号占位符 9">
            <a:extLst>
              <a:ext uri="{FF2B5EF4-FFF2-40B4-BE49-F238E27FC236}">
                <a16:creationId xmlns:a16="http://schemas.microsoft.com/office/drawing/2014/main" id="{96991236-0370-48AB-97AC-177D1B45564A}"/>
              </a:ext>
            </a:extLst>
          </p:cNvPr>
          <p:cNvSpPr>
            <a:spLocks noGrp="1"/>
          </p:cNvSpPr>
          <p:nvPr>
            <p:ph type="sldNum" sz="quarter" idx="19"/>
          </p:nvPr>
        </p:nvSpPr>
        <p:spPr/>
        <p:txBody>
          <a:bodyPr/>
          <a:lstStyle/>
          <a:p>
            <a:fld id="{B6EE4CE8-67DD-4AAC-82D8-3F81517F6647}" type="slidenum">
              <a:rPr lang="zh-CN" altLang="en-US" smtClean="0"/>
              <a:pPr/>
              <a:t>‹#›</a:t>
            </a:fld>
            <a:endParaRPr lang="zh-CN" altLang="en-US"/>
          </a:p>
        </p:txBody>
      </p:sp>
    </p:spTree>
    <p:extLst>
      <p:ext uri="{BB962C8B-B14F-4D97-AF65-F5344CB8AC3E}">
        <p14:creationId xmlns:p14="http://schemas.microsoft.com/office/powerpoint/2010/main" val="297231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efault">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32FF0-686D-44C7-A17F-84C617C34EE8}"/>
              </a:ext>
            </a:extLst>
          </p:cNvPr>
          <p:cNvSpPr>
            <a:spLocks noGrp="1"/>
          </p:cNvSpPr>
          <p:nvPr>
            <p:ph type="title" hasCustomPrompt="1"/>
          </p:nvPr>
        </p:nvSpPr>
        <p:spPr>
          <a:xfrm>
            <a:off x="336000" y="1703"/>
            <a:ext cx="3889075" cy="504001"/>
          </a:xfrm>
        </p:spPr>
        <p:txBody>
          <a:bodyPr anchor="b">
            <a:normAutofit/>
          </a:bodyPr>
          <a:lstStyle>
            <a:lvl1pPr>
              <a:defRPr sz="2400">
                <a:latin typeface="+mj-lt"/>
                <a:ea typeface="黑体" panose="02010609060101010101" pitchFamily="49" charset="-122"/>
              </a:defRPr>
            </a:lvl1pPr>
          </a:lstStyle>
          <a:p>
            <a:r>
              <a:rPr lang="en-US" altLang="zh-CN"/>
              <a:t>Current Section</a:t>
            </a:r>
            <a:endParaRPr lang="zh-CN" altLang="en-US" dirty="0"/>
          </a:p>
        </p:txBody>
      </p:sp>
      <p:sp>
        <p:nvSpPr>
          <p:cNvPr id="7" name="AutoShape 4">
            <a:extLst>
              <a:ext uri="{FF2B5EF4-FFF2-40B4-BE49-F238E27FC236}">
                <a16:creationId xmlns:a16="http://schemas.microsoft.com/office/drawing/2014/main" id="{B162D201-E9B6-4DC6-886A-F8362BBC0D23}"/>
              </a:ext>
            </a:extLst>
          </p:cNvPr>
          <p:cNvSpPr>
            <a:spLocks noChangeArrowheads="1"/>
          </p:cNvSpPr>
          <p:nvPr userDrawn="1"/>
        </p:nvSpPr>
        <p:spPr bwMode="auto">
          <a:xfrm>
            <a:off x="336000" y="524422"/>
            <a:ext cx="11520000" cy="68372"/>
          </a:xfrm>
          <a:custGeom>
            <a:avLst/>
            <a:gdLst>
              <a:gd name="G0" fmla="+- 1001 0 0"/>
              <a:gd name="T0" fmla="*/ 0 w 1000"/>
              <a:gd name="T1" fmla="*/ 0 h 1000"/>
              <a:gd name="T2" fmla="*/ 1001 w 1000"/>
              <a:gd name="T3" fmla="*/ 0 h 1000"/>
              <a:gd name="T4" fmla="*/ 1001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1001" y="0"/>
                </a:lnTo>
                <a:lnTo>
                  <a:pt x="1001" y="1000"/>
                </a:lnTo>
                <a:lnTo>
                  <a:pt x="0" y="1000"/>
                </a:lnTo>
                <a:close/>
              </a:path>
              <a:path w="1000" h="1000">
                <a:moveTo>
                  <a:pt x="0" y="0"/>
                </a:moveTo>
                <a:lnTo>
                  <a:pt x="1000" y="0"/>
                </a:lnTo>
              </a:path>
            </a:pathLst>
          </a:custGeom>
          <a:solidFill>
            <a:srgbClr val="C00000"/>
          </a:solidFill>
          <a:ln w="12700">
            <a:solidFill>
              <a:srgbClr val="C00000"/>
            </a:solidFill>
            <a:round/>
            <a:headEnd/>
            <a:tailEnd/>
          </a:ln>
        </p:spPr>
        <p:txBody>
          <a:bodyPr/>
          <a:lstStyle/>
          <a:p>
            <a:pPr algn="l">
              <a:spcBef>
                <a:spcPct val="0"/>
              </a:spcBef>
              <a:buClrTx/>
              <a:buFontTx/>
              <a:buNone/>
            </a:pPr>
            <a:endParaRPr lang="en-US" sz="2400" b="0" dirty="0"/>
          </a:p>
        </p:txBody>
      </p:sp>
      <p:sp>
        <p:nvSpPr>
          <p:cNvPr id="8" name="Line 5">
            <a:extLst>
              <a:ext uri="{FF2B5EF4-FFF2-40B4-BE49-F238E27FC236}">
                <a16:creationId xmlns:a16="http://schemas.microsoft.com/office/drawing/2014/main" id="{0C44F040-96DC-4370-A290-1FE00FE5A5E7}"/>
              </a:ext>
            </a:extLst>
          </p:cNvPr>
          <p:cNvSpPr>
            <a:spLocks noChangeShapeType="1"/>
          </p:cNvSpPr>
          <p:nvPr userDrawn="1"/>
        </p:nvSpPr>
        <p:spPr bwMode="auto">
          <a:xfrm flipV="1">
            <a:off x="336000" y="6474156"/>
            <a:ext cx="11520000" cy="0"/>
          </a:xfrm>
          <a:prstGeom prst="line">
            <a:avLst/>
          </a:prstGeom>
          <a:noFill/>
          <a:ln w="2222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3" name="日期占位符 2">
            <a:extLst>
              <a:ext uri="{FF2B5EF4-FFF2-40B4-BE49-F238E27FC236}">
                <a16:creationId xmlns:a16="http://schemas.microsoft.com/office/drawing/2014/main" id="{071B9D7A-0C59-45E9-96E9-6065716CAA82}"/>
              </a:ext>
            </a:extLst>
          </p:cNvPr>
          <p:cNvSpPr>
            <a:spLocks noGrp="1"/>
          </p:cNvSpPr>
          <p:nvPr>
            <p:ph type="dt" sz="half" idx="10"/>
          </p:nvPr>
        </p:nvSpPr>
        <p:spPr>
          <a:xfrm>
            <a:off x="336000" y="6474156"/>
            <a:ext cx="2743200" cy="365125"/>
          </a:xfrm>
        </p:spPr>
        <p:txBody>
          <a:bodyPr anchor="t"/>
          <a:lstStyle/>
          <a:p>
            <a:fld id="{40B208D0-5C56-4CC0-905E-2BB4A5101381}" type="datetime4">
              <a:rPr lang="en-US" altLang="zh-CN" smtClean="0"/>
              <a:t>August 21, 2022</a:t>
            </a:fld>
            <a:endParaRPr lang="zh-CN" altLang="en-US"/>
          </a:p>
        </p:txBody>
      </p:sp>
      <p:sp>
        <p:nvSpPr>
          <p:cNvPr id="9" name="页脚占位符 8">
            <a:extLst>
              <a:ext uri="{FF2B5EF4-FFF2-40B4-BE49-F238E27FC236}">
                <a16:creationId xmlns:a16="http://schemas.microsoft.com/office/drawing/2014/main" id="{15C8A909-55DF-45D6-AEE2-90C8785510D5}"/>
              </a:ext>
            </a:extLst>
          </p:cNvPr>
          <p:cNvSpPr>
            <a:spLocks noGrp="1"/>
          </p:cNvSpPr>
          <p:nvPr>
            <p:ph type="ftr" sz="quarter" idx="11"/>
          </p:nvPr>
        </p:nvSpPr>
        <p:spPr>
          <a:xfrm>
            <a:off x="4038600" y="6474156"/>
            <a:ext cx="4114800" cy="365125"/>
          </a:xfrm>
        </p:spPr>
        <p:txBody>
          <a:bodyPr anchor="t"/>
          <a:lstStyle/>
          <a:p>
            <a:r>
              <a:rPr lang="en-US" altLang="zh-CN"/>
              <a:t>Action Recognition for Self-Driving Cars</a:t>
            </a:r>
            <a:endParaRPr lang="zh-CN" altLang="en-US"/>
          </a:p>
        </p:txBody>
      </p:sp>
      <p:sp>
        <p:nvSpPr>
          <p:cNvPr id="10" name="灯片编号占位符 9">
            <a:extLst>
              <a:ext uri="{FF2B5EF4-FFF2-40B4-BE49-F238E27FC236}">
                <a16:creationId xmlns:a16="http://schemas.microsoft.com/office/drawing/2014/main" id="{206D5945-4AAF-4BFC-A83E-A7ABFFDB95E5}"/>
              </a:ext>
            </a:extLst>
          </p:cNvPr>
          <p:cNvSpPr>
            <a:spLocks noGrp="1"/>
          </p:cNvSpPr>
          <p:nvPr>
            <p:ph type="sldNum" sz="quarter" idx="12"/>
          </p:nvPr>
        </p:nvSpPr>
        <p:spPr>
          <a:xfrm>
            <a:off x="9112800" y="6474156"/>
            <a:ext cx="2743200" cy="365125"/>
          </a:xfrm>
        </p:spPr>
        <p:txBody>
          <a:bodyPr anchor="t"/>
          <a:lstStyle/>
          <a:p>
            <a:fld id="{B6EE4CE8-67DD-4AAC-82D8-3F81517F6647}" type="slidenum">
              <a:rPr lang="zh-CN" altLang="en-US" smtClean="0"/>
              <a:pPr/>
              <a:t>‹#›</a:t>
            </a:fld>
            <a:endParaRPr lang="zh-CN" altLang="en-US"/>
          </a:p>
        </p:txBody>
      </p:sp>
    </p:spTree>
    <p:extLst>
      <p:ext uri="{BB962C8B-B14F-4D97-AF65-F5344CB8AC3E}">
        <p14:creationId xmlns:p14="http://schemas.microsoft.com/office/powerpoint/2010/main" val="445830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efault">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32FF0-686D-44C7-A17F-84C617C34EE8}"/>
              </a:ext>
            </a:extLst>
          </p:cNvPr>
          <p:cNvSpPr>
            <a:spLocks noGrp="1"/>
          </p:cNvSpPr>
          <p:nvPr>
            <p:ph type="title" hasCustomPrompt="1"/>
          </p:nvPr>
        </p:nvSpPr>
        <p:spPr>
          <a:xfrm>
            <a:off x="336000" y="261110"/>
            <a:ext cx="3889075" cy="504001"/>
          </a:xfrm>
        </p:spPr>
        <p:txBody>
          <a:bodyPr>
            <a:normAutofit/>
          </a:bodyPr>
          <a:lstStyle>
            <a:lvl1pPr>
              <a:defRPr sz="2400">
                <a:latin typeface="+mj-lt"/>
                <a:ea typeface="黑体" panose="02010609060101010101" pitchFamily="49" charset="-122"/>
              </a:defRPr>
            </a:lvl1pPr>
          </a:lstStyle>
          <a:p>
            <a:r>
              <a:rPr lang="en-US" altLang="zh-CN"/>
              <a:t>Current Section</a:t>
            </a:r>
            <a:endParaRPr lang="zh-CN" altLang="en-US" dirty="0"/>
          </a:p>
        </p:txBody>
      </p:sp>
      <p:sp>
        <p:nvSpPr>
          <p:cNvPr id="7" name="AutoShape 4">
            <a:extLst>
              <a:ext uri="{FF2B5EF4-FFF2-40B4-BE49-F238E27FC236}">
                <a16:creationId xmlns:a16="http://schemas.microsoft.com/office/drawing/2014/main" id="{B162D201-E9B6-4DC6-886A-F8362BBC0D23}"/>
              </a:ext>
            </a:extLst>
          </p:cNvPr>
          <p:cNvSpPr>
            <a:spLocks noChangeArrowheads="1"/>
          </p:cNvSpPr>
          <p:nvPr userDrawn="1"/>
        </p:nvSpPr>
        <p:spPr bwMode="auto">
          <a:xfrm>
            <a:off x="336000" y="733171"/>
            <a:ext cx="11520000" cy="69851"/>
          </a:xfrm>
          <a:custGeom>
            <a:avLst/>
            <a:gdLst>
              <a:gd name="G0" fmla="+- 1001 0 0"/>
              <a:gd name="T0" fmla="*/ 0 w 1000"/>
              <a:gd name="T1" fmla="*/ 0 h 1000"/>
              <a:gd name="T2" fmla="*/ 1001 w 1000"/>
              <a:gd name="T3" fmla="*/ 0 h 1000"/>
              <a:gd name="T4" fmla="*/ 1001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1001" y="0"/>
                </a:lnTo>
                <a:lnTo>
                  <a:pt x="1001" y="1000"/>
                </a:lnTo>
                <a:lnTo>
                  <a:pt x="0" y="1000"/>
                </a:lnTo>
                <a:close/>
              </a:path>
              <a:path w="1000" h="1000">
                <a:moveTo>
                  <a:pt x="0" y="0"/>
                </a:moveTo>
                <a:lnTo>
                  <a:pt x="1000" y="0"/>
                </a:lnTo>
              </a:path>
            </a:pathLst>
          </a:custGeom>
          <a:solidFill>
            <a:srgbClr val="C00000"/>
          </a:solidFill>
          <a:ln w="12700">
            <a:solidFill>
              <a:srgbClr val="C00000"/>
            </a:solidFill>
            <a:round/>
            <a:headEnd/>
            <a:tailEnd/>
          </a:ln>
        </p:spPr>
        <p:txBody>
          <a:bodyPr/>
          <a:lstStyle/>
          <a:p>
            <a:pPr algn="l">
              <a:spcBef>
                <a:spcPct val="0"/>
              </a:spcBef>
              <a:buClrTx/>
              <a:buFontTx/>
              <a:buNone/>
            </a:pPr>
            <a:endParaRPr lang="en-US" sz="2400" b="0" dirty="0"/>
          </a:p>
        </p:txBody>
      </p:sp>
      <p:sp>
        <p:nvSpPr>
          <p:cNvPr id="8" name="Line 5">
            <a:extLst>
              <a:ext uri="{FF2B5EF4-FFF2-40B4-BE49-F238E27FC236}">
                <a16:creationId xmlns:a16="http://schemas.microsoft.com/office/drawing/2014/main" id="{0C44F040-96DC-4370-A290-1FE00FE5A5E7}"/>
              </a:ext>
            </a:extLst>
          </p:cNvPr>
          <p:cNvSpPr>
            <a:spLocks noChangeShapeType="1"/>
          </p:cNvSpPr>
          <p:nvPr userDrawn="1"/>
        </p:nvSpPr>
        <p:spPr bwMode="auto">
          <a:xfrm flipV="1">
            <a:off x="336000" y="6352793"/>
            <a:ext cx="11520000" cy="0"/>
          </a:xfrm>
          <a:prstGeom prst="line">
            <a:avLst/>
          </a:prstGeom>
          <a:noFill/>
          <a:ln w="2222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3" name="日期占位符 2">
            <a:extLst>
              <a:ext uri="{FF2B5EF4-FFF2-40B4-BE49-F238E27FC236}">
                <a16:creationId xmlns:a16="http://schemas.microsoft.com/office/drawing/2014/main" id="{071B9D7A-0C59-45E9-96E9-6065716CAA82}"/>
              </a:ext>
            </a:extLst>
          </p:cNvPr>
          <p:cNvSpPr>
            <a:spLocks noGrp="1"/>
          </p:cNvSpPr>
          <p:nvPr>
            <p:ph type="dt" sz="half" idx="10"/>
          </p:nvPr>
        </p:nvSpPr>
        <p:spPr/>
        <p:txBody>
          <a:bodyPr/>
          <a:lstStyle/>
          <a:p>
            <a:fld id="{40B208D0-5C56-4CC0-905E-2BB4A5101381}" type="datetime4">
              <a:rPr lang="en-US" altLang="zh-CN" smtClean="0"/>
              <a:t>August 21, 2022</a:t>
            </a:fld>
            <a:endParaRPr lang="zh-CN" altLang="en-US"/>
          </a:p>
        </p:txBody>
      </p:sp>
      <p:sp>
        <p:nvSpPr>
          <p:cNvPr id="9" name="页脚占位符 8">
            <a:extLst>
              <a:ext uri="{FF2B5EF4-FFF2-40B4-BE49-F238E27FC236}">
                <a16:creationId xmlns:a16="http://schemas.microsoft.com/office/drawing/2014/main" id="{15C8A909-55DF-45D6-AEE2-90C8785510D5}"/>
              </a:ext>
            </a:extLst>
          </p:cNvPr>
          <p:cNvSpPr>
            <a:spLocks noGrp="1"/>
          </p:cNvSpPr>
          <p:nvPr>
            <p:ph type="ftr" sz="quarter" idx="11"/>
          </p:nvPr>
        </p:nvSpPr>
        <p:spPr/>
        <p:txBody>
          <a:bodyPr/>
          <a:lstStyle/>
          <a:p>
            <a:r>
              <a:rPr lang="en-US" altLang="zh-CN"/>
              <a:t>Action Recognition for Self-Driving Cars</a:t>
            </a:r>
            <a:endParaRPr lang="zh-CN" altLang="en-US"/>
          </a:p>
        </p:txBody>
      </p:sp>
      <p:sp>
        <p:nvSpPr>
          <p:cNvPr id="10" name="灯片编号占位符 9">
            <a:extLst>
              <a:ext uri="{FF2B5EF4-FFF2-40B4-BE49-F238E27FC236}">
                <a16:creationId xmlns:a16="http://schemas.microsoft.com/office/drawing/2014/main" id="{206D5945-4AAF-4BFC-A83E-A7ABFFDB95E5}"/>
              </a:ext>
            </a:extLst>
          </p:cNvPr>
          <p:cNvSpPr>
            <a:spLocks noGrp="1"/>
          </p:cNvSpPr>
          <p:nvPr>
            <p:ph type="sldNum" sz="quarter" idx="12"/>
          </p:nvPr>
        </p:nvSpPr>
        <p:spPr/>
        <p:txBody>
          <a:bodyPr/>
          <a:lstStyle/>
          <a:p>
            <a:fld id="{B6EE4CE8-67DD-4AAC-82D8-3F81517F6647}" type="slidenum">
              <a:rPr lang="zh-CN" altLang="en-US" smtClean="0"/>
              <a:pPr/>
              <a:t>‹#›</a:t>
            </a:fld>
            <a:endParaRPr lang="zh-CN" altLang="en-US"/>
          </a:p>
        </p:txBody>
      </p:sp>
    </p:spTree>
    <p:extLst>
      <p:ext uri="{BB962C8B-B14F-4D97-AF65-F5344CB8AC3E}">
        <p14:creationId xmlns:p14="http://schemas.microsoft.com/office/powerpoint/2010/main" val="3422733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AE958B-2D50-431B-96A6-E89DFEC72DF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EBDBB0-A2C9-4DF0-AD90-F0A6DA6B2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7" name="日期占位符 6">
            <a:extLst>
              <a:ext uri="{FF2B5EF4-FFF2-40B4-BE49-F238E27FC236}">
                <a16:creationId xmlns:a16="http://schemas.microsoft.com/office/drawing/2014/main" id="{0719FA40-D05B-4353-855D-7CC28FCD4648}"/>
              </a:ext>
            </a:extLst>
          </p:cNvPr>
          <p:cNvSpPr>
            <a:spLocks noGrp="1"/>
          </p:cNvSpPr>
          <p:nvPr>
            <p:ph type="dt" sz="half" idx="10"/>
          </p:nvPr>
        </p:nvSpPr>
        <p:spPr/>
        <p:txBody>
          <a:bodyPr/>
          <a:lstStyle/>
          <a:p>
            <a:fld id="{4F01D393-9B6D-484D-81F2-FBE54EBC4AF2}" type="datetime4">
              <a:rPr lang="en-US" altLang="zh-CN" smtClean="0"/>
              <a:t>August 21, 2022</a:t>
            </a:fld>
            <a:endParaRPr lang="zh-CN" altLang="en-US"/>
          </a:p>
        </p:txBody>
      </p:sp>
      <p:sp>
        <p:nvSpPr>
          <p:cNvPr id="8" name="页脚占位符 7">
            <a:extLst>
              <a:ext uri="{FF2B5EF4-FFF2-40B4-BE49-F238E27FC236}">
                <a16:creationId xmlns:a16="http://schemas.microsoft.com/office/drawing/2014/main" id="{E97AF2F6-A007-4781-BE44-EAA337BB92CB}"/>
              </a:ext>
            </a:extLst>
          </p:cNvPr>
          <p:cNvSpPr>
            <a:spLocks noGrp="1"/>
          </p:cNvSpPr>
          <p:nvPr>
            <p:ph type="ftr" sz="quarter" idx="11"/>
          </p:nvPr>
        </p:nvSpPr>
        <p:spPr/>
        <p:txBody>
          <a:bodyPr/>
          <a:lstStyle/>
          <a:p>
            <a:r>
              <a:rPr lang="en-US" altLang="zh-CN"/>
              <a:t>Action Recognition for Self-Driving Cars</a:t>
            </a:r>
            <a:endParaRPr lang="zh-CN" altLang="en-US"/>
          </a:p>
        </p:txBody>
      </p:sp>
      <p:sp>
        <p:nvSpPr>
          <p:cNvPr id="9" name="灯片编号占位符 8">
            <a:extLst>
              <a:ext uri="{FF2B5EF4-FFF2-40B4-BE49-F238E27FC236}">
                <a16:creationId xmlns:a16="http://schemas.microsoft.com/office/drawing/2014/main" id="{3A709B67-33D4-4AAC-B78C-DE36097A1FAE}"/>
              </a:ext>
            </a:extLst>
          </p:cNvPr>
          <p:cNvSpPr>
            <a:spLocks noGrp="1"/>
          </p:cNvSpPr>
          <p:nvPr>
            <p:ph type="sldNum" sz="quarter" idx="12"/>
          </p:nvPr>
        </p:nvSpPr>
        <p:spPr/>
        <p:txBody>
          <a:bodyPr/>
          <a:lstStyle/>
          <a:p>
            <a:fld id="{B6EE4CE8-67DD-4AAC-82D8-3F81517F6647}" type="slidenum">
              <a:rPr lang="zh-CN" altLang="en-US" smtClean="0"/>
              <a:pPr/>
              <a:t>‹#›</a:t>
            </a:fld>
            <a:endParaRPr lang="zh-CN" altLang="en-US"/>
          </a:p>
        </p:txBody>
      </p:sp>
    </p:spTree>
    <p:extLst>
      <p:ext uri="{BB962C8B-B14F-4D97-AF65-F5344CB8AC3E}">
        <p14:creationId xmlns:p14="http://schemas.microsoft.com/office/powerpoint/2010/main" val="2181403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96F1EF-A682-4556-9B97-00815637B0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5602B3-71AE-46ED-B674-459DE0CD78C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6B742F5-F770-41B4-B6DE-7D39FEC2686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B411BF4-8E30-45EA-A303-256FCF75683D}"/>
              </a:ext>
            </a:extLst>
          </p:cNvPr>
          <p:cNvSpPr>
            <a:spLocks noGrp="1"/>
          </p:cNvSpPr>
          <p:nvPr>
            <p:ph type="dt" sz="half" idx="10"/>
          </p:nvPr>
        </p:nvSpPr>
        <p:spPr/>
        <p:txBody>
          <a:bodyPr/>
          <a:lstStyle/>
          <a:p>
            <a:fld id="{574896C6-7C21-449A-9837-04B0E0DB43B3}" type="datetime4">
              <a:rPr lang="en-US" altLang="zh-CN" smtClean="0"/>
              <a:t>August 21, 2022</a:t>
            </a:fld>
            <a:endParaRPr lang="zh-CN" altLang="en-US"/>
          </a:p>
        </p:txBody>
      </p:sp>
      <p:sp>
        <p:nvSpPr>
          <p:cNvPr id="6" name="页脚占位符 5">
            <a:extLst>
              <a:ext uri="{FF2B5EF4-FFF2-40B4-BE49-F238E27FC236}">
                <a16:creationId xmlns:a16="http://schemas.microsoft.com/office/drawing/2014/main" id="{49CB7B9E-D02A-4AD5-A8A0-2744A366B39D}"/>
              </a:ext>
            </a:extLst>
          </p:cNvPr>
          <p:cNvSpPr>
            <a:spLocks noGrp="1"/>
          </p:cNvSpPr>
          <p:nvPr>
            <p:ph type="ftr" sz="quarter" idx="11"/>
          </p:nvPr>
        </p:nvSpPr>
        <p:spPr/>
        <p:txBody>
          <a:bodyPr/>
          <a:lstStyle/>
          <a:p>
            <a:r>
              <a:rPr lang="en-US" altLang="zh-CN"/>
              <a:t>Action Recognition for Self-Driving Cars</a:t>
            </a:r>
            <a:endParaRPr lang="zh-CN" altLang="en-US"/>
          </a:p>
        </p:txBody>
      </p:sp>
      <p:sp>
        <p:nvSpPr>
          <p:cNvPr id="7" name="灯片编号占位符 6">
            <a:extLst>
              <a:ext uri="{FF2B5EF4-FFF2-40B4-BE49-F238E27FC236}">
                <a16:creationId xmlns:a16="http://schemas.microsoft.com/office/drawing/2014/main" id="{CE25268F-B899-4BE1-9846-3B88C8614663}"/>
              </a:ext>
            </a:extLst>
          </p:cNvPr>
          <p:cNvSpPr>
            <a:spLocks noGrp="1"/>
          </p:cNvSpPr>
          <p:nvPr>
            <p:ph type="sldNum" sz="quarter" idx="12"/>
          </p:nvPr>
        </p:nvSpPr>
        <p:spPr/>
        <p:txBody>
          <a:bodyPr/>
          <a:lstStyle/>
          <a:p>
            <a:fld id="{B6EE4CE8-67DD-4AAC-82D8-3F81517F6647}" type="slidenum">
              <a:rPr lang="zh-CN" altLang="en-US" smtClean="0"/>
              <a:t>‹#›</a:t>
            </a:fld>
            <a:endParaRPr lang="zh-CN" altLang="en-US"/>
          </a:p>
        </p:txBody>
      </p:sp>
    </p:spTree>
    <p:extLst>
      <p:ext uri="{BB962C8B-B14F-4D97-AF65-F5344CB8AC3E}">
        <p14:creationId xmlns:p14="http://schemas.microsoft.com/office/powerpoint/2010/main" val="3102898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F2D528-4A8C-4B28-8590-FC1D90944A8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EA5108-FFDC-4E83-967A-0C4647B415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CE2241-3BD5-4A17-B520-094E5537228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D98C57-AB45-48F6-8C57-E828F1C539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718D229-A410-4B12-AED7-DE86808A23C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3D31387-56BA-4ACE-944B-D0A031859D1E}"/>
              </a:ext>
            </a:extLst>
          </p:cNvPr>
          <p:cNvSpPr>
            <a:spLocks noGrp="1"/>
          </p:cNvSpPr>
          <p:nvPr>
            <p:ph type="dt" sz="half" idx="10"/>
          </p:nvPr>
        </p:nvSpPr>
        <p:spPr/>
        <p:txBody>
          <a:bodyPr/>
          <a:lstStyle/>
          <a:p>
            <a:fld id="{AB68B7B5-E726-43EA-BC16-4A7D66628499}" type="datetime4">
              <a:rPr lang="en-US" altLang="zh-CN" smtClean="0"/>
              <a:t>August 21, 2022</a:t>
            </a:fld>
            <a:endParaRPr lang="zh-CN" altLang="en-US"/>
          </a:p>
        </p:txBody>
      </p:sp>
      <p:sp>
        <p:nvSpPr>
          <p:cNvPr id="8" name="页脚占位符 7">
            <a:extLst>
              <a:ext uri="{FF2B5EF4-FFF2-40B4-BE49-F238E27FC236}">
                <a16:creationId xmlns:a16="http://schemas.microsoft.com/office/drawing/2014/main" id="{3688C54B-9DFB-4F29-9554-B8D8ED5FD00E}"/>
              </a:ext>
            </a:extLst>
          </p:cNvPr>
          <p:cNvSpPr>
            <a:spLocks noGrp="1"/>
          </p:cNvSpPr>
          <p:nvPr>
            <p:ph type="ftr" sz="quarter" idx="11"/>
          </p:nvPr>
        </p:nvSpPr>
        <p:spPr/>
        <p:txBody>
          <a:bodyPr/>
          <a:lstStyle/>
          <a:p>
            <a:r>
              <a:rPr lang="en-US" altLang="zh-CN"/>
              <a:t>Action Recognition for Self-Driving Cars</a:t>
            </a:r>
            <a:endParaRPr lang="zh-CN" altLang="en-US"/>
          </a:p>
        </p:txBody>
      </p:sp>
      <p:sp>
        <p:nvSpPr>
          <p:cNvPr id="9" name="灯片编号占位符 8">
            <a:extLst>
              <a:ext uri="{FF2B5EF4-FFF2-40B4-BE49-F238E27FC236}">
                <a16:creationId xmlns:a16="http://schemas.microsoft.com/office/drawing/2014/main" id="{5645D6B3-053B-4C21-964A-E9934A86F51E}"/>
              </a:ext>
            </a:extLst>
          </p:cNvPr>
          <p:cNvSpPr>
            <a:spLocks noGrp="1"/>
          </p:cNvSpPr>
          <p:nvPr>
            <p:ph type="sldNum" sz="quarter" idx="12"/>
          </p:nvPr>
        </p:nvSpPr>
        <p:spPr/>
        <p:txBody>
          <a:bodyPr/>
          <a:lstStyle/>
          <a:p>
            <a:fld id="{B6EE4CE8-67DD-4AAC-82D8-3F81517F6647}" type="slidenum">
              <a:rPr lang="zh-CN" altLang="en-US" smtClean="0"/>
              <a:t>‹#›</a:t>
            </a:fld>
            <a:endParaRPr lang="zh-CN" altLang="en-US"/>
          </a:p>
        </p:txBody>
      </p:sp>
    </p:spTree>
    <p:extLst>
      <p:ext uri="{BB962C8B-B14F-4D97-AF65-F5344CB8AC3E}">
        <p14:creationId xmlns:p14="http://schemas.microsoft.com/office/powerpoint/2010/main" val="2834928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CA4E6-3EF0-4AC6-A1C8-0CCA9FE120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4559225-D9D9-4529-8BFD-83FF88C35878}"/>
              </a:ext>
            </a:extLst>
          </p:cNvPr>
          <p:cNvSpPr>
            <a:spLocks noGrp="1"/>
          </p:cNvSpPr>
          <p:nvPr>
            <p:ph type="dt" sz="half" idx="10"/>
          </p:nvPr>
        </p:nvSpPr>
        <p:spPr/>
        <p:txBody>
          <a:bodyPr/>
          <a:lstStyle/>
          <a:p>
            <a:fld id="{25718AFA-E1F1-46F6-966D-F323F040F315}" type="datetime4">
              <a:rPr lang="en-US" altLang="zh-CN" smtClean="0"/>
              <a:t>August 21, 2022</a:t>
            </a:fld>
            <a:endParaRPr lang="zh-CN" altLang="en-US"/>
          </a:p>
        </p:txBody>
      </p:sp>
      <p:sp>
        <p:nvSpPr>
          <p:cNvPr id="4" name="页脚占位符 3">
            <a:extLst>
              <a:ext uri="{FF2B5EF4-FFF2-40B4-BE49-F238E27FC236}">
                <a16:creationId xmlns:a16="http://schemas.microsoft.com/office/drawing/2014/main" id="{3FD49C86-3F47-47E6-8826-7347E1440798}"/>
              </a:ext>
            </a:extLst>
          </p:cNvPr>
          <p:cNvSpPr>
            <a:spLocks noGrp="1"/>
          </p:cNvSpPr>
          <p:nvPr>
            <p:ph type="ftr" sz="quarter" idx="11"/>
          </p:nvPr>
        </p:nvSpPr>
        <p:spPr/>
        <p:txBody>
          <a:bodyPr/>
          <a:lstStyle/>
          <a:p>
            <a:r>
              <a:rPr lang="en-US" altLang="zh-CN"/>
              <a:t>Action Recognition for Self-Driving Cars</a:t>
            </a:r>
            <a:endParaRPr lang="zh-CN" altLang="en-US"/>
          </a:p>
        </p:txBody>
      </p:sp>
      <p:sp>
        <p:nvSpPr>
          <p:cNvPr id="5" name="灯片编号占位符 4">
            <a:extLst>
              <a:ext uri="{FF2B5EF4-FFF2-40B4-BE49-F238E27FC236}">
                <a16:creationId xmlns:a16="http://schemas.microsoft.com/office/drawing/2014/main" id="{23D2E034-2FAD-40DE-BE68-37EDCC9ED69B}"/>
              </a:ext>
            </a:extLst>
          </p:cNvPr>
          <p:cNvSpPr>
            <a:spLocks noGrp="1"/>
          </p:cNvSpPr>
          <p:nvPr>
            <p:ph type="sldNum" sz="quarter" idx="12"/>
          </p:nvPr>
        </p:nvSpPr>
        <p:spPr/>
        <p:txBody>
          <a:bodyPr/>
          <a:lstStyle/>
          <a:p>
            <a:fld id="{B6EE4CE8-67DD-4AAC-82D8-3F81517F6647}" type="slidenum">
              <a:rPr lang="zh-CN" altLang="en-US" smtClean="0"/>
              <a:t>‹#›</a:t>
            </a:fld>
            <a:endParaRPr lang="zh-CN" altLang="en-US"/>
          </a:p>
        </p:txBody>
      </p:sp>
    </p:spTree>
    <p:extLst>
      <p:ext uri="{BB962C8B-B14F-4D97-AF65-F5344CB8AC3E}">
        <p14:creationId xmlns:p14="http://schemas.microsoft.com/office/powerpoint/2010/main" val="804770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CFA56F1-03B7-4169-ABE1-7F82A41B23BB}"/>
              </a:ext>
            </a:extLst>
          </p:cNvPr>
          <p:cNvSpPr>
            <a:spLocks noGrp="1"/>
          </p:cNvSpPr>
          <p:nvPr>
            <p:ph type="dt" sz="half" idx="10"/>
          </p:nvPr>
        </p:nvSpPr>
        <p:spPr/>
        <p:txBody>
          <a:bodyPr/>
          <a:lstStyle/>
          <a:p>
            <a:fld id="{82D6DD33-16D0-410D-B181-0F32D6CA3A13}" type="datetime4">
              <a:rPr lang="en-US" altLang="zh-CN" smtClean="0"/>
              <a:t>August 21, 2022</a:t>
            </a:fld>
            <a:endParaRPr lang="zh-CN" altLang="en-US"/>
          </a:p>
        </p:txBody>
      </p:sp>
      <p:sp>
        <p:nvSpPr>
          <p:cNvPr id="3" name="页脚占位符 2">
            <a:extLst>
              <a:ext uri="{FF2B5EF4-FFF2-40B4-BE49-F238E27FC236}">
                <a16:creationId xmlns:a16="http://schemas.microsoft.com/office/drawing/2014/main" id="{47F44170-EE6A-4D58-A8CD-F2B6D1A8440C}"/>
              </a:ext>
            </a:extLst>
          </p:cNvPr>
          <p:cNvSpPr>
            <a:spLocks noGrp="1"/>
          </p:cNvSpPr>
          <p:nvPr>
            <p:ph type="ftr" sz="quarter" idx="11"/>
          </p:nvPr>
        </p:nvSpPr>
        <p:spPr/>
        <p:txBody>
          <a:bodyPr/>
          <a:lstStyle/>
          <a:p>
            <a:r>
              <a:rPr lang="en-US" altLang="zh-CN"/>
              <a:t>Action Recognition for Self-Driving Cars</a:t>
            </a:r>
            <a:endParaRPr lang="zh-CN" altLang="en-US"/>
          </a:p>
        </p:txBody>
      </p:sp>
      <p:sp>
        <p:nvSpPr>
          <p:cNvPr id="4" name="灯片编号占位符 3">
            <a:extLst>
              <a:ext uri="{FF2B5EF4-FFF2-40B4-BE49-F238E27FC236}">
                <a16:creationId xmlns:a16="http://schemas.microsoft.com/office/drawing/2014/main" id="{D4794520-6B2F-43E9-BFFA-DE49AB6D80F0}"/>
              </a:ext>
            </a:extLst>
          </p:cNvPr>
          <p:cNvSpPr>
            <a:spLocks noGrp="1"/>
          </p:cNvSpPr>
          <p:nvPr>
            <p:ph type="sldNum" sz="quarter" idx="12"/>
          </p:nvPr>
        </p:nvSpPr>
        <p:spPr/>
        <p:txBody>
          <a:bodyPr/>
          <a:lstStyle/>
          <a:p>
            <a:fld id="{B6EE4CE8-67DD-4AAC-82D8-3F81517F6647}" type="slidenum">
              <a:rPr lang="zh-CN" altLang="en-US" smtClean="0"/>
              <a:t>‹#›</a:t>
            </a:fld>
            <a:endParaRPr lang="zh-CN" altLang="en-US"/>
          </a:p>
        </p:txBody>
      </p:sp>
    </p:spTree>
    <p:extLst>
      <p:ext uri="{BB962C8B-B14F-4D97-AF65-F5344CB8AC3E}">
        <p14:creationId xmlns:p14="http://schemas.microsoft.com/office/powerpoint/2010/main" val="1820217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3994B34-E66A-4D21-87CC-1A28D93670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CA5B631-C1FF-4BC4-8BCB-0231A7CF26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4870F1E-5DF4-4073-9EB0-1C461081B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C489A21-D140-44FB-859A-E9D97D71CCAC}" type="datetime4">
              <a:rPr lang="en-US" altLang="zh-CN" smtClean="0"/>
              <a:t>August 21, 2022</a:t>
            </a:fld>
            <a:endParaRPr lang="zh-CN" altLang="en-US"/>
          </a:p>
        </p:txBody>
      </p:sp>
      <p:sp>
        <p:nvSpPr>
          <p:cNvPr id="5" name="页脚占位符 4">
            <a:extLst>
              <a:ext uri="{FF2B5EF4-FFF2-40B4-BE49-F238E27FC236}">
                <a16:creationId xmlns:a16="http://schemas.microsoft.com/office/drawing/2014/main" id="{B0251E12-70FA-4673-A23F-81B3C68768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ltLang="zh-CN"/>
              <a:t>Action Recognition for Self-Driving Cars</a:t>
            </a:r>
            <a:endParaRPr lang="zh-CN" altLang="en-US"/>
          </a:p>
        </p:txBody>
      </p:sp>
      <p:sp>
        <p:nvSpPr>
          <p:cNvPr id="6" name="灯片编号占位符 5">
            <a:extLst>
              <a:ext uri="{FF2B5EF4-FFF2-40B4-BE49-F238E27FC236}">
                <a16:creationId xmlns:a16="http://schemas.microsoft.com/office/drawing/2014/main" id="{B76605DD-D96E-4F47-AAEE-CAC3488C4F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baseline="0">
                <a:solidFill>
                  <a:schemeClr val="tx1">
                    <a:tint val="75000"/>
                  </a:schemeClr>
                </a:solidFill>
                <a:latin typeface="+mn-lt"/>
              </a:defRPr>
            </a:lvl1pPr>
          </a:lstStyle>
          <a:p>
            <a:fld id="{B6EE4CE8-67DD-4AAC-82D8-3F81517F6647}" type="slidenum">
              <a:rPr lang="zh-CN" altLang="en-US" smtClean="0"/>
              <a:pPr/>
              <a:t>‹#›</a:t>
            </a:fld>
            <a:endParaRPr lang="zh-CN" altLang="en-US"/>
          </a:p>
        </p:txBody>
      </p:sp>
    </p:spTree>
    <p:extLst>
      <p:ext uri="{BB962C8B-B14F-4D97-AF65-F5344CB8AC3E}">
        <p14:creationId xmlns:p14="http://schemas.microsoft.com/office/powerpoint/2010/main" val="4180765384"/>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2"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78" r:id="rId14"/>
    <p:sldLayoutId id="2147483679" r:id="rId15"/>
    <p:sldLayoutId id="2147483667" r:id="rId16"/>
    <p:sldLayoutId id="2147483668"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1.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1.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masterclass.com/articles/how-to-capture-motion-blur-in-photography"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NULL"/><Relationship Id="rId4" Type="http://schemas.openxmlformats.org/officeDocument/2006/relationships/image" Target="../media/image370.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NUL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6.sv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8.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NULL"/><Relationship Id="rId2" Type="http://schemas.openxmlformats.org/officeDocument/2006/relationships/notesSlide" Target="../notesSlides/notesSlide40.xml"/><Relationship Id="rId16" Type="http://schemas.openxmlformats.org/officeDocument/2006/relationships/image" Target="NULL"/><Relationship Id="rId1" Type="http://schemas.openxmlformats.org/officeDocument/2006/relationships/slideLayout" Target="../slideLayouts/slideLayout3.xml"/><Relationship Id="rId6" Type="http://schemas.openxmlformats.org/officeDocument/2006/relationships/image" Target="../media/image61.png"/><Relationship Id="rId11" Type="http://schemas.openxmlformats.org/officeDocument/2006/relationships/image" Target="NULL"/><Relationship Id="rId5" Type="http://schemas.openxmlformats.org/officeDocument/2006/relationships/image" Target="../media/image540.png"/><Relationship Id="rId15" Type="http://schemas.openxmlformats.org/officeDocument/2006/relationships/image" Target="../media/image64.gif"/><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63.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41.xml"/><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1400.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6.png"/><Relationship Id="rId9" Type="http://schemas.openxmlformats.org/officeDocument/2006/relationships/image" Target="../media/image70.png"/><Relationship Id="rId1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65.png"/><Relationship Id="rId7"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4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90.png"/><Relationship Id="rId7"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610.png"/><Relationship Id="rId4" Type="http://schemas.openxmlformats.org/officeDocument/2006/relationships/image" Target="../media/image600.png"/><Relationship Id="rId9" Type="http://schemas.openxmlformats.org/officeDocument/2006/relationships/image" Target="NULL"/></Relationships>
</file>

<file path=ppt/slides/_rels/slide45.xml.rels><?xml version="1.0" encoding="UTF-8" standalone="yes"?>
<Relationships xmlns="http://schemas.openxmlformats.org/package/2006/relationships"><Relationship Id="rId8" Type="http://schemas.microsoft.com/office/2007/relationships/hdphoto" Target="../media/hdphoto1.wdp"/><Relationship Id="rId18"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7" Type="http://schemas.openxmlformats.org/officeDocument/2006/relationships/image" Target="../media/image89.png"/><Relationship Id="rId17" Type="http://schemas.openxmlformats.org/officeDocument/2006/relationships/image" Target="NULL"/><Relationship Id="rId2" Type="http://schemas.openxmlformats.org/officeDocument/2006/relationships/notesSlide" Target="../notesSlides/notesSlide44.xml"/><Relationship Id="rId16" Type="http://schemas.openxmlformats.org/officeDocument/2006/relationships/image" Target="NULL"/><Relationship Id="rId20"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image" Target="NULL"/><Relationship Id="rId5" Type="http://schemas.openxmlformats.org/officeDocument/2006/relationships/image" Target="../media/image88.jpg"/><Relationship Id="rId15" Type="http://schemas.openxmlformats.org/officeDocument/2006/relationships/image" Target="NULL"/><Relationship Id="rId19" Type="http://schemas.openxmlformats.org/officeDocument/2006/relationships/image" Target="../media/image90.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NULL"/><Relationship Id="rId10" Type="http://schemas.openxmlformats.org/officeDocument/2006/relationships/image" Target="../media/image94.png"/><Relationship Id="rId4" Type="http://schemas.openxmlformats.org/officeDocument/2006/relationships/image" Target="NULL"/><Relationship Id="rId9" Type="http://schemas.openxmlformats.org/officeDocument/2006/relationships/image" Target="../media/image93.png"/></Relationships>
</file>

<file path=ppt/slides/_rels/slide49.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3" Type="http://schemas.openxmlformats.org/officeDocument/2006/relationships/image" Target="../media/image720.png"/><Relationship Id="rId7" Type="http://schemas.openxmlformats.org/officeDocument/2006/relationships/image" Target="../media/image96.jpeg"/><Relationship Id="rId12" Type="http://schemas.openxmlformats.org/officeDocument/2006/relationships/image" Target="../media/image101.jpe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87.png"/><Relationship Id="rId10" Type="http://schemas.openxmlformats.org/officeDocument/2006/relationships/image" Target="../media/image99.jpeg"/><Relationship Id="rId4" Type="http://schemas.openxmlformats.org/officeDocument/2006/relationships/image" Target="../media/image86.png"/><Relationship Id="rId9" Type="http://schemas.openxmlformats.org/officeDocument/2006/relationships/image" Target="../media/image9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05.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7000" r="-7000"/>
          </a:stretch>
        </a:blipFill>
        <a:effectLst/>
      </p:bgPr>
    </p:bg>
    <p:spTree>
      <p:nvGrpSpPr>
        <p:cNvPr id="1" name=""/>
        <p:cNvGrpSpPr/>
        <p:nvPr/>
      </p:nvGrpSpPr>
      <p:grpSpPr>
        <a:xfrm>
          <a:off x="0" y="0"/>
          <a:ext cx="0" cy="0"/>
          <a:chOff x="0" y="0"/>
          <a:chExt cx="0" cy="0"/>
        </a:xfrm>
      </p:grpSpPr>
      <p:sp>
        <p:nvSpPr>
          <p:cNvPr id="12" name="标题 5">
            <a:extLst>
              <a:ext uri="{FF2B5EF4-FFF2-40B4-BE49-F238E27FC236}">
                <a16:creationId xmlns:a16="http://schemas.microsoft.com/office/drawing/2014/main" id="{C748D0B6-5418-4290-B989-176FC99A2341}"/>
              </a:ext>
            </a:extLst>
          </p:cNvPr>
          <p:cNvSpPr txBox="1">
            <a:spLocks/>
          </p:cNvSpPr>
          <p:nvPr/>
        </p:nvSpPr>
        <p:spPr>
          <a:xfrm>
            <a:off x="919264" y="721046"/>
            <a:ext cx="9183676" cy="138575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l"/>
            <a:r>
              <a:rPr lang="en-US" altLang="zh-CN" sz="4800"/>
              <a:t>Weijiang Xiong’s Research @</a:t>
            </a:r>
            <a:endParaRPr lang="zh-CN" altLang="en-US" sz="4800" dirty="0"/>
          </a:p>
        </p:txBody>
      </p:sp>
      <p:grpSp>
        <p:nvGrpSpPr>
          <p:cNvPr id="21" name="Group 20">
            <a:extLst>
              <a:ext uri="{FF2B5EF4-FFF2-40B4-BE49-F238E27FC236}">
                <a16:creationId xmlns:a16="http://schemas.microsoft.com/office/drawing/2014/main" id="{FB61BF00-FF96-4FB7-A020-C95C36DDED52}"/>
              </a:ext>
            </a:extLst>
          </p:cNvPr>
          <p:cNvGrpSpPr/>
          <p:nvPr/>
        </p:nvGrpSpPr>
        <p:grpSpPr>
          <a:xfrm>
            <a:off x="951090" y="2095068"/>
            <a:ext cx="11031000" cy="3826307"/>
            <a:chOff x="951090" y="1783777"/>
            <a:chExt cx="11031000" cy="3826307"/>
          </a:xfrm>
        </p:grpSpPr>
        <p:pic>
          <p:nvPicPr>
            <p:cNvPr id="15" name="Graphic 14">
              <a:extLst>
                <a:ext uri="{FF2B5EF4-FFF2-40B4-BE49-F238E27FC236}">
                  <a16:creationId xmlns:a16="http://schemas.microsoft.com/office/drawing/2014/main" id="{8BC69573-80AF-4027-A7EC-99694CDA99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1090" y="1875694"/>
              <a:ext cx="1800000" cy="524176"/>
            </a:xfrm>
            <a:prstGeom prst="rect">
              <a:avLst/>
            </a:prstGeom>
          </p:spPr>
        </p:pic>
        <p:pic>
          <p:nvPicPr>
            <p:cNvPr id="1026" name="Picture 2">
              <a:extLst>
                <a:ext uri="{FF2B5EF4-FFF2-40B4-BE49-F238E27FC236}">
                  <a16:creationId xmlns:a16="http://schemas.microsoft.com/office/drawing/2014/main" id="{7F2EA5EF-5BB8-4C13-98C2-90F95CA06D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091" y="2834977"/>
              <a:ext cx="129599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a:extLst>
                <a:ext uri="{FF2B5EF4-FFF2-40B4-BE49-F238E27FC236}">
                  <a16:creationId xmlns:a16="http://schemas.microsoft.com/office/drawing/2014/main" id="{A7B7714C-6FAE-4E28-AD62-49A64DA13F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91090" y="4350084"/>
              <a:ext cx="1260000" cy="1260000"/>
            </a:xfrm>
            <a:prstGeom prst="rect">
              <a:avLst/>
            </a:prstGeom>
          </p:spPr>
        </p:pic>
        <p:sp>
          <p:nvSpPr>
            <p:cNvPr id="24" name="矩形 5">
              <a:extLst>
                <a:ext uri="{FF2B5EF4-FFF2-40B4-BE49-F238E27FC236}">
                  <a16:creationId xmlns:a16="http://schemas.microsoft.com/office/drawing/2014/main" id="{30E3B719-91FE-44E6-AB0F-75DC01F433C3}"/>
                </a:ext>
              </a:extLst>
            </p:cNvPr>
            <p:cNvSpPr/>
            <p:nvPr/>
          </p:nvSpPr>
          <p:spPr>
            <a:xfrm>
              <a:off x="3043992" y="1783777"/>
              <a:ext cx="8938098" cy="3785652"/>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Arial" pitchFamily="34" charset="0"/>
                </a:rPr>
                <a:t>Action Recognition for Self-Driving Cars</a:t>
              </a:r>
              <a:br>
                <a:rPr lang="en-US" altLang="zh-CN" sz="2400">
                  <a:ea typeface="黑体" panose="02010609060101010101" pitchFamily="49" charset="-122"/>
                  <a:cs typeface="Arial" pitchFamily="34" charset="0"/>
                </a:rPr>
              </a:br>
              <a:r>
                <a:rPr lang="en-US" altLang="zh-CN" sz="2400">
                  <a:ea typeface="黑体" panose="02010609060101010101" pitchFamily="49" charset="-122"/>
                  <a:cs typeface="Arial" pitchFamily="34" charset="0"/>
                </a:rPr>
                <a:t>Idea: Recognizing human actions from body poses</a:t>
              </a:r>
            </a:p>
            <a:p>
              <a:pPr marL="342891" indent="-342891">
                <a:buFont typeface="Wingdings" panose="05000000000000000000" pitchFamily="2" charset="2"/>
                <a:buChar char="p"/>
              </a:pPr>
              <a:endParaRPr lang="en-US" altLang="zh-CN" sz="2400">
                <a:ea typeface="黑体" panose="02010609060101010101" pitchFamily="49" charset="-122"/>
                <a:cs typeface="Arial" pitchFamily="34" charset="0"/>
              </a:endParaRPr>
            </a:p>
            <a:p>
              <a:pPr marL="342891" indent="-342891">
                <a:buFont typeface="Wingdings" panose="05000000000000000000" pitchFamily="2" charset="2"/>
                <a:buChar char="p"/>
              </a:pPr>
              <a:r>
                <a:rPr lang="en-US" altLang="zh-CN" sz="2400">
                  <a:ea typeface="黑体" panose="02010609060101010101" pitchFamily="49" charset="-122"/>
                  <a:cs typeface="Arial" pitchFamily="34" charset="0"/>
                </a:rPr>
                <a:t>Normalizing Flows (NF) for Implicit Bayesian Neural Networks</a:t>
              </a:r>
              <a:br>
                <a:rPr lang="en-US" altLang="zh-CN" sz="2400">
                  <a:ea typeface="黑体" panose="02010609060101010101" pitchFamily="49" charset="-122"/>
                  <a:cs typeface="Arial" pitchFamily="34" charset="0"/>
                </a:rPr>
              </a:br>
              <a:r>
                <a:rPr lang="en-US" altLang="zh-CN" sz="2400">
                  <a:ea typeface="黑体" panose="02010609060101010101" pitchFamily="49" charset="-122"/>
                  <a:cs typeface="Arial" pitchFamily="34" charset="0"/>
                </a:rPr>
                <a:t>Idea: Using NF to model input uncertainty/learn a soft drop-out</a:t>
              </a:r>
            </a:p>
            <a:p>
              <a:pPr marL="342891" indent="-342891">
                <a:buFont typeface="Wingdings" panose="05000000000000000000" pitchFamily="2" charset="2"/>
                <a:buChar char="p"/>
              </a:pPr>
              <a:endParaRPr lang="en-US" altLang="zh-CN" sz="2400">
                <a:ea typeface="黑体" panose="02010609060101010101" pitchFamily="49" charset="-122"/>
                <a:cs typeface="Arial" pitchFamily="34" charset="0"/>
              </a:endParaRPr>
            </a:p>
            <a:p>
              <a:pPr marL="342891" indent="-342891">
                <a:buFont typeface="Wingdings" panose="05000000000000000000" pitchFamily="2" charset="2"/>
                <a:buChar char="p"/>
              </a:pPr>
              <a:endParaRPr lang="en-US" altLang="zh-CN" sz="2400">
                <a:ea typeface="黑体" panose="02010609060101010101" pitchFamily="49" charset="-122"/>
                <a:cs typeface="Arial" pitchFamily="34" charset="0"/>
              </a:endParaRPr>
            </a:p>
            <a:p>
              <a:pPr marL="342891" indent="-342891">
                <a:buFont typeface="Wingdings" panose="05000000000000000000" pitchFamily="2" charset="2"/>
                <a:buChar char="p"/>
              </a:pPr>
              <a:r>
                <a:rPr lang="en-US" altLang="zh-CN" sz="2400">
                  <a:ea typeface="黑体" panose="02010609060101010101" pitchFamily="49" charset="-122"/>
                  <a:cs typeface="Arial" pitchFamily="34" charset="0"/>
                </a:rPr>
                <a:t>Visual Tracking with Correlation Filters and Siamese Networks</a:t>
              </a:r>
              <a:br>
                <a:rPr lang="en-US" altLang="zh-CN" sz="2400">
                  <a:ea typeface="黑体" panose="02010609060101010101" pitchFamily="49" charset="-122"/>
                  <a:cs typeface="Arial" pitchFamily="34" charset="0"/>
                </a:rPr>
              </a:br>
              <a:r>
                <a:rPr lang="en-US" altLang="zh-CN" sz="2400">
                  <a:ea typeface="黑体" panose="02010609060101010101" pitchFamily="49" charset="-122"/>
                  <a:cs typeface="Arial" pitchFamily="34" charset="0"/>
                </a:rPr>
                <a:t>Idea: Combine the confidence map of two different methods</a:t>
              </a:r>
            </a:p>
            <a:p>
              <a:pPr marL="342891" indent="-342891">
                <a:buFont typeface="Wingdings" panose="05000000000000000000" pitchFamily="2" charset="2"/>
                <a:buChar char="p"/>
              </a:pPr>
              <a:endParaRPr lang="en-US" altLang="zh-CN" sz="2400">
                <a:ea typeface="黑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146528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E6588A3-B544-4A31-B68B-21350988792C}"/>
              </a:ext>
            </a:extLst>
          </p:cNvPr>
          <p:cNvSpPr/>
          <p:nvPr/>
        </p:nvSpPr>
        <p:spPr>
          <a:xfrm>
            <a:off x="949141" y="1215342"/>
            <a:ext cx="5040001" cy="995423"/>
          </a:xfrm>
          <a:prstGeom prst="roundRect">
            <a:avLst/>
          </a:prstGeom>
          <a:noFill/>
          <a:ln w="1905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2" name="Title 1">
            <a:extLst>
              <a:ext uri="{FF2B5EF4-FFF2-40B4-BE49-F238E27FC236}">
                <a16:creationId xmlns:a16="http://schemas.microsoft.com/office/drawing/2014/main" id="{1016C843-087C-41AD-A259-0B4CE3098A3B}"/>
              </a:ext>
            </a:extLst>
          </p:cNvPr>
          <p:cNvSpPr>
            <a:spLocks noGrp="1"/>
          </p:cNvSpPr>
          <p:nvPr>
            <p:ph type="title"/>
          </p:nvPr>
        </p:nvSpPr>
        <p:spPr>
          <a:xfrm>
            <a:off x="336000" y="1703"/>
            <a:ext cx="9024310" cy="504001"/>
          </a:xfrm>
        </p:spPr>
        <p:txBody>
          <a:bodyPr>
            <a:normAutofit/>
          </a:bodyPr>
          <a:lstStyle/>
          <a:p>
            <a:r>
              <a:rPr lang="en-US" altLang="zh-CN" dirty="0"/>
              <a:t>Per-Class Recall </a:t>
            </a:r>
            <a:r>
              <a:rPr lang="en-US" altLang="zh-CN"/>
              <a:t>(%) of Poseact (Multitask) on </a:t>
            </a:r>
            <a:r>
              <a:rPr lang="en-US" altLang="zh-CN" dirty="0"/>
              <a:t>TITAN</a:t>
            </a:r>
            <a:endParaRPr lang="zh-CN" altLang="en-US"/>
          </a:p>
        </p:txBody>
      </p:sp>
      <p:sp>
        <p:nvSpPr>
          <p:cNvPr id="3" name="Date Placeholder 2">
            <a:extLst>
              <a:ext uri="{FF2B5EF4-FFF2-40B4-BE49-F238E27FC236}">
                <a16:creationId xmlns:a16="http://schemas.microsoft.com/office/drawing/2014/main" id="{2DFF6DBC-614F-4E00-A89D-6E2BFD86B01F}"/>
              </a:ext>
            </a:extLst>
          </p:cNvPr>
          <p:cNvSpPr>
            <a:spLocks noGrp="1"/>
          </p:cNvSpPr>
          <p:nvPr>
            <p:ph type="dt" sz="half" idx="10"/>
          </p:nvPr>
        </p:nvSpPr>
        <p:spPr/>
        <p:txBody>
          <a:bodyPr/>
          <a:lstStyle/>
          <a:p>
            <a:fld id="{40B208D0-5C56-4CC0-905E-2BB4A5101381}" type="datetime4">
              <a:rPr lang="en-US" altLang="zh-CN" smtClean="0"/>
              <a:t>August 21, 2022</a:t>
            </a:fld>
            <a:endParaRPr lang="zh-CN" altLang="en-US"/>
          </a:p>
        </p:txBody>
      </p:sp>
      <p:sp>
        <p:nvSpPr>
          <p:cNvPr id="4" name="Footer Placeholder 3">
            <a:extLst>
              <a:ext uri="{FF2B5EF4-FFF2-40B4-BE49-F238E27FC236}">
                <a16:creationId xmlns:a16="http://schemas.microsoft.com/office/drawing/2014/main" id="{6347CF8B-3861-4289-AEB8-5B31907A2645}"/>
              </a:ext>
            </a:extLst>
          </p:cNvPr>
          <p:cNvSpPr>
            <a:spLocks noGrp="1"/>
          </p:cNvSpPr>
          <p:nvPr>
            <p:ph type="ftr" sz="quarter" idx="11"/>
          </p:nvPr>
        </p:nvSpPr>
        <p:spPr/>
        <p:txBody>
          <a:bodyPr/>
          <a:lstStyle/>
          <a:p>
            <a:r>
              <a:rPr lang="en-US" altLang="zh-CN" dirty="0"/>
              <a:t>Action Recognition for Self-Driving Cars</a:t>
            </a:r>
            <a:endParaRPr lang="zh-CN" altLang="en-US"/>
          </a:p>
        </p:txBody>
      </p:sp>
      <p:sp>
        <p:nvSpPr>
          <p:cNvPr id="5" name="Slide Number Placeholder 4">
            <a:extLst>
              <a:ext uri="{FF2B5EF4-FFF2-40B4-BE49-F238E27FC236}">
                <a16:creationId xmlns:a16="http://schemas.microsoft.com/office/drawing/2014/main" id="{316A9CFA-A5BA-4A67-B684-B1E623AD2AB8}"/>
              </a:ext>
            </a:extLst>
          </p:cNvPr>
          <p:cNvSpPr>
            <a:spLocks noGrp="1"/>
          </p:cNvSpPr>
          <p:nvPr>
            <p:ph type="sldNum" sz="quarter" idx="12"/>
          </p:nvPr>
        </p:nvSpPr>
        <p:spPr/>
        <p:txBody>
          <a:bodyPr/>
          <a:lstStyle/>
          <a:p>
            <a:fld id="{B6EE4CE8-67DD-4AAC-82D8-3F81517F6647}" type="slidenum">
              <a:rPr lang="zh-CN" altLang="en-US" smtClean="0"/>
              <a:pPr/>
              <a:t>9</a:t>
            </a:fld>
            <a:endParaRPr lang="zh-CN" altLang="en-US"/>
          </a:p>
        </p:txBody>
      </p:sp>
      <p:graphicFrame>
        <p:nvGraphicFramePr>
          <p:cNvPr id="6" name="Table 6">
            <a:extLst>
              <a:ext uri="{FF2B5EF4-FFF2-40B4-BE49-F238E27FC236}">
                <a16:creationId xmlns:a16="http://schemas.microsoft.com/office/drawing/2014/main" id="{8B7E7AB1-7B91-4373-A1B7-BAD1FCC07E72}"/>
              </a:ext>
            </a:extLst>
          </p:cNvPr>
          <p:cNvGraphicFramePr>
            <a:graphicFrameLocks noGrp="1"/>
          </p:cNvGraphicFramePr>
          <p:nvPr>
            <p:extLst>
              <p:ext uri="{D42A27DB-BD31-4B8C-83A1-F6EECF244321}">
                <p14:modId xmlns:p14="http://schemas.microsoft.com/office/powerpoint/2010/main" val="2700280906"/>
              </p:ext>
            </p:extLst>
          </p:nvPr>
        </p:nvGraphicFramePr>
        <p:xfrm>
          <a:off x="949143" y="813930"/>
          <a:ext cx="5040000" cy="5547360"/>
        </p:xfrm>
        <a:graphic>
          <a:graphicData uri="http://schemas.openxmlformats.org/drawingml/2006/table">
            <a:tbl>
              <a:tblPr firstRow="1" bandRow="1">
                <a:tableStyleId>{C083E6E3-FA7D-4D7B-A595-EF9225AFEA82}</a:tableStyleId>
              </a:tblPr>
              <a:tblGrid>
                <a:gridCol w="1459512">
                  <a:extLst>
                    <a:ext uri="{9D8B030D-6E8A-4147-A177-3AD203B41FA5}">
                      <a16:colId xmlns:a16="http://schemas.microsoft.com/office/drawing/2014/main" val="3883175739"/>
                    </a:ext>
                  </a:extLst>
                </a:gridCol>
                <a:gridCol w="2001580">
                  <a:extLst>
                    <a:ext uri="{9D8B030D-6E8A-4147-A177-3AD203B41FA5}">
                      <a16:colId xmlns:a16="http://schemas.microsoft.com/office/drawing/2014/main" val="2662381710"/>
                    </a:ext>
                  </a:extLst>
                </a:gridCol>
                <a:gridCol w="789454">
                  <a:extLst>
                    <a:ext uri="{9D8B030D-6E8A-4147-A177-3AD203B41FA5}">
                      <a16:colId xmlns:a16="http://schemas.microsoft.com/office/drawing/2014/main" val="118902926"/>
                    </a:ext>
                  </a:extLst>
                </a:gridCol>
                <a:gridCol w="789454">
                  <a:extLst>
                    <a:ext uri="{9D8B030D-6E8A-4147-A177-3AD203B41FA5}">
                      <a16:colId xmlns:a16="http://schemas.microsoft.com/office/drawing/2014/main" val="2620309241"/>
                    </a:ext>
                  </a:extLst>
                </a:gridCol>
              </a:tblGrid>
              <a:tr h="258373">
                <a:tc>
                  <a:txBody>
                    <a:bodyPr/>
                    <a:lstStyle/>
                    <a:p>
                      <a:pPr algn="ctr"/>
                      <a:r>
                        <a:rPr lang="en-US" altLang="zh-CN" sz="1600"/>
                        <a:t>action group</a:t>
                      </a:r>
                      <a:endParaRPr lang="zh-CN" altLang="en-US" sz="160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a:t>action type</a:t>
                      </a:r>
                      <a:endParaRPr lang="zh-CN" altLang="en-US" sz="160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a:t>Rec.</a:t>
                      </a:r>
                      <a:endParaRPr lang="zh-CN" altLang="en-US" sz="160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a:t>data%</a:t>
                      </a:r>
                      <a:endParaRPr lang="zh-CN" altLang="en-US" sz="160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3323231"/>
                  </a:ext>
                </a:extLst>
              </a:tr>
              <a:tr h="211396">
                <a:tc rowSpan="4">
                  <a:txBody>
                    <a:bodyPr/>
                    <a:lstStyle/>
                    <a:p>
                      <a:pPr algn="ctr"/>
                      <a:r>
                        <a:rPr lang="en-US" altLang="zh-CN" sz="1600" dirty="0"/>
                        <a:t>communicative</a:t>
                      </a:r>
                      <a:endParaRPr lang="zh-CN" altLang="en-US" sz="160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200" dirty="0"/>
                        <a:t>looking into phone</a:t>
                      </a:r>
                      <a:endParaRPr lang="zh-CN" altLang="en-US" sz="120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en-US" altLang="zh-CN" sz="1200" dirty="0"/>
                        <a:t>0</a:t>
                      </a:r>
                    </a:p>
                  </a:txBody>
                  <a:tcPr anchor="ctr">
                    <a:lnT w="12700" cap="flat" cmpd="sng" algn="ctr">
                      <a:solidFill>
                        <a:schemeClr val="tx1"/>
                      </a:solidFill>
                      <a:prstDash val="solid"/>
                      <a:round/>
                      <a:headEnd type="none" w="med" len="med"/>
                      <a:tailEnd type="none" w="med" len="med"/>
                    </a:lnT>
                    <a:noFill/>
                  </a:tcPr>
                </a:tc>
                <a:tc>
                  <a:txBody>
                    <a:bodyPr/>
                    <a:lstStyle/>
                    <a:p>
                      <a:pPr algn="ctr"/>
                      <a:r>
                        <a:rPr lang="en-US" altLang="zh-CN" sz="1200" dirty="0"/>
                        <a:t>6.05</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64359901"/>
                  </a:ext>
                </a:extLst>
              </a:tr>
              <a:tr h="211396">
                <a:tc vMerge="1">
                  <a:txBody>
                    <a:bodyPr/>
                    <a:lstStyle/>
                    <a:p>
                      <a:pPr algn="ctr"/>
                      <a:endParaRPr lang="zh-CN" altLang="en-US" sz="1400"/>
                    </a:p>
                  </a:txBody>
                  <a:tcPr anchor="ctr"/>
                </a:tc>
                <a:tc>
                  <a:txBody>
                    <a:bodyPr/>
                    <a:lstStyle/>
                    <a:p>
                      <a:pPr algn="ctr"/>
                      <a:r>
                        <a:rPr lang="en-US" altLang="zh-CN" sz="1200" dirty="0"/>
                        <a:t>talking in group</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a:t>
                      </a:r>
                      <a:endParaRPr lang="zh-CN" altLang="en-US" sz="1200"/>
                    </a:p>
                  </a:txBody>
                  <a:tcPr anchor="ctr">
                    <a:noFill/>
                  </a:tcPr>
                </a:tc>
                <a:tc>
                  <a:txBody>
                    <a:bodyPr/>
                    <a:lstStyle/>
                    <a:p>
                      <a:pPr algn="ctr"/>
                      <a:r>
                        <a:rPr lang="en-US" altLang="zh-CN" sz="1200" dirty="0"/>
                        <a:t>6.99</a:t>
                      </a:r>
                      <a:endParaRPr lang="zh-CN" altLang="en-US" sz="1200"/>
                    </a:p>
                  </a:txBody>
                  <a:tcPr anchor="ctr">
                    <a:noFill/>
                  </a:tcPr>
                </a:tc>
                <a:extLst>
                  <a:ext uri="{0D108BD9-81ED-4DB2-BD59-A6C34878D82A}">
                    <a16:rowId xmlns:a16="http://schemas.microsoft.com/office/drawing/2014/main" val="733092146"/>
                  </a:ext>
                </a:extLst>
              </a:tr>
              <a:tr h="211396">
                <a:tc vMerge="1">
                  <a:txBody>
                    <a:bodyPr/>
                    <a:lstStyle/>
                    <a:p>
                      <a:pPr algn="ctr"/>
                      <a:endParaRPr lang="zh-CN" altLang="en-US" sz="1400"/>
                    </a:p>
                  </a:txBody>
                  <a:tcPr anchor="ctr"/>
                </a:tc>
                <a:tc>
                  <a:txBody>
                    <a:bodyPr/>
                    <a:lstStyle/>
                    <a:p>
                      <a:pPr algn="ctr"/>
                      <a:r>
                        <a:rPr lang="en-US" altLang="zh-CN" sz="1200" dirty="0"/>
                        <a:t>talking on phone</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a:t>
                      </a:r>
                      <a:endParaRPr lang="zh-CN" altLang="en-US" sz="1200"/>
                    </a:p>
                  </a:txBody>
                  <a:tcPr anchor="ctr">
                    <a:noFill/>
                  </a:tcPr>
                </a:tc>
                <a:tc>
                  <a:txBody>
                    <a:bodyPr/>
                    <a:lstStyle/>
                    <a:p>
                      <a:pPr algn="ctr"/>
                      <a:r>
                        <a:rPr lang="en-US" altLang="zh-CN" sz="1200" dirty="0"/>
                        <a:t>3.21</a:t>
                      </a:r>
                      <a:endParaRPr lang="zh-CN" altLang="en-US" sz="1200"/>
                    </a:p>
                  </a:txBody>
                  <a:tcPr anchor="ctr">
                    <a:noFill/>
                  </a:tcPr>
                </a:tc>
                <a:extLst>
                  <a:ext uri="{0D108BD9-81ED-4DB2-BD59-A6C34878D82A}">
                    <a16:rowId xmlns:a16="http://schemas.microsoft.com/office/drawing/2014/main" val="4000054260"/>
                  </a:ext>
                </a:extLst>
              </a:tr>
              <a:tr h="211396">
                <a:tc vMerge="1">
                  <a:txBody>
                    <a:bodyPr/>
                    <a:lstStyle/>
                    <a:p>
                      <a:pPr algn="ctr"/>
                      <a:endParaRPr lang="zh-CN" altLang="en-US" sz="1400"/>
                    </a:p>
                  </a:txBody>
                  <a:tcPr anchor="ctr"/>
                </a:tc>
                <a:tc>
                  <a:txBody>
                    <a:bodyPr/>
                    <a:lstStyle/>
                    <a:p>
                      <a:pPr algn="ctr"/>
                      <a:r>
                        <a:rPr lang="en-US" altLang="zh-CN" sz="1200" b="1" dirty="0">
                          <a:solidFill>
                            <a:srgbClr val="C00000"/>
                          </a:solidFill>
                        </a:rPr>
                        <a:t>none of the above</a:t>
                      </a:r>
                      <a:endParaRPr lang="zh-CN" altLang="en-US" sz="1200" b="1">
                        <a:solidFill>
                          <a:srgbClr val="C00000"/>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en-US" altLang="zh-CN" sz="1200" b="1" dirty="0">
                          <a:solidFill>
                            <a:srgbClr val="C00000"/>
                          </a:solidFill>
                        </a:rPr>
                        <a:t>0.999</a:t>
                      </a:r>
                      <a:endParaRPr lang="zh-CN" altLang="en-US" sz="1200" b="1">
                        <a:solidFill>
                          <a:srgbClr val="C00000"/>
                        </a:solidFill>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US" altLang="zh-CN" sz="1200" b="1" dirty="0">
                          <a:solidFill>
                            <a:srgbClr val="C00000"/>
                          </a:solidFill>
                        </a:rPr>
                        <a:t>83.76</a:t>
                      </a:r>
                      <a:endParaRPr lang="zh-CN" altLang="en-US" sz="1200" b="1">
                        <a:solidFill>
                          <a:srgbClr val="C00000"/>
                        </a:solidFill>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7617793"/>
                  </a:ext>
                </a:extLst>
              </a:tr>
              <a:tr h="211396">
                <a:tc rowSpan="7">
                  <a:txBody>
                    <a:bodyPr/>
                    <a:lstStyle/>
                    <a:p>
                      <a:pPr algn="ctr"/>
                      <a:r>
                        <a:rPr lang="en-US" altLang="zh-CN" sz="1600" dirty="0"/>
                        <a:t>complex</a:t>
                      </a:r>
                    </a:p>
                    <a:p>
                      <a:pPr algn="ctr"/>
                      <a:r>
                        <a:rPr lang="en-US" altLang="zh-CN" sz="1600" dirty="0"/>
                        <a:t>context</a:t>
                      </a:r>
                      <a:endParaRPr lang="zh-CN" altLang="en-US" sz="160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200" dirty="0"/>
                        <a:t>getting in 4 wv</a:t>
                      </a:r>
                      <a:endParaRPr lang="zh-CN" altLang="en-US" sz="120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en-US" altLang="zh-CN" sz="1200" dirty="0"/>
                        <a:t>0.018</a:t>
                      </a:r>
                      <a:endParaRPr lang="zh-CN" altLang="en-US" sz="1200"/>
                    </a:p>
                  </a:txBody>
                  <a:tcPr anchor="ctr">
                    <a:lnT w="12700" cap="flat" cmpd="sng" algn="ctr">
                      <a:solidFill>
                        <a:schemeClr val="tx1"/>
                      </a:solidFill>
                      <a:prstDash val="solid"/>
                      <a:round/>
                      <a:headEnd type="none" w="med" len="med"/>
                      <a:tailEnd type="none" w="med" len="med"/>
                    </a:lnT>
                    <a:noFill/>
                  </a:tcPr>
                </a:tc>
                <a:tc>
                  <a:txBody>
                    <a:bodyPr/>
                    <a:lstStyle/>
                    <a:p>
                      <a:pPr algn="ctr"/>
                      <a:r>
                        <a:rPr lang="en-US" altLang="zh-CN" sz="1200" dirty="0"/>
                        <a:t>0.13</a:t>
                      </a:r>
                      <a:endParaRPr lang="zh-CN" altLang="en-US" sz="1200"/>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827620273"/>
                  </a:ext>
                </a:extLst>
              </a:tr>
              <a:tr h="211396">
                <a:tc vMerge="1">
                  <a:txBody>
                    <a:bodyPr/>
                    <a:lstStyle/>
                    <a:p>
                      <a:pPr algn="ctr"/>
                      <a:endParaRPr lang="zh-CN" altLang="en-US" sz="1400"/>
                    </a:p>
                  </a:txBody>
                  <a:tcPr anchor="ctr"/>
                </a:tc>
                <a:tc>
                  <a:txBody>
                    <a:bodyPr/>
                    <a:lstStyle/>
                    <a:p>
                      <a:pPr algn="ctr"/>
                      <a:r>
                        <a:rPr lang="en-US" altLang="zh-CN" sz="1200" dirty="0"/>
                        <a:t>getting off 2 wv</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a:t>
                      </a:r>
                      <a:endParaRPr lang="zh-CN" altLang="en-US" sz="1200"/>
                    </a:p>
                  </a:txBody>
                  <a:tcPr anchor="ctr">
                    <a:noFill/>
                  </a:tcPr>
                </a:tc>
                <a:tc>
                  <a:txBody>
                    <a:bodyPr/>
                    <a:lstStyle/>
                    <a:p>
                      <a:pPr algn="ctr"/>
                      <a:r>
                        <a:rPr lang="en-US" altLang="zh-CN" sz="1200" dirty="0"/>
                        <a:t>0.23</a:t>
                      </a:r>
                      <a:endParaRPr lang="zh-CN" altLang="en-US" sz="1200"/>
                    </a:p>
                  </a:txBody>
                  <a:tcPr anchor="ctr">
                    <a:noFill/>
                  </a:tcPr>
                </a:tc>
                <a:extLst>
                  <a:ext uri="{0D108BD9-81ED-4DB2-BD59-A6C34878D82A}">
                    <a16:rowId xmlns:a16="http://schemas.microsoft.com/office/drawing/2014/main" val="3316859097"/>
                  </a:ext>
                </a:extLst>
              </a:tr>
              <a:tr h="211396">
                <a:tc vMerge="1">
                  <a:txBody>
                    <a:bodyPr/>
                    <a:lstStyle/>
                    <a:p>
                      <a:pPr algn="ctr"/>
                      <a:endParaRPr lang="zh-CN" altLang="en-US" sz="1400"/>
                    </a:p>
                  </a:txBody>
                  <a:tcPr anchor="ctr"/>
                </a:tc>
                <a:tc>
                  <a:txBody>
                    <a:bodyPr/>
                    <a:lstStyle/>
                    <a:p>
                      <a:pPr algn="ctr"/>
                      <a:r>
                        <a:rPr lang="en-US" altLang="zh-CN" sz="1200" dirty="0"/>
                        <a:t>getting on 2 wv</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a:t>
                      </a:r>
                      <a:endParaRPr lang="zh-CN" altLang="en-US" sz="1200"/>
                    </a:p>
                  </a:txBody>
                  <a:tcPr anchor="ctr">
                    <a:noFill/>
                  </a:tcPr>
                </a:tc>
                <a:tc>
                  <a:txBody>
                    <a:bodyPr/>
                    <a:lstStyle/>
                    <a:p>
                      <a:pPr algn="ctr"/>
                      <a:r>
                        <a:rPr lang="en-US" altLang="zh-CN" sz="1200" dirty="0"/>
                        <a:t>0.12</a:t>
                      </a:r>
                      <a:endParaRPr lang="zh-CN" altLang="en-US" sz="1200"/>
                    </a:p>
                  </a:txBody>
                  <a:tcPr anchor="ctr">
                    <a:noFill/>
                  </a:tcPr>
                </a:tc>
                <a:extLst>
                  <a:ext uri="{0D108BD9-81ED-4DB2-BD59-A6C34878D82A}">
                    <a16:rowId xmlns:a16="http://schemas.microsoft.com/office/drawing/2014/main" val="1890634504"/>
                  </a:ext>
                </a:extLst>
              </a:tr>
              <a:tr h="211396">
                <a:tc vMerge="1">
                  <a:txBody>
                    <a:bodyPr/>
                    <a:lstStyle/>
                    <a:p>
                      <a:pPr algn="ctr"/>
                      <a:endParaRPr lang="zh-CN" altLang="en-US" sz="1400"/>
                    </a:p>
                  </a:txBody>
                  <a:tcPr anchor="ctr"/>
                </a:tc>
                <a:tc>
                  <a:txBody>
                    <a:bodyPr/>
                    <a:lstStyle/>
                    <a:p>
                      <a:pPr algn="ctr"/>
                      <a:r>
                        <a:rPr lang="en-US" altLang="zh-CN" sz="1200" dirty="0"/>
                        <a:t>getting out of 4 wv</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a:t>
                      </a:r>
                      <a:endParaRPr lang="zh-CN" altLang="en-US" sz="1200"/>
                    </a:p>
                  </a:txBody>
                  <a:tcPr anchor="ctr">
                    <a:noFill/>
                  </a:tcPr>
                </a:tc>
                <a:tc>
                  <a:txBody>
                    <a:bodyPr/>
                    <a:lstStyle/>
                    <a:p>
                      <a:pPr algn="ctr"/>
                      <a:r>
                        <a:rPr lang="en-US" altLang="zh-CN" sz="1200" dirty="0"/>
                        <a:t>0.06</a:t>
                      </a:r>
                      <a:endParaRPr lang="zh-CN" altLang="en-US" sz="1200"/>
                    </a:p>
                  </a:txBody>
                  <a:tcPr anchor="ctr">
                    <a:noFill/>
                  </a:tcPr>
                </a:tc>
                <a:extLst>
                  <a:ext uri="{0D108BD9-81ED-4DB2-BD59-A6C34878D82A}">
                    <a16:rowId xmlns:a16="http://schemas.microsoft.com/office/drawing/2014/main" val="3303595665"/>
                  </a:ext>
                </a:extLst>
              </a:tr>
              <a:tr h="211396">
                <a:tc vMerge="1">
                  <a:txBody>
                    <a:bodyPr/>
                    <a:lstStyle/>
                    <a:p>
                      <a:pPr algn="ctr"/>
                      <a:endParaRPr lang="zh-CN" altLang="en-US" sz="1400"/>
                    </a:p>
                  </a:txBody>
                  <a:tcPr anchor="ctr"/>
                </a:tc>
                <a:tc>
                  <a:txBody>
                    <a:bodyPr/>
                    <a:lstStyle/>
                    <a:p>
                      <a:pPr algn="ctr"/>
                      <a:r>
                        <a:rPr lang="en-US" altLang="zh-CN" sz="1200" dirty="0"/>
                        <a:t>loading</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a:t>
                      </a:r>
                      <a:endParaRPr lang="zh-CN" altLang="en-US" sz="1200"/>
                    </a:p>
                  </a:txBody>
                  <a:tcPr anchor="ctr">
                    <a:noFill/>
                  </a:tcPr>
                </a:tc>
                <a:tc>
                  <a:txBody>
                    <a:bodyPr/>
                    <a:lstStyle/>
                    <a:p>
                      <a:pPr algn="ctr"/>
                      <a:r>
                        <a:rPr lang="en-US" altLang="zh-CN" sz="1200" dirty="0"/>
                        <a:t>0.20</a:t>
                      </a:r>
                      <a:endParaRPr lang="zh-CN" altLang="en-US" sz="1200"/>
                    </a:p>
                  </a:txBody>
                  <a:tcPr anchor="ctr">
                    <a:noFill/>
                  </a:tcPr>
                </a:tc>
                <a:extLst>
                  <a:ext uri="{0D108BD9-81ED-4DB2-BD59-A6C34878D82A}">
                    <a16:rowId xmlns:a16="http://schemas.microsoft.com/office/drawing/2014/main" val="2852867403"/>
                  </a:ext>
                </a:extLst>
              </a:tr>
              <a:tr h="211396">
                <a:tc vMerge="1">
                  <a:txBody>
                    <a:bodyPr/>
                    <a:lstStyle/>
                    <a:p>
                      <a:pPr algn="ctr"/>
                      <a:endParaRPr lang="zh-CN" altLang="en-US" sz="1400"/>
                    </a:p>
                  </a:txBody>
                  <a:tcPr anchor="ctr"/>
                </a:tc>
                <a:tc>
                  <a:txBody>
                    <a:bodyPr/>
                    <a:lstStyle/>
                    <a:p>
                      <a:pPr algn="ctr"/>
                      <a:r>
                        <a:rPr lang="en-US" altLang="zh-CN" sz="1200" dirty="0"/>
                        <a:t>unloading</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0.046</a:t>
                      </a:r>
                      <a:endParaRPr lang="zh-CN" altLang="en-US" sz="1200"/>
                    </a:p>
                  </a:txBody>
                  <a:tcPr anchor="ctr">
                    <a:noFill/>
                  </a:tcPr>
                </a:tc>
                <a:tc>
                  <a:txBody>
                    <a:bodyPr/>
                    <a:lstStyle/>
                    <a:p>
                      <a:pPr algn="ctr"/>
                      <a:r>
                        <a:rPr lang="en-US" altLang="zh-CN" sz="1200" dirty="0"/>
                        <a:t>0.75</a:t>
                      </a:r>
                      <a:endParaRPr lang="zh-CN" altLang="en-US" sz="1200"/>
                    </a:p>
                  </a:txBody>
                  <a:tcPr anchor="ctr">
                    <a:noFill/>
                  </a:tcPr>
                </a:tc>
                <a:extLst>
                  <a:ext uri="{0D108BD9-81ED-4DB2-BD59-A6C34878D82A}">
                    <a16:rowId xmlns:a16="http://schemas.microsoft.com/office/drawing/2014/main" val="2618137619"/>
                  </a:ext>
                </a:extLst>
              </a:tr>
              <a:tr h="211396">
                <a:tc vMerge="1">
                  <a:txBody>
                    <a:bodyPr/>
                    <a:lstStyle/>
                    <a:p>
                      <a:pPr algn="ctr"/>
                      <a:endParaRPr lang="zh-CN" altLang="en-US" sz="1400"/>
                    </a:p>
                  </a:txBody>
                  <a:tcPr anchor="ctr"/>
                </a:tc>
                <a:tc>
                  <a:txBody>
                    <a:bodyPr/>
                    <a:lstStyle/>
                    <a:p>
                      <a:pPr algn="ctr"/>
                      <a:r>
                        <a:rPr lang="en-US" altLang="zh-CN" sz="1200" b="1" dirty="0">
                          <a:solidFill>
                            <a:srgbClr val="C00000"/>
                          </a:solidFill>
                        </a:rPr>
                        <a:t>none of the above</a:t>
                      </a:r>
                      <a:endParaRPr lang="zh-CN" altLang="en-US" sz="1200" b="1">
                        <a:solidFill>
                          <a:srgbClr val="C00000"/>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en-US" altLang="zh-CN" sz="1200" b="1" dirty="0">
                          <a:solidFill>
                            <a:srgbClr val="C00000"/>
                          </a:solidFill>
                        </a:rPr>
                        <a:t>0.992</a:t>
                      </a:r>
                      <a:endParaRPr lang="zh-CN" altLang="en-US" sz="1200" b="1">
                        <a:solidFill>
                          <a:srgbClr val="C00000"/>
                        </a:solidFill>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US" altLang="zh-CN" sz="1200" b="1" dirty="0">
                          <a:solidFill>
                            <a:srgbClr val="C00000"/>
                          </a:solidFill>
                        </a:rPr>
                        <a:t>98.50</a:t>
                      </a:r>
                      <a:endParaRPr lang="zh-CN" altLang="en-US" sz="1200" b="1">
                        <a:solidFill>
                          <a:srgbClr val="C00000"/>
                        </a:solidFill>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3295994"/>
                  </a:ext>
                </a:extLst>
              </a:tr>
              <a:tr h="211396">
                <a:tc rowSpan="8">
                  <a:txBody>
                    <a:bodyPr/>
                    <a:lstStyle/>
                    <a:p>
                      <a:pPr algn="ctr"/>
                      <a:r>
                        <a:rPr lang="en-US" altLang="zh-CN" sz="1600" dirty="0"/>
                        <a:t>atomic</a:t>
                      </a:r>
                      <a:endParaRPr lang="zh-CN" altLang="en-US" sz="160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200" dirty="0"/>
                        <a:t>bending</a:t>
                      </a:r>
                      <a:endParaRPr lang="zh-CN" altLang="en-US" sz="120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en-US" altLang="zh-CN" sz="1200" dirty="0"/>
                        <a:t>0.362</a:t>
                      </a:r>
                      <a:endParaRPr lang="zh-CN" altLang="en-US" sz="1200"/>
                    </a:p>
                  </a:txBody>
                  <a:tcPr anchor="ctr">
                    <a:lnT w="12700" cap="flat" cmpd="sng" algn="ctr">
                      <a:solidFill>
                        <a:schemeClr val="tx1"/>
                      </a:solidFill>
                      <a:prstDash val="solid"/>
                      <a:round/>
                      <a:headEnd type="none" w="med" len="med"/>
                      <a:tailEnd type="none" w="med" len="med"/>
                    </a:lnT>
                    <a:noFill/>
                  </a:tcPr>
                </a:tc>
                <a:tc>
                  <a:txBody>
                    <a:bodyPr/>
                    <a:lstStyle/>
                    <a:p>
                      <a:pPr algn="ctr"/>
                      <a:r>
                        <a:rPr lang="en-US" altLang="zh-CN" sz="1200" dirty="0"/>
                        <a:t>2.17</a:t>
                      </a:r>
                      <a:endParaRPr lang="zh-CN" altLang="en-US" sz="1200"/>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700888681"/>
                  </a:ext>
                </a:extLst>
              </a:tr>
              <a:tr h="211396">
                <a:tc vMerge="1">
                  <a:txBody>
                    <a:bodyPr/>
                    <a:lstStyle/>
                    <a:p>
                      <a:pPr algn="ctr"/>
                      <a:endParaRPr lang="zh-CN" altLang="en-US" sz="1200"/>
                    </a:p>
                  </a:txBody>
                  <a:tcPr anchor="ctr"/>
                </a:tc>
                <a:tc>
                  <a:txBody>
                    <a:bodyPr/>
                    <a:lstStyle/>
                    <a:p>
                      <a:pPr algn="ctr"/>
                      <a:r>
                        <a:rPr lang="en-US" altLang="zh-CN" sz="1200" dirty="0"/>
                        <a:t>jumping</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a:t>
                      </a:r>
                      <a:endParaRPr lang="zh-CN" altLang="en-US" sz="1200"/>
                    </a:p>
                  </a:txBody>
                  <a:tcPr anchor="ctr">
                    <a:noFill/>
                  </a:tcPr>
                </a:tc>
                <a:tc>
                  <a:txBody>
                    <a:bodyPr/>
                    <a:lstStyle/>
                    <a:p>
                      <a:pPr algn="ctr"/>
                      <a:r>
                        <a:rPr lang="en-US" altLang="zh-CN" sz="1200" dirty="0"/>
                        <a:t>0</a:t>
                      </a:r>
                      <a:endParaRPr lang="zh-CN" altLang="en-US" sz="1200"/>
                    </a:p>
                  </a:txBody>
                  <a:tcPr anchor="ctr">
                    <a:noFill/>
                  </a:tcPr>
                </a:tc>
                <a:extLst>
                  <a:ext uri="{0D108BD9-81ED-4DB2-BD59-A6C34878D82A}">
                    <a16:rowId xmlns:a16="http://schemas.microsoft.com/office/drawing/2014/main" val="1825113865"/>
                  </a:ext>
                </a:extLst>
              </a:tr>
              <a:tr h="211396">
                <a:tc vMerge="1">
                  <a:txBody>
                    <a:bodyPr/>
                    <a:lstStyle/>
                    <a:p>
                      <a:pPr algn="ctr"/>
                      <a:endParaRPr lang="zh-CN" altLang="en-US" sz="1200"/>
                    </a:p>
                  </a:txBody>
                  <a:tcPr anchor="ctr"/>
                </a:tc>
                <a:tc>
                  <a:txBody>
                    <a:bodyPr/>
                    <a:lstStyle/>
                    <a:p>
                      <a:pPr algn="ctr"/>
                      <a:r>
                        <a:rPr lang="en-US" altLang="zh-CN" sz="1200" dirty="0"/>
                        <a:t>laying down</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a:t>
                      </a:r>
                      <a:endParaRPr lang="zh-CN" altLang="en-US" sz="1200"/>
                    </a:p>
                  </a:txBody>
                  <a:tcPr anchor="ctr">
                    <a:noFill/>
                  </a:tcPr>
                </a:tc>
                <a:tc>
                  <a:txBody>
                    <a:bodyPr/>
                    <a:lstStyle/>
                    <a:p>
                      <a:pPr algn="ctr"/>
                      <a:r>
                        <a:rPr lang="en-US" altLang="zh-CN" sz="1200" dirty="0"/>
                        <a:t>0</a:t>
                      </a:r>
                      <a:endParaRPr lang="zh-CN" altLang="en-US" sz="1200"/>
                    </a:p>
                  </a:txBody>
                  <a:tcPr anchor="ctr">
                    <a:noFill/>
                  </a:tcPr>
                </a:tc>
                <a:extLst>
                  <a:ext uri="{0D108BD9-81ED-4DB2-BD59-A6C34878D82A}">
                    <a16:rowId xmlns:a16="http://schemas.microsoft.com/office/drawing/2014/main" val="2565188356"/>
                  </a:ext>
                </a:extLst>
              </a:tr>
              <a:tr h="211396">
                <a:tc vMerge="1">
                  <a:txBody>
                    <a:bodyPr/>
                    <a:lstStyle/>
                    <a:p>
                      <a:pPr algn="ctr"/>
                      <a:endParaRPr lang="zh-CN" altLang="en-US" sz="1200"/>
                    </a:p>
                  </a:txBody>
                  <a:tcPr anchor="ctr"/>
                </a:tc>
                <a:tc>
                  <a:txBody>
                    <a:bodyPr/>
                    <a:lstStyle/>
                    <a:p>
                      <a:pPr algn="ctr"/>
                      <a:r>
                        <a:rPr lang="en-US" altLang="zh-CN" sz="1200" dirty="0"/>
                        <a:t>running</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a:t>
                      </a:r>
                      <a:endParaRPr lang="zh-CN" altLang="en-US" sz="1200"/>
                    </a:p>
                  </a:txBody>
                  <a:tcPr anchor="ctr">
                    <a:noFill/>
                  </a:tcPr>
                </a:tc>
                <a:tc>
                  <a:txBody>
                    <a:bodyPr/>
                    <a:lstStyle/>
                    <a:p>
                      <a:pPr algn="ctr"/>
                      <a:r>
                        <a:rPr lang="en-US" altLang="zh-CN" sz="1200" dirty="0"/>
                        <a:t>0.92</a:t>
                      </a:r>
                      <a:endParaRPr lang="zh-CN" altLang="en-US" sz="1200"/>
                    </a:p>
                  </a:txBody>
                  <a:tcPr anchor="ctr">
                    <a:noFill/>
                  </a:tcPr>
                </a:tc>
                <a:extLst>
                  <a:ext uri="{0D108BD9-81ED-4DB2-BD59-A6C34878D82A}">
                    <a16:rowId xmlns:a16="http://schemas.microsoft.com/office/drawing/2014/main" val="3257029106"/>
                  </a:ext>
                </a:extLst>
              </a:tr>
              <a:tr h="211396">
                <a:tc vMerge="1">
                  <a:txBody>
                    <a:bodyPr/>
                    <a:lstStyle/>
                    <a:p>
                      <a:pPr algn="ctr"/>
                      <a:endParaRPr lang="zh-CN" altLang="en-US" sz="1200"/>
                    </a:p>
                  </a:txBody>
                  <a:tcPr anchor="ctr"/>
                </a:tc>
                <a:tc>
                  <a:txBody>
                    <a:bodyPr/>
                    <a:lstStyle/>
                    <a:p>
                      <a:pPr algn="ctr"/>
                      <a:r>
                        <a:rPr lang="en-US" altLang="zh-CN" sz="1200" dirty="0"/>
                        <a:t>sitting</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0.527</a:t>
                      </a:r>
                      <a:endParaRPr lang="zh-CN" altLang="en-US" sz="1200"/>
                    </a:p>
                  </a:txBody>
                  <a:tcPr anchor="ctr">
                    <a:noFill/>
                  </a:tcPr>
                </a:tc>
                <a:tc>
                  <a:txBody>
                    <a:bodyPr/>
                    <a:lstStyle/>
                    <a:p>
                      <a:pPr algn="ctr"/>
                      <a:r>
                        <a:rPr lang="en-US" altLang="zh-CN" sz="1200" dirty="0"/>
                        <a:t>4.37</a:t>
                      </a:r>
                      <a:endParaRPr lang="zh-CN" altLang="en-US" sz="1200"/>
                    </a:p>
                  </a:txBody>
                  <a:tcPr anchor="ctr">
                    <a:noFill/>
                  </a:tcPr>
                </a:tc>
                <a:extLst>
                  <a:ext uri="{0D108BD9-81ED-4DB2-BD59-A6C34878D82A}">
                    <a16:rowId xmlns:a16="http://schemas.microsoft.com/office/drawing/2014/main" val="3073403220"/>
                  </a:ext>
                </a:extLst>
              </a:tr>
              <a:tr h="211396">
                <a:tc vMerge="1">
                  <a:txBody>
                    <a:bodyPr/>
                    <a:lstStyle/>
                    <a:p>
                      <a:pPr algn="ctr"/>
                      <a:endParaRPr lang="zh-CN" altLang="en-US" sz="1200"/>
                    </a:p>
                  </a:txBody>
                  <a:tcPr anchor="ctr"/>
                </a:tc>
                <a:tc>
                  <a:txBody>
                    <a:bodyPr/>
                    <a:lstStyle/>
                    <a:p>
                      <a:pPr algn="ctr"/>
                      <a:r>
                        <a:rPr lang="en-US" altLang="zh-CN" sz="1200" dirty="0"/>
                        <a:t>squatting</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a:t>
                      </a:r>
                      <a:endParaRPr lang="zh-CN" altLang="en-US" sz="1200"/>
                    </a:p>
                  </a:txBody>
                  <a:tcPr anchor="ctr">
                    <a:noFill/>
                  </a:tcPr>
                </a:tc>
                <a:tc>
                  <a:txBody>
                    <a:bodyPr/>
                    <a:lstStyle/>
                    <a:p>
                      <a:pPr algn="ctr"/>
                      <a:r>
                        <a:rPr lang="en-US" altLang="zh-CN" sz="1200" dirty="0"/>
                        <a:t>0.03</a:t>
                      </a:r>
                      <a:endParaRPr lang="zh-CN" altLang="en-US" sz="1200"/>
                    </a:p>
                  </a:txBody>
                  <a:tcPr anchor="ctr">
                    <a:noFill/>
                  </a:tcPr>
                </a:tc>
                <a:extLst>
                  <a:ext uri="{0D108BD9-81ED-4DB2-BD59-A6C34878D82A}">
                    <a16:rowId xmlns:a16="http://schemas.microsoft.com/office/drawing/2014/main" val="3550118575"/>
                  </a:ext>
                </a:extLst>
              </a:tr>
              <a:tr h="211396">
                <a:tc vMerge="1">
                  <a:txBody>
                    <a:bodyPr/>
                    <a:lstStyle/>
                    <a:p>
                      <a:pPr algn="ctr"/>
                      <a:endParaRPr lang="zh-CN" altLang="en-US" sz="1200"/>
                    </a:p>
                  </a:txBody>
                  <a:tcPr anchor="ctr"/>
                </a:tc>
                <a:tc>
                  <a:txBody>
                    <a:bodyPr/>
                    <a:lstStyle/>
                    <a:p>
                      <a:pPr algn="ctr"/>
                      <a:r>
                        <a:rPr lang="en-US" altLang="zh-CN" sz="1200" dirty="0"/>
                        <a:t>standing</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0.129</a:t>
                      </a:r>
                      <a:endParaRPr lang="zh-CN" altLang="en-US" sz="1200"/>
                    </a:p>
                  </a:txBody>
                  <a:tcPr anchor="ctr">
                    <a:noFill/>
                  </a:tcPr>
                </a:tc>
                <a:tc>
                  <a:txBody>
                    <a:bodyPr/>
                    <a:lstStyle/>
                    <a:p>
                      <a:pPr algn="ctr"/>
                      <a:r>
                        <a:rPr lang="en-US" altLang="zh-CN" sz="1200" dirty="0"/>
                        <a:t>15.73</a:t>
                      </a:r>
                      <a:endParaRPr lang="zh-CN" altLang="en-US" sz="1200"/>
                    </a:p>
                  </a:txBody>
                  <a:tcPr anchor="ctr">
                    <a:noFill/>
                  </a:tcPr>
                </a:tc>
                <a:extLst>
                  <a:ext uri="{0D108BD9-81ED-4DB2-BD59-A6C34878D82A}">
                    <a16:rowId xmlns:a16="http://schemas.microsoft.com/office/drawing/2014/main" val="2508080622"/>
                  </a:ext>
                </a:extLst>
              </a:tr>
              <a:tr h="211396">
                <a:tc vMerge="1">
                  <a:txBody>
                    <a:bodyPr/>
                    <a:lstStyle/>
                    <a:p>
                      <a:pPr algn="ctr"/>
                      <a:endParaRPr lang="zh-CN" altLang="en-US" sz="1200"/>
                    </a:p>
                  </a:txBody>
                  <a:tcPr anchor="ctr"/>
                </a:tc>
                <a:tc>
                  <a:txBody>
                    <a:bodyPr/>
                    <a:lstStyle/>
                    <a:p>
                      <a:pPr algn="ctr"/>
                      <a:r>
                        <a:rPr lang="en-US" altLang="zh-CN" sz="1200" b="1" dirty="0">
                          <a:solidFill>
                            <a:srgbClr val="C00000"/>
                          </a:solidFill>
                        </a:rPr>
                        <a:t>walking</a:t>
                      </a:r>
                      <a:endParaRPr lang="zh-CN" altLang="en-US" sz="1200" b="1">
                        <a:solidFill>
                          <a:srgbClr val="C00000"/>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en-US" altLang="zh-CN" sz="1200" b="1" dirty="0">
                          <a:solidFill>
                            <a:srgbClr val="C00000"/>
                          </a:solidFill>
                        </a:rPr>
                        <a:t>0.978</a:t>
                      </a:r>
                      <a:endParaRPr lang="zh-CN" altLang="en-US" sz="1200" b="1">
                        <a:solidFill>
                          <a:srgbClr val="C00000"/>
                        </a:solidFill>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US" altLang="zh-CN" sz="1200" b="1" dirty="0">
                          <a:solidFill>
                            <a:srgbClr val="C00000"/>
                          </a:solidFill>
                        </a:rPr>
                        <a:t>76.60</a:t>
                      </a:r>
                      <a:endParaRPr lang="zh-CN" altLang="en-US" sz="1200" b="1">
                        <a:solidFill>
                          <a:srgbClr val="C00000"/>
                        </a:solidFill>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2064223"/>
                  </a:ext>
                </a:extLst>
              </a:tr>
            </a:tbl>
          </a:graphicData>
        </a:graphic>
      </p:graphicFrame>
      <p:graphicFrame>
        <p:nvGraphicFramePr>
          <p:cNvPr id="9" name="Table 6">
            <a:extLst>
              <a:ext uri="{FF2B5EF4-FFF2-40B4-BE49-F238E27FC236}">
                <a16:creationId xmlns:a16="http://schemas.microsoft.com/office/drawing/2014/main" id="{8308FEE2-E43A-4A9E-8C07-CBA4DEFDC15A}"/>
              </a:ext>
            </a:extLst>
          </p:cNvPr>
          <p:cNvGraphicFramePr>
            <a:graphicFrameLocks noGrp="1"/>
          </p:cNvGraphicFramePr>
          <p:nvPr>
            <p:extLst>
              <p:ext uri="{D42A27DB-BD31-4B8C-83A1-F6EECF244321}">
                <p14:modId xmlns:p14="http://schemas.microsoft.com/office/powerpoint/2010/main" val="4180784366"/>
              </p:ext>
            </p:extLst>
          </p:nvPr>
        </p:nvGraphicFramePr>
        <p:xfrm>
          <a:off x="6202859" y="813930"/>
          <a:ext cx="5040000" cy="5334000"/>
        </p:xfrm>
        <a:graphic>
          <a:graphicData uri="http://schemas.openxmlformats.org/drawingml/2006/table">
            <a:tbl>
              <a:tblPr firstRow="1" bandRow="1">
                <a:tableStyleId>{C083E6E3-FA7D-4D7B-A595-EF9225AFEA82}</a:tableStyleId>
              </a:tblPr>
              <a:tblGrid>
                <a:gridCol w="1438972">
                  <a:extLst>
                    <a:ext uri="{9D8B030D-6E8A-4147-A177-3AD203B41FA5}">
                      <a16:colId xmlns:a16="http://schemas.microsoft.com/office/drawing/2014/main" val="3883175739"/>
                    </a:ext>
                  </a:extLst>
                </a:gridCol>
                <a:gridCol w="1973408">
                  <a:extLst>
                    <a:ext uri="{9D8B030D-6E8A-4147-A177-3AD203B41FA5}">
                      <a16:colId xmlns:a16="http://schemas.microsoft.com/office/drawing/2014/main" val="2662381710"/>
                    </a:ext>
                  </a:extLst>
                </a:gridCol>
                <a:gridCol w="813810">
                  <a:extLst>
                    <a:ext uri="{9D8B030D-6E8A-4147-A177-3AD203B41FA5}">
                      <a16:colId xmlns:a16="http://schemas.microsoft.com/office/drawing/2014/main" val="118902926"/>
                    </a:ext>
                  </a:extLst>
                </a:gridCol>
                <a:gridCol w="813810">
                  <a:extLst>
                    <a:ext uri="{9D8B030D-6E8A-4147-A177-3AD203B41FA5}">
                      <a16:colId xmlns:a16="http://schemas.microsoft.com/office/drawing/2014/main" val="2625243220"/>
                    </a:ext>
                  </a:extLst>
                </a:gridCol>
              </a:tblGrid>
              <a:tr h="258373">
                <a:tc>
                  <a:txBody>
                    <a:bodyPr/>
                    <a:lstStyle/>
                    <a:p>
                      <a:pPr algn="ctr"/>
                      <a:r>
                        <a:rPr lang="en-US" altLang="zh-CN" sz="1600"/>
                        <a:t>action group</a:t>
                      </a:r>
                      <a:endParaRPr lang="zh-CN" altLang="en-US" sz="160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a:t>action type</a:t>
                      </a:r>
                      <a:endParaRPr lang="zh-CN" altLang="en-US" sz="160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a:t>Rec.</a:t>
                      </a:r>
                      <a:endParaRPr lang="zh-CN" altLang="en-US" sz="160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a:t>data%</a:t>
                      </a:r>
                      <a:endParaRPr lang="zh-CN" altLang="en-US" sz="160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3323231"/>
                  </a:ext>
                </a:extLst>
              </a:tr>
              <a:tr h="234885">
                <a:tc>
                  <a:txBody>
                    <a:bodyPr/>
                    <a:lstStyle/>
                    <a:p>
                      <a:pPr algn="ctr"/>
                      <a:r>
                        <a:rPr lang="en-US" altLang="zh-CN" sz="1600" dirty="0"/>
                        <a:t>atomic</a:t>
                      </a:r>
                      <a:endParaRPr lang="zh-CN" altLang="en-US" sz="16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200" dirty="0"/>
                        <a:t>none of the above</a:t>
                      </a:r>
                      <a:endParaRPr lang="zh-CN" altLang="en-US" sz="120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200" dirty="0"/>
                        <a:t>0</a:t>
                      </a:r>
                      <a:endParaRPr lang="zh-CN" altLang="en-US" sz="120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200" dirty="0"/>
                        <a:t>0.17</a:t>
                      </a:r>
                      <a:endParaRPr lang="zh-CN" altLang="en-US" sz="120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59901"/>
                  </a:ext>
                </a:extLst>
              </a:tr>
              <a:tr h="211396">
                <a:tc rowSpan="13">
                  <a:txBody>
                    <a:bodyPr/>
                    <a:lstStyle/>
                    <a:p>
                      <a:pPr algn="ctr"/>
                      <a:r>
                        <a:rPr lang="en-US" altLang="zh-CN" sz="1600" dirty="0"/>
                        <a:t>simple </a:t>
                      </a:r>
                    </a:p>
                    <a:p>
                      <a:pPr algn="ctr"/>
                      <a:r>
                        <a:rPr lang="en-US" altLang="zh-CN" sz="1600" dirty="0"/>
                        <a:t>context</a:t>
                      </a:r>
                      <a:endParaRPr lang="zh-CN" altLang="en-US" sz="16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200" dirty="0"/>
                        <a:t>biking</a:t>
                      </a:r>
                      <a:endParaRPr lang="zh-CN" altLang="en-US" sz="120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en-US" altLang="zh-CN" sz="1200" dirty="0"/>
                        <a:t>0.493</a:t>
                      </a:r>
                      <a:endParaRPr lang="zh-CN" altLang="en-US" sz="1200"/>
                    </a:p>
                  </a:txBody>
                  <a:tcPr anchor="ctr">
                    <a:lnT w="12700" cap="flat" cmpd="sng" algn="ctr">
                      <a:solidFill>
                        <a:schemeClr val="tx1"/>
                      </a:solidFill>
                      <a:prstDash val="solid"/>
                      <a:round/>
                      <a:headEnd type="none" w="med" len="med"/>
                      <a:tailEnd type="none" w="med" len="med"/>
                    </a:lnT>
                    <a:noFill/>
                  </a:tcPr>
                </a:tc>
                <a:tc>
                  <a:txBody>
                    <a:bodyPr/>
                    <a:lstStyle/>
                    <a:p>
                      <a:pPr algn="ctr"/>
                      <a:r>
                        <a:rPr lang="en-US" altLang="zh-CN" sz="1200" dirty="0"/>
                        <a:t>3.86</a:t>
                      </a:r>
                      <a:endParaRPr lang="zh-CN" altLang="en-US" sz="1200"/>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33092146"/>
                  </a:ext>
                </a:extLst>
              </a:tr>
              <a:tr h="211396">
                <a:tc vMerge="1">
                  <a:txBody>
                    <a:bodyPr/>
                    <a:lstStyle/>
                    <a:p>
                      <a:pPr algn="ctr"/>
                      <a:endParaRPr lang="zh-CN" altLang="en-US" sz="1200"/>
                    </a:p>
                  </a:txBody>
                  <a:tcPr anchor="ctr"/>
                </a:tc>
                <a:tc>
                  <a:txBody>
                    <a:bodyPr/>
                    <a:lstStyle/>
                    <a:p>
                      <a:pPr algn="ctr"/>
                      <a:r>
                        <a:rPr lang="en-US" altLang="zh-CN" sz="1200" dirty="0"/>
                        <a:t>cleaning an object</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a:t>
                      </a:r>
                      <a:endParaRPr lang="zh-CN" altLang="en-US" sz="1200"/>
                    </a:p>
                  </a:txBody>
                  <a:tcPr anchor="ctr">
                    <a:noFill/>
                  </a:tcPr>
                </a:tc>
                <a:tc>
                  <a:txBody>
                    <a:bodyPr/>
                    <a:lstStyle/>
                    <a:p>
                      <a:pPr algn="ctr"/>
                      <a:r>
                        <a:rPr lang="en-US" altLang="zh-CN" sz="1200" dirty="0"/>
                        <a:t>0.45</a:t>
                      </a:r>
                      <a:endParaRPr lang="zh-CN" altLang="en-US" sz="1200"/>
                    </a:p>
                  </a:txBody>
                  <a:tcPr anchor="ctr">
                    <a:noFill/>
                  </a:tcPr>
                </a:tc>
                <a:extLst>
                  <a:ext uri="{0D108BD9-81ED-4DB2-BD59-A6C34878D82A}">
                    <a16:rowId xmlns:a16="http://schemas.microsoft.com/office/drawing/2014/main" val="4000054260"/>
                  </a:ext>
                </a:extLst>
              </a:tr>
              <a:tr h="211396">
                <a:tc vMerge="1">
                  <a:txBody>
                    <a:bodyPr/>
                    <a:lstStyle/>
                    <a:p>
                      <a:pPr algn="ctr"/>
                      <a:endParaRPr lang="zh-CN" altLang="en-US" sz="1200"/>
                    </a:p>
                  </a:txBody>
                  <a:tcPr anchor="ctr"/>
                </a:tc>
                <a:tc>
                  <a:txBody>
                    <a:bodyPr/>
                    <a:lstStyle/>
                    <a:p>
                      <a:pPr algn="ctr"/>
                      <a:r>
                        <a:rPr lang="en-US" altLang="zh-CN" sz="1200" dirty="0"/>
                        <a:t>closing</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a:t>
                      </a:r>
                      <a:endParaRPr lang="zh-CN" altLang="en-US" sz="1200"/>
                    </a:p>
                  </a:txBody>
                  <a:tcPr anchor="ctr">
                    <a:noFill/>
                  </a:tcPr>
                </a:tc>
                <a:tc>
                  <a:txBody>
                    <a:bodyPr/>
                    <a:lstStyle/>
                    <a:p>
                      <a:pPr algn="ctr"/>
                      <a:r>
                        <a:rPr lang="en-US" altLang="zh-CN" sz="1200" dirty="0"/>
                        <a:t>0.15</a:t>
                      </a:r>
                      <a:endParaRPr lang="zh-CN" altLang="en-US" sz="1200"/>
                    </a:p>
                  </a:txBody>
                  <a:tcPr anchor="ctr">
                    <a:noFill/>
                  </a:tcPr>
                </a:tc>
                <a:extLst>
                  <a:ext uri="{0D108BD9-81ED-4DB2-BD59-A6C34878D82A}">
                    <a16:rowId xmlns:a16="http://schemas.microsoft.com/office/drawing/2014/main" val="3797617793"/>
                  </a:ext>
                </a:extLst>
              </a:tr>
              <a:tr h="211396">
                <a:tc vMerge="1">
                  <a:txBody>
                    <a:bodyPr/>
                    <a:lstStyle/>
                    <a:p>
                      <a:pPr algn="ctr"/>
                      <a:endParaRPr lang="zh-CN" altLang="en-US" sz="1200"/>
                    </a:p>
                  </a:txBody>
                  <a:tcPr anchor="ctr"/>
                </a:tc>
                <a:tc>
                  <a:txBody>
                    <a:bodyPr/>
                    <a:lstStyle/>
                    <a:p>
                      <a:pPr algn="ctr"/>
                      <a:r>
                        <a:rPr lang="en-US" altLang="zh-CN" sz="1200" dirty="0"/>
                        <a:t>crossing legally</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0.239</a:t>
                      </a:r>
                      <a:endParaRPr lang="zh-CN" altLang="en-US" sz="1200"/>
                    </a:p>
                  </a:txBody>
                  <a:tcPr anchor="ctr">
                    <a:noFill/>
                  </a:tcPr>
                </a:tc>
                <a:tc>
                  <a:txBody>
                    <a:bodyPr/>
                    <a:lstStyle/>
                    <a:p>
                      <a:pPr algn="ctr"/>
                      <a:r>
                        <a:rPr lang="en-US" altLang="zh-CN" sz="1200" dirty="0"/>
                        <a:t>7.64</a:t>
                      </a:r>
                      <a:endParaRPr lang="zh-CN" altLang="en-US" sz="1200"/>
                    </a:p>
                  </a:txBody>
                  <a:tcPr anchor="ctr">
                    <a:noFill/>
                  </a:tcPr>
                </a:tc>
                <a:extLst>
                  <a:ext uri="{0D108BD9-81ED-4DB2-BD59-A6C34878D82A}">
                    <a16:rowId xmlns:a16="http://schemas.microsoft.com/office/drawing/2014/main" val="1827620273"/>
                  </a:ext>
                </a:extLst>
              </a:tr>
              <a:tr h="211396">
                <a:tc vMerge="1">
                  <a:txBody>
                    <a:bodyPr/>
                    <a:lstStyle/>
                    <a:p>
                      <a:pPr algn="ctr"/>
                      <a:endParaRPr lang="zh-CN" altLang="en-US" sz="1200"/>
                    </a:p>
                  </a:txBody>
                  <a:tcPr anchor="ctr"/>
                </a:tc>
                <a:tc>
                  <a:txBody>
                    <a:bodyPr/>
                    <a:lstStyle/>
                    <a:p>
                      <a:pPr algn="ctr"/>
                      <a:r>
                        <a:rPr lang="en-US" altLang="zh-CN" sz="1200" dirty="0"/>
                        <a:t>entering a building</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a:t>
                      </a:r>
                      <a:endParaRPr lang="zh-CN" altLang="en-US" sz="1200"/>
                    </a:p>
                  </a:txBody>
                  <a:tcPr anchor="ctr">
                    <a:noFill/>
                  </a:tcPr>
                </a:tc>
                <a:tc>
                  <a:txBody>
                    <a:bodyPr/>
                    <a:lstStyle/>
                    <a:p>
                      <a:pPr algn="ctr"/>
                      <a:r>
                        <a:rPr lang="en-US" altLang="zh-CN" sz="1200" dirty="0"/>
                        <a:t>0.67</a:t>
                      </a:r>
                      <a:endParaRPr lang="zh-CN" altLang="en-US" sz="1200"/>
                    </a:p>
                  </a:txBody>
                  <a:tcPr anchor="ctr">
                    <a:noFill/>
                  </a:tcPr>
                </a:tc>
                <a:extLst>
                  <a:ext uri="{0D108BD9-81ED-4DB2-BD59-A6C34878D82A}">
                    <a16:rowId xmlns:a16="http://schemas.microsoft.com/office/drawing/2014/main" val="3316859097"/>
                  </a:ext>
                </a:extLst>
              </a:tr>
              <a:tr h="211396">
                <a:tc vMerge="1">
                  <a:txBody>
                    <a:bodyPr/>
                    <a:lstStyle/>
                    <a:p>
                      <a:pPr algn="ctr"/>
                      <a:endParaRPr lang="zh-CN" altLang="en-US" sz="1200"/>
                    </a:p>
                  </a:txBody>
                  <a:tcPr anchor="ctr"/>
                </a:tc>
                <a:tc>
                  <a:txBody>
                    <a:bodyPr/>
                    <a:lstStyle/>
                    <a:p>
                      <a:pPr algn="ctr"/>
                      <a:r>
                        <a:rPr lang="en-US" altLang="zh-CN" sz="1200" dirty="0"/>
                        <a:t>exiting a building</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0.016</a:t>
                      </a:r>
                      <a:endParaRPr lang="zh-CN" altLang="en-US" sz="1200"/>
                    </a:p>
                  </a:txBody>
                  <a:tcPr anchor="ctr">
                    <a:noFill/>
                  </a:tcPr>
                </a:tc>
                <a:tc>
                  <a:txBody>
                    <a:bodyPr/>
                    <a:lstStyle/>
                    <a:p>
                      <a:pPr algn="ctr"/>
                      <a:r>
                        <a:rPr lang="en-US" altLang="zh-CN" sz="1200" dirty="0"/>
                        <a:t>0.75</a:t>
                      </a:r>
                      <a:endParaRPr lang="zh-CN" altLang="en-US" sz="1200"/>
                    </a:p>
                  </a:txBody>
                  <a:tcPr anchor="ctr">
                    <a:noFill/>
                  </a:tcPr>
                </a:tc>
                <a:extLst>
                  <a:ext uri="{0D108BD9-81ED-4DB2-BD59-A6C34878D82A}">
                    <a16:rowId xmlns:a16="http://schemas.microsoft.com/office/drawing/2014/main" val="1890634504"/>
                  </a:ext>
                </a:extLst>
              </a:tr>
              <a:tr h="211396">
                <a:tc vMerge="1">
                  <a:txBody>
                    <a:bodyPr/>
                    <a:lstStyle/>
                    <a:p>
                      <a:pPr algn="ctr"/>
                      <a:endParaRPr lang="zh-CN" altLang="en-US" sz="1200"/>
                    </a:p>
                  </a:txBody>
                  <a:tcPr anchor="ctr"/>
                </a:tc>
                <a:tc>
                  <a:txBody>
                    <a:bodyPr/>
                    <a:lstStyle/>
                    <a:p>
                      <a:pPr algn="ctr"/>
                      <a:r>
                        <a:rPr lang="en-US" altLang="zh-CN" sz="1200" dirty="0"/>
                        <a:t>crossing illegally</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0.038</a:t>
                      </a:r>
                      <a:endParaRPr lang="zh-CN" altLang="en-US" sz="1200"/>
                    </a:p>
                  </a:txBody>
                  <a:tcPr anchor="ctr">
                    <a:noFill/>
                  </a:tcPr>
                </a:tc>
                <a:tc>
                  <a:txBody>
                    <a:bodyPr/>
                    <a:lstStyle/>
                    <a:p>
                      <a:pPr algn="ctr"/>
                      <a:r>
                        <a:rPr lang="en-US" altLang="zh-CN" sz="1200" dirty="0"/>
                        <a:t>7.22</a:t>
                      </a:r>
                      <a:endParaRPr lang="zh-CN" altLang="en-US" sz="1200"/>
                    </a:p>
                  </a:txBody>
                  <a:tcPr anchor="ctr">
                    <a:noFill/>
                  </a:tcPr>
                </a:tc>
                <a:extLst>
                  <a:ext uri="{0D108BD9-81ED-4DB2-BD59-A6C34878D82A}">
                    <a16:rowId xmlns:a16="http://schemas.microsoft.com/office/drawing/2014/main" val="3303595665"/>
                  </a:ext>
                </a:extLst>
              </a:tr>
              <a:tr h="211396">
                <a:tc vMerge="1">
                  <a:txBody>
                    <a:bodyPr/>
                    <a:lstStyle/>
                    <a:p>
                      <a:pPr algn="ctr"/>
                      <a:endParaRPr lang="zh-CN" altLang="en-US" sz="1200"/>
                    </a:p>
                  </a:txBody>
                  <a:tcPr anchor="ctr"/>
                </a:tc>
                <a:tc>
                  <a:txBody>
                    <a:bodyPr/>
                    <a:lstStyle/>
                    <a:p>
                      <a:pPr algn="ctr"/>
                      <a:r>
                        <a:rPr lang="en-US" altLang="zh-CN" sz="1200" dirty="0"/>
                        <a:t>motorcycling</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0.3</a:t>
                      </a:r>
                      <a:endParaRPr lang="zh-CN" altLang="en-US" sz="1200"/>
                    </a:p>
                  </a:txBody>
                  <a:tcPr anchor="ctr">
                    <a:noFill/>
                  </a:tcPr>
                </a:tc>
                <a:tc>
                  <a:txBody>
                    <a:bodyPr/>
                    <a:lstStyle/>
                    <a:p>
                      <a:pPr algn="ctr"/>
                      <a:r>
                        <a:rPr lang="en-US" altLang="zh-CN" sz="1200" dirty="0"/>
                        <a:t>0.09</a:t>
                      </a:r>
                      <a:endParaRPr lang="zh-CN" altLang="en-US" sz="1200"/>
                    </a:p>
                  </a:txBody>
                  <a:tcPr anchor="ctr">
                    <a:noFill/>
                  </a:tcPr>
                </a:tc>
                <a:extLst>
                  <a:ext uri="{0D108BD9-81ED-4DB2-BD59-A6C34878D82A}">
                    <a16:rowId xmlns:a16="http://schemas.microsoft.com/office/drawing/2014/main" val="2852867403"/>
                  </a:ext>
                </a:extLst>
              </a:tr>
              <a:tr h="211396">
                <a:tc vMerge="1">
                  <a:txBody>
                    <a:bodyPr/>
                    <a:lstStyle/>
                    <a:p>
                      <a:pPr algn="ctr"/>
                      <a:endParaRPr lang="zh-CN" altLang="en-US" sz="1200"/>
                    </a:p>
                  </a:txBody>
                  <a:tcPr anchor="ctr"/>
                </a:tc>
                <a:tc>
                  <a:txBody>
                    <a:bodyPr/>
                    <a:lstStyle/>
                    <a:p>
                      <a:pPr algn="ctr"/>
                      <a:r>
                        <a:rPr lang="en-US" altLang="zh-CN" sz="1200" dirty="0"/>
                        <a:t>opening</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a:t>
                      </a:r>
                      <a:endParaRPr lang="zh-CN" altLang="en-US" sz="1200"/>
                    </a:p>
                  </a:txBody>
                  <a:tcPr anchor="ctr">
                    <a:noFill/>
                  </a:tcPr>
                </a:tc>
                <a:tc>
                  <a:txBody>
                    <a:bodyPr/>
                    <a:lstStyle/>
                    <a:p>
                      <a:pPr algn="ctr"/>
                      <a:r>
                        <a:rPr lang="en-US" altLang="zh-CN" sz="1200" dirty="0"/>
                        <a:t>0.22</a:t>
                      </a:r>
                      <a:endParaRPr lang="zh-CN" altLang="en-US" sz="1200"/>
                    </a:p>
                  </a:txBody>
                  <a:tcPr anchor="ctr">
                    <a:noFill/>
                  </a:tcPr>
                </a:tc>
                <a:extLst>
                  <a:ext uri="{0D108BD9-81ED-4DB2-BD59-A6C34878D82A}">
                    <a16:rowId xmlns:a16="http://schemas.microsoft.com/office/drawing/2014/main" val="2618137619"/>
                  </a:ext>
                </a:extLst>
              </a:tr>
              <a:tr h="211396">
                <a:tc vMerge="1">
                  <a:txBody>
                    <a:bodyPr/>
                    <a:lstStyle/>
                    <a:p>
                      <a:pPr algn="ctr"/>
                      <a:endParaRPr lang="zh-CN" altLang="en-US" sz="1200"/>
                    </a:p>
                  </a:txBody>
                  <a:tcPr anchor="ctr"/>
                </a:tc>
                <a:tc>
                  <a:txBody>
                    <a:bodyPr/>
                    <a:lstStyle/>
                    <a:p>
                      <a:pPr algn="ctr"/>
                      <a:r>
                        <a:rPr lang="en-US" altLang="zh-CN" sz="1200" dirty="0"/>
                        <a:t>waiting to cross</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0.022</a:t>
                      </a:r>
                      <a:endParaRPr lang="zh-CN" altLang="en-US" sz="1200"/>
                    </a:p>
                  </a:txBody>
                  <a:tcPr anchor="ctr">
                    <a:noFill/>
                  </a:tcPr>
                </a:tc>
                <a:tc>
                  <a:txBody>
                    <a:bodyPr/>
                    <a:lstStyle/>
                    <a:p>
                      <a:pPr algn="ctr"/>
                      <a:r>
                        <a:rPr lang="en-US" altLang="zh-CN" sz="1200" dirty="0"/>
                        <a:t>1.27</a:t>
                      </a:r>
                      <a:endParaRPr lang="zh-CN" altLang="en-US" sz="1200"/>
                    </a:p>
                  </a:txBody>
                  <a:tcPr anchor="ctr">
                    <a:noFill/>
                  </a:tcPr>
                </a:tc>
                <a:extLst>
                  <a:ext uri="{0D108BD9-81ED-4DB2-BD59-A6C34878D82A}">
                    <a16:rowId xmlns:a16="http://schemas.microsoft.com/office/drawing/2014/main" val="3883295994"/>
                  </a:ext>
                </a:extLst>
              </a:tr>
              <a:tr h="211396">
                <a:tc vMerge="1">
                  <a:txBody>
                    <a:bodyPr/>
                    <a:lstStyle/>
                    <a:p>
                      <a:pPr algn="ctr"/>
                      <a:endParaRPr lang="zh-CN" altLang="en-US" sz="1200"/>
                    </a:p>
                  </a:txBody>
                  <a:tcPr anchor="ctr"/>
                </a:tc>
                <a:tc>
                  <a:txBody>
                    <a:bodyPr/>
                    <a:lstStyle/>
                    <a:p>
                      <a:pPr algn="ctr"/>
                      <a:r>
                        <a:rPr lang="en-US" altLang="zh-CN" sz="1200" dirty="0"/>
                        <a:t>walking on the side</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0.604</a:t>
                      </a:r>
                      <a:endParaRPr lang="zh-CN" altLang="en-US" sz="1200"/>
                    </a:p>
                  </a:txBody>
                  <a:tcPr anchor="ctr">
                    <a:noFill/>
                  </a:tcPr>
                </a:tc>
                <a:tc>
                  <a:txBody>
                    <a:bodyPr/>
                    <a:lstStyle/>
                    <a:p>
                      <a:pPr algn="ctr"/>
                      <a:r>
                        <a:rPr lang="en-US" altLang="zh-CN" sz="1200" dirty="0"/>
                        <a:t>35.82</a:t>
                      </a:r>
                      <a:endParaRPr lang="zh-CN" altLang="en-US" sz="1200"/>
                    </a:p>
                  </a:txBody>
                  <a:tcPr anchor="ctr">
                    <a:noFill/>
                  </a:tcPr>
                </a:tc>
                <a:extLst>
                  <a:ext uri="{0D108BD9-81ED-4DB2-BD59-A6C34878D82A}">
                    <a16:rowId xmlns:a16="http://schemas.microsoft.com/office/drawing/2014/main" val="1700888681"/>
                  </a:ext>
                </a:extLst>
              </a:tr>
              <a:tr h="211396">
                <a:tc vMerge="1">
                  <a:txBody>
                    <a:bodyPr/>
                    <a:lstStyle/>
                    <a:p>
                      <a:pPr algn="ctr"/>
                      <a:endParaRPr lang="zh-CN" altLang="en-US" sz="1200"/>
                    </a:p>
                  </a:txBody>
                  <a:tcPr anchor="ctr"/>
                </a:tc>
                <a:tc>
                  <a:txBody>
                    <a:bodyPr/>
                    <a:lstStyle/>
                    <a:p>
                      <a:pPr algn="ctr"/>
                      <a:r>
                        <a:rPr lang="en-US" altLang="zh-CN" sz="1200" dirty="0"/>
                        <a:t>walking on the road</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0.703</a:t>
                      </a:r>
                      <a:endParaRPr lang="zh-CN" altLang="en-US" sz="1200"/>
                    </a:p>
                  </a:txBody>
                  <a:tcPr anchor="ctr">
                    <a:noFill/>
                  </a:tcPr>
                </a:tc>
                <a:tc>
                  <a:txBody>
                    <a:bodyPr/>
                    <a:lstStyle/>
                    <a:p>
                      <a:pPr algn="ctr"/>
                      <a:r>
                        <a:rPr lang="en-US" altLang="zh-CN" sz="1200" dirty="0"/>
                        <a:t>25.34</a:t>
                      </a:r>
                      <a:endParaRPr lang="zh-CN" altLang="en-US" sz="1200"/>
                    </a:p>
                  </a:txBody>
                  <a:tcPr anchor="ctr">
                    <a:noFill/>
                  </a:tcPr>
                </a:tc>
                <a:extLst>
                  <a:ext uri="{0D108BD9-81ED-4DB2-BD59-A6C34878D82A}">
                    <a16:rowId xmlns:a16="http://schemas.microsoft.com/office/drawing/2014/main" val="1825113865"/>
                  </a:ext>
                </a:extLst>
              </a:tr>
              <a:tr h="211396">
                <a:tc vMerge="1">
                  <a:txBody>
                    <a:bodyPr/>
                    <a:lstStyle/>
                    <a:p>
                      <a:pPr algn="ctr"/>
                      <a:endParaRPr lang="zh-CN" altLang="en-US" sz="1200"/>
                    </a:p>
                  </a:txBody>
                  <a:tcPr anchor="ctr"/>
                </a:tc>
                <a:tc>
                  <a:txBody>
                    <a:bodyPr/>
                    <a:lstStyle/>
                    <a:p>
                      <a:pPr algn="ctr"/>
                      <a:r>
                        <a:rPr lang="en-US" altLang="zh-CN" sz="1200" dirty="0"/>
                        <a:t>none of the above</a:t>
                      </a:r>
                      <a:endParaRPr lang="zh-CN" altLang="en-US" sz="120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en-US" altLang="zh-CN" sz="1200" dirty="0"/>
                        <a:t>0.269</a:t>
                      </a:r>
                      <a:endParaRPr lang="zh-CN" altLang="en-US" sz="1200"/>
                    </a:p>
                  </a:txBody>
                  <a:tcPr anchor="ctr">
                    <a:lnB w="12700" cap="flat" cmpd="sng" algn="ctr">
                      <a:solidFill>
                        <a:schemeClr val="tx1"/>
                      </a:solidFill>
                      <a:prstDash val="solid"/>
                      <a:round/>
                      <a:headEnd type="none" w="med" len="med"/>
                      <a:tailEnd type="none" w="med" len="med"/>
                    </a:lnB>
                    <a:noFill/>
                  </a:tcPr>
                </a:tc>
                <a:tc>
                  <a:txBody>
                    <a:bodyPr/>
                    <a:lstStyle/>
                    <a:p>
                      <a:pPr algn="ctr"/>
                      <a:r>
                        <a:rPr lang="en-US" altLang="zh-CN" sz="1200" dirty="0"/>
                        <a:t>16.54</a:t>
                      </a:r>
                      <a:endParaRPr lang="zh-CN" altLang="en-US" sz="1200"/>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5188356"/>
                  </a:ext>
                </a:extLst>
              </a:tr>
              <a:tr h="211396">
                <a:tc rowSpan="4">
                  <a:txBody>
                    <a:bodyPr/>
                    <a:lstStyle/>
                    <a:p>
                      <a:pPr algn="ctr"/>
                      <a:r>
                        <a:rPr lang="en-US" altLang="zh-CN" sz="1600" dirty="0"/>
                        <a:t>transporting</a:t>
                      </a:r>
                      <a:endParaRPr lang="zh-CN" altLang="en-US" sz="16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200" dirty="0"/>
                        <a:t>carrying</a:t>
                      </a:r>
                      <a:endParaRPr lang="zh-CN" altLang="en-US" sz="120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en-US" altLang="zh-CN" sz="1200" dirty="0"/>
                        <a:t>0.009</a:t>
                      </a:r>
                      <a:endParaRPr lang="zh-CN" altLang="en-US" sz="1200"/>
                    </a:p>
                  </a:txBody>
                  <a:tcPr anchor="ctr">
                    <a:lnT w="12700" cap="flat" cmpd="sng" algn="ctr">
                      <a:solidFill>
                        <a:schemeClr val="tx1"/>
                      </a:solidFill>
                      <a:prstDash val="solid"/>
                      <a:round/>
                      <a:headEnd type="none" w="med" len="med"/>
                      <a:tailEnd type="none" w="med" len="med"/>
                    </a:lnT>
                    <a:noFill/>
                  </a:tcPr>
                </a:tc>
                <a:tc>
                  <a:txBody>
                    <a:bodyPr/>
                    <a:lstStyle/>
                    <a:p>
                      <a:pPr algn="ctr"/>
                      <a:r>
                        <a:rPr lang="en-US" altLang="zh-CN" sz="1200" dirty="0"/>
                        <a:t>6.33</a:t>
                      </a:r>
                      <a:endParaRPr lang="zh-CN" altLang="en-US" sz="1200"/>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257029106"/>
                  </a:ext>
                </a:extLst>
              </a:tr>
              <a:tr h="211396">
                <a:tc vMerge="1">
                  <a:txBody>
                    <a:bodyPr/>
                    <a:lstStyle/>
                    <a:p>
                      <a:pPr algn="ctr"/>
                      <a:endParaRPr lang="zh-CN" altLang="en-US" sz="1200"/>
                    </a:p>
                  </a:txBody>
                  <a:tcPr anchor="ctr"/>
                </a:tc>
                <a:tc>
                  <a:txBody>
                    <a:bodyPr/>
                    <a:lstStyle/>
                    <a:p>
                      <a:pPr algn="ctr"/>
                      <a:r>
                        <a:rPr lang="en-US" altLang="zh-CN" sz="1200" dirty="0"/>
                        <a:t>pulling</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a:t>
                      </a:r>
                      <a:endParaRPr lang="zh-CN" altLang="en-US" sz="1200"/>
                    </a:p>
                  </a:txBody>
                  <a:tcPr anchor="ctr">
                    <a:noFill/>
                  </a:tcPr>
                </a:tc>
                <a:tc>
                  <a:txBody>
                    <a:bodyPr/>
                    <a:lstStyle/>
                    <a:p>
                      <a:pPr algn="ctr"/>
                      <a:r>
                        <a:rPr lang="en-US" altLang="zh-CN" sz="1200" dirty="0"/>
                        <a:t>0.88</a:t>
                      </a:r>
                      <a:endParaRPr lang="zh-CN" altLang="en-US" sz="1200"/>
                    </a:p>
                  </a:txBody>
                  <a:tcPr anchor="ctr">
                    <a:noFill/>
                  </a:tcPr>
                </a:tc>
                <a:extLst>
                  <a:ext uri="{0D108BD9-81ED-4DB2-BD59-A6C34878D82A}">
                    <a16:rowId xmlns:a16="http://schemas.microsoft.com/office/drawing/2014/main" val="3073403220"/>
                  </a:ext>
                </a:extLst>
              </a:tr>
              <a:tr h="211396">
                <a:tc vMerge="1">
                  <a:txBody>
                    <a:bodyPr/>
                    <a:lstStyle/>
                    <a:p>
                      <a:pPr algn="ctr"/>
                      <a:endParaRPr lang="zh-CN" altLang="en-US" sz="1200"/>
                    </a:p>
                  </a:txBody>
                  <a:tcPr anchor="ctr"/>
                </a:tc>
                <a:tc>
                  <a:txBody>
                    <a:bodyPr/>
                    <a:lstStyle/>
                    <a:p>
                      <a:pPr algn="ctr"/>
                      <a:r>
                        <a:rPr lang="en-US" altLang="zh-CN" sz="1200" dirty="0"/>
                        <a:t>pushing</a:t>
                      </a:r>
                      <a:endParaRPr lang="zh-CN" altLang="en-US" sz="1200"/>
                    </a:p>
                  </a:txBody>
                  <a:tcPr anchor="ctr">
                    <a:lnL w="12700" cap="flat" cmpd="sng" algn="ctr">
                      <a:solidFill>
                        <a:schemeClr val="tx1"/>
                      </a:solidFill>
                      <a:prstDash val="solid"/>
                      <a:round/>
                      <a:headEnd type="none" w="med" len="med"/>
                      <a:tailEnd type="none" w="med" len="med"/>
                    </a:lnL>
                    <a:noFill/>
                  </a:tcPr>
                </a:tc>
                <a:tc>
                  <a:txBody>
                    <a:bodyPr/>
                    <a:lstStyle/>
                    <a:p>
                      <a:pPr algn="ctr"/>
                      <a:r>
                        <a:rPr lang="en-US" altLang="zh-CN" sz="1200" dirty="0"/>
                        <a:t>0.062</a:t>
                      </a:r>
                      <a:endParaRPr lang="zh-CN" altLang="en-US" sz="1200"/>
                    </a:p>
                  </a:txBody>
                  <a:tcPr anchor="ctr">
                    <a:noFill/>
                  </a:tcPr>
                </a:tc>
                <a:tc>
                  <a:txBody>
                    <a:bodyPr/>
                    <a:lstStyle/>
                    <a:p>
                      <a:pPr algn="ctr"/>
                      <a:r>
                        <a:rPr lang="en-US" altLang="zh-CN" sz="1200" dirty="0"/>
                        <a:t>2.48</a:t>
                      </a:r>
                      <a:endParaRPr lang="zh-CN" altLang="en-US" sz="1200"/>
                    </a:p>
                  </a:txBody>
                  <a:tcPr anchor="ctr">
                    <a:noFill/>
                  </a:tcPr>
                </a:tc>
                <a:extLst>
                  <a:ext uri="{0D108BD9-81ED-4DB2-BD59-A6C34878D82A}">
                    <a16:rowId xmlns:a16="http://schemas.microsoft.com/office/drawing/2014/main" val="3550118575"/>
                  </a:ext>
                </a:extLst>
              </a:tr>
              <a:tr h="211396">
                <a:tc vMerge="1">
                  <a:txBody>
                    <a:bodyPr/>
                    <a:lstStyle/>
                    <a:p>
                      <a:pPr algn="ctr"/>
                      <a:endParaRPr lang="zh-CN" altLang="en-US" sz="1200"/>
                    </a:p>
                  </a:txBody>
                  <a:tcPr anchor="ctr"/>
                </a:tc>
                <a:tc>
                  <a:txBody>
                    <a:bodyPr/>
                    <a:lstStyle/>
                    <a:p>
                      <a:pPr algn="ctr"/>
                      <a:r>
                        <a:rPr lang="en-US" altLang="zh-CN" sz="1200" b="1" dirty="0">
                          <a:solidFill>
                            <a:srgbClr val="C00000"/>
                          </a:solidFill>
                        </a:rPr>
                        <a:t>none of the above</a:t>
                      </a:r>
                      <a:endParaRPr lang="zh-CN" altLang="en-US" sz="1200" b="1">
                        <a:solidFill>
                          <a:srgbClr val="C00000"/>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en-US" altLang="zh-CN" sz="1200" b="1" dirty="0">
                          <a:solidFill>
                            <a:srgbClr val="C00000"/>
                          </a:solidFill>
                        </a:rPr>
                        <a:t>0.992</a:t>
                      </a:r>
                      <a:endParaRPr lang="zh-CN" altLang="en-US" sz="1200" b="1">
                        <a:solidFill>
                          <a:srgbClr val="C00000"/>
                        </a:solidFill>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US" altLang="zh-CN" sz="1200" b="1" dirty="0">
                          <a:solidFill>
                            <a:srgbClr val="C00000"/>
                          </a:solidFill>
                        </a:rPr>
                        <a:t>90.32</a:t>
                      </a:r>
                      <a:endParaRPr lang="zh-CN" altLang="en-US" sz="1200" b="1">
                        <a:solidFill>
                          <a:srgbClr val="C00000"/>
                        </a:solidFill>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8080622"/>
                  </a:ext>
                </a:extLst>
              </a:tr>
            </a:tbl>
          </a:graphicData>
        </a:graphic>
      </p:graphicFrame>
      <p:grpSp>
        <p:nvGrpSpPr>
          <p:cNvPr id="7" name="Group 6">
            <a:extLst>
              <a:ext uri="{FF2B5EF4-FFF2-40B4-BE49-F238E27FC236}">
                <a16:creationId xmlns:a16="http://schemas.microsoft.com/office/drawing/2014/main" id="{4F12CCB7-FB3E-4ECD-82CE-EE6A22DDDBA8}"/>
              </a:ext>
            </a:extLst>
          </p:cNvPr>
          <p:cNvGrpSpPr/>
          <p:nvPr/>
        </p:nvGrpSpPr>
        <p:grpSpPr>
          <a:xfrm>
            <a:off x="5824330" y="2118167"/>
            <a:ext cx="2743200" cy="535070"/>
            <a:chOff x="5824330" y="2118167"/>
            <a:chExt cx="2743200" cy="535070"/>
          </a:xfrm>
        </p:grpSpPr>
        <p:cxnSp>
          <p:nvCxnSpPr>
            <p:cNvPr id="10" name="Straight Arrow Connector 9">
              <a:extLst>
                <a:ext uri="{FF2B5EF4-FFF2-40B4-BE49-F238E27FC236}">
                  <a16:creationId xmlns:a16="http://schemas.microsoft.com/office/drawing/2014/main" id="{BBA28986-C68B-4454-A196-304799DE28FF}"/>
                </a:ext>
              </a:extLst>
            </p:cNvPr>
            <p:cNvCxnSpPr>
              <a:cxnSpLocks/>
            </p:cNvCxnSpPr>
            <p:nvPr/>
          </p:nvCxnSpPr>
          <p:spPr>
            <a:xfrm>
              <a:off x="5833641" y="2118167"/>
              <a:ext cx="262359" cy="208344"/>
            </a:xfrm>
            <a:prstGeom prst="straightConnector1">
              <a:avLst/>
            </a:prstGeom>
            <a:ln w="254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908C032-4518-434B-94A9-67F129EDAEE1}"/>
                </a:ext>
              </a:extLst>
            </p:cNvPr>
            <p:cNvSpPr txBox="1"/>
            <p:nvPr/>
          </p:nvSpPr>
          <p:spPr>
            <a:xfrm>
              <a:off x="5824330" y="2283905"/>
              <a:ext cx="2743200" cy="369332"/>
            </a:xfrm>
            <a:prstGeom prst="rect">
              <a:avLst/>
            </a:prstGeom>
            <a:noFill/>
          </p:spPr>
          <p:txBody>
            <a:bodyPr wrap="square" rtlCol="0">
              <a:spAutoFit/>
            </a:bodyPr>
            <a:lstStyle/>
            <a:p>
              <a:r>
                <a:rPr lang="en-US" altLang="zh-CN" dirty="0">
                  <a:solidFill>
                    <a:schemeClr val="accent1">
                      <a:lumMod val="50000"/>
                    </a:schemeClr>
                  </a:solidFill>
                </a:rPr>
                <a:t>majority class</a:t>
              </a:r>
              <a:endParaRPr lang="zh-CN" altLang="en-US">
                <a:solidFill>
                  <a:schemeClr val="accent1">
                    <a:lumMod val="50000"/>
                  </a:schemeClr>
                </a:solidFill>
              </a:endParaRPr>
            </a:p>
          </p:txBody>
        </p:sp>
      </p:grpSp>
    </p:spTree>
    <p:extLst>
      <p:ext uri="{BB962C8B-B14F-4D97-AF65-F5344CB8AC3E}">
        <p14:creationId xmlns:p14="http://schemas.microsoft.com/office/powerpoint/2010/main" val="262899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1703"/>
            <a:ext cx="7312477" cy="504001"/>
          </a:xfrm>
        </p:spPr>
        <p:txBody>
          <a:bodyPr>
            <a:normAutofit/>
          </a:bodyPr>
          <a:lstStyle/>
          <a:p>
            <a:r>
              <a:rPr lang="en-US" altLang="zh-CN" dirty="0"/>
              <a:t>Class </a:t>
            </a:r>
            <a:r>
              <a:rPr lang="en-US" altLang="zh-CN"/>
              <a:t>Imbalance Problem in TITAN Dataset</a:t>
            </a:r>
            <a:endParaRPr lang="zh-CN" altLang="en-US"/>
          </a:p>
        </p:txBody>
      </p:sp>
      <p:sp>
        <p:nvSpPr>
          <p:cNvPr id="7" name="Date Placeholder 6">
            <a:extLst>
              <a:ext uri="{FF2B5EF4-FFF2-40B4-BE49-F238E27FC236}">
                <a16:creationId xmlns:a16="http://schemas.microsoft.com/office/drawing/2014/main" id="{42E324C7-A621-47D1-B210-A176370D65AA}"/>
              </a:ext>
            </a:extLst>
          </p:cNvPr>
          <p:cNvSpPr>
            <a:spLocks noGrp="1"/>
          </p:cNvSpPr>
          <p:nvPr>
            <p:ph type="dt" sz="half" idx="10"/>
          </p:nvPr>
        </p:nvSpPr>
        <p:spPr/>
        <p:txBody>
          <a:bodyPr/>
          <a:lstStyle/>
          <a:p>
            <a:fld id="{FB4C2DB0-B759-4B1D-8FF5-151A43C26E33}" type="datetime4">
              <a:rPr lang="en-US" altLang="zh-CN" smtClean="0"/>
              <a:t>August 21, 2022</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dirty="0"/>
              <a:t>Action Recognition for Self-Driving Cars</a:t>
            </a:r>
            <a:endParaRPr lang="zh-CN" altLang="en-US"/>
          </a:p>
        </p:txBody>
      </p:sp>
      <p:sp>
        <p:nvSpPr>
          <p:cNvPr id="8" name="Slide Number Placeholder 7">
            <a:extLst>
              <a:ext uri="{FF2B5EF4-FFF2-40B4-BE49-F238E27FC236}">
                <a16:creationId xmlns:a16="http://schemas.microsoft.com/office/drawing/2014/main" id="{78190326-DEF1-4A8C-B376-12FEE4F34FE3}"/>
              </a:ext>
            </a:extLst>
          </p:cNvPr>
          <p:cNvSpPr>
            <a:spLocks noGrp="1"/>
          </p:cNvSpPr>
          <p:nvPr>
            <p:ph type="sldNum" sz="quarter" idx="12"/>
          </p:nvPr>
        </p:nvSpPr>
        <p:spPr/>
        <p:txBody>
          <a:bodyPr/>
          <a:lstStyle/>
          <a:p>
            <a:fld id="{B6EE4CE8-67DD-4AAC-82D8-3F81517F6647}" type="slidenum">
              <a:rPr lang="zh-CN" altLang="en-US" smtClean="0"/>
              <a:pPr/>
              <a:t>10</a:t>
            </a:fld>
            <a:endParaRPr lang="zh-CN" altLang="en-US"/>
          </a:p>
        </p:txBody>
      </p:sp>
      <p:graphicFrame>
        <p:nvGraphicFramePr>
          <p:cNvPr id="9" name="Table 9">
            <a:extLst>
              <a:ext uri="{FF2B5EF4-FFF2-40B4-BE49-F238E27FC236}">
                <a16:creationId xmlns:a16="http://schemas.microsoft.com/office/drawing/2014/main" id="{1AB5F89D-D445-46AD-9D38-D852D86D1A27}"/>
              </a:ext>
            </a:extLst>
          </p:cNvPr>
          <p:cNvGraphicFramePr>
            <a:graphicFrameLocks noGrp="1"/>
          </p:cNvGraphicFramePr>
          <p:nvPr>
            <p:extLst>
              <p:ext uri="{D42A27DB-BD31-4B8C-83A1-F6EECF244321}">
                <p14:modId xmlns:p14="http://schemas.microsoft.com/office/powerpoint/2010/main" val="3073021699"/>
              </p:ext>
            </p:extLst>
          </p:nvPr>
        </p:nvGraphicFramePr>
        <p:xfrm>
          <a:off x="1906533" y="1171765"/>
          <a:ext cx="6815667" cy="2966720"/>
        </p:xfrm>
        <a:graphic>
          <a:graphicData uri="http://schemas.openxmlformats.org/drawingml/2006/table">
            <a:tbl>
              <a:tblPr firstRow="1" bandRow="1">
                <a:tableStyleId>{5940675A-B579-460E-94D1-54222C63F5DA}</a:tableStyleId>
              </a:tblPr>
              <a:tblGrid>
                <a:gridCol w="1775667">
                  <a:extLst>
                    <a:ext uri="{9D8B030D-6E8A-4147-A177-3AD203B41FA5}">
                      <a16:colId xmlns:a16="http://schemas.microsoft.com/office/drawing/2014/main" val="75536709"/>
                    </a:ext>
                  </a:extLst>
                </a:gridCol>
                <a:gridCol w="1260000">
                  <a:extLst>
                    <a:ext uri="{9D8B030D-6E8A-4147-A177-3AD203B41FA5}">
                      <a16:colId xmlns:a16="http://schemas.microsoft.com/office/drawing/2014/main" val="4263428273"/>
                    </a:ext>
                  </a:extLst>
                </a:gridCol>
                <a:gridCol w="1260000">
                  <a:extLst>
                    <a:ext uri="{9D8B030D-6E8A-4147-A177-3AD203B41FA5}">
                      <a16:colId xmlns:a16="http://schemas.microsoft.com/office/drawing/2014/main" val="4086986037"/>
                    </a:ext>
                  </a:extLst>
                </a:gridCol>
                <a:gridCol w="1260000">
                  <a:extLst>
                    <a:ext uri="{9D8B030D-6E8A-4147-A177-3AD203B41FA5}">
                      <a16:colId xmlns:a16="http://schemas.microsoft.com/office/drawing/2014/main" val="2782608310"/>
                    </a:ext>
                  </a:extLst>
                </a:gridCol>
                <a:gridCol w="1260000">
                  <a:extLst>
                    <a:ext uri="{9D8B030D-6E8A-4147-A177-3AD203B41FA5}">
                      <a16:colId xmlns:a16="http://schemas.microsoft.com/office/drawing/2014/main" val="1303074700"/>
                    </a:ext>
                  </a:extLst>
                </a:gridCol>
              </a:tblGrid>
              <a:tr h="370840">
                <a:tc>
                  <a:txBody>
                    <a:bodyPr/>
                    <a:lstStyle/>
                    <a:p>
                      <a:pPr algn="l"/>
                      <a:r>
                        <a:rPr lang="en-US" altLang="zh-CN" dirty="0"/>
                        <a:t>Method</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dirty="0"/>
                        <a:t>I3D</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dirty="0"/>
                        <a:t>3D ResNet</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a:t>Poseact (Multitask)</a:t>
                      </a:r>
                      <a:endParaRPr lang="zh-CN" altLang="en-US" dirty="0" err="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zh-CN" altLang="en-US" dirty="0" err="1"/>
                    </a:p>
                  </a:txBody>
                  <a:tcPr anchor="ctr"/>
                </a:tc>
                <a:extLst>
                  <a:ext uri="{0D108BD9-81ED-4DB2-BD59-A6C34878D82A}">
                    <a16:rowId xmlns:a16="http://schemas.microsoft.com/office/drawing/2014/main" val="956393158"/>
                  </a:ext>
                </a:extLst>
              </a:tr>
              <a:tr h="370840">
                <a:tc>
                  <a:txBody>
                    <a:bodyPr/>
                    <a:lstStyle/>
                    <a:p>
                      <a:pPr algn="l"/>
                      <a:r>
                        <a:rPr lang="en-US" altLang="zh-CN" dirty="0"/>
                        <a:t>Metric</a:t>
                      </a:r>
                      <a:endParaRPr lang="zh-CN" altLang="en-US"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Accuracy</a:t>
                      </a:r>
                      <a:endParaRPr lang="zh-CN" alt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Accuracy</a:t>
                      </a:r>
                      <a:endParaRPr lang="zh-CN" alt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Accuracy</a:t>
                      </a:r>
                      <a:endParaRPr lang="zh-CN" altLang="en-US"/>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a:t>F1</a:t>
                      </a:r>
                      <a:endParaRPr lang="zh-CN" altLang="en-US"/>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7047215"/>
                  </a:ext>
                </a:extLst>
              </a:tr>
              <a:tr h="370840">
                <a:tc>
                  <a:txBody>
                    <a:bodyPr/>
                    <a:lstStyle/>
                    <a:p>
                      <a:r>
                        <a:rPr lang="en-US" altLang="zh-CN" dirty="0"/>
                        <a:t>atomic</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dirty="0"/>
                        <a:t>0.9219</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dirty="0"/>
                        <a:t>0.7552</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dirty="0"/>
                        <a:t>0.8001</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a:t>0.3144</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1507031"/>
                  </a:ext>
                </a:extLst>
              </a:tr>
              <a:tr h="370840">
                <a:tc>
                  <a:txBody>
                    <a:bodyPr/>
                    <a:lstStyle/>
                    <a:p>
                      <a:r>
                        <a:rPr lang="en-US" altLang="zh-CN" dirty="0"/>
                        <a:t>simple</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0.5318</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0.3173</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0.4797</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a:t>0.1927</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13699689"/>
                  </a:ext>
                </a:extLst>
              </a:tr>
              <a:tr h="370840">
                <a:tc>
                  <a:txBody>
                    <a:bodyPr/>
                    <a:lstStyle/>
                    <a:p>
                      <a:r>
                        <a:rPr lang="en-US" altLang="zh-CN" dirty="0"/>
                        <a:t>complex</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0.9881</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0.9880</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0.9780</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a:t>0.1529</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1700503"/>
                  </a:ext>
                </a:extLst>
              </a:tr>
              <a:tr h="370840">
                <a:tc>
                  <a:txBody>
                    <a:bodyPr/>
                    <a:lstStyle/>
                    <a:p>
                      <a:r>
                        <a:rPr lang="en-US" altLang="zh-CN" dirty="0"/>
                        <a:t>communicative</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0.8649</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0.8648</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0.8369</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a:t>0.2278</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50861372"/>
                  </a:ext>
                </a:extLst>
              </a:tr>
              <a:tr h="370840">
                <a:tc>
                  <a:txBody>
                    <a:bodyPr/>
                    <a:lstStyle/>
                    <a:p>
                      <a:r>
                        <a:rPr lang="en-US" altLang="zh-CN" dirty="0"/>
                        <a:t>transportive</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dirty="0"/>
                        <a:t>0.9080</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dirty="0"/>
                        <a:t>0.9081</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dirty="0"/>
                        <a:t>0.8980</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t>0.2634</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3482792"/>
                  </a:ext>
                </a:extLst>
              </a:tr>
              <a:tr h="370840">
                <a:tc>
                  <a:txBody>
                    <a:bodyPr/>
                    <a:lstStyle/>
                    <a:p>
                      <a:r>
                        <a:rPr lang="en-US" altLang="zh-CN" dirty="0"/>
                        <a:t>overall</a:t>
                      </a:r>
                      <a:endParaRPr lang="zh-CN" altLang="en-US"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0.8429</a:t>
                      </a:r>
                      <a:endParaRPr lang="zh-CN" alt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0.7667</a:t>
                      </a:r>
                      <a:endParaRPr lang="zh-CN" alt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0.7985</a:t>
                      </a:r>
                      <a:endParaRPr lang="zh-CN" altLang="en-US"/>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a:t>0.2302</a:t>
                      </a:r>
                      <a:endParaRPr lang="zh-CN" altLang="en-US"/>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3857454"/>
                  </a:ext>
                </a:extLst>
              </a:tr>
            </a:tbl>
          </a:graphicData>
        </a:graphic>
      </p:graphicFrame>
      <p:sp>
        <p:nvSpPr>
          <p:cNvPr id="10" name="矩形 5">
            <a:extLst>
              <a:ext uri="{FF2B5EF4-FFF2-40B4-BE49-F238E27FC236}">
                <a16:creationId xmlns:a16="http://schemas.microsoft.com/office/drawing/2014/main" id="{8D444246-55B3-4B46-93D7-7A653E596739}"/>
              </a:ext>
            </a:extLst>
          </p:cNvPr>
          <p:cNvSpPr/>
          <p:nvPr/>
        </p:nvSpPr>
        <p:spPr>
          <a:xfrm>
            <a:off x="336000" y="691417"/>
            <a:ext cx="10424364"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Use F1 score as metric </a:t>
            </a:r>
            <a:endParaRPr lang="en-US" altLang="zh-CN" sz="2400" dirty="0">
              <a:ea typeface="黑体" panose="02010609060101010101" pitchFamily="49" charset="-122"/>
              <a:cs typeface="Times New Roman" panose="02020603050405020304" pitchFamily="18" charset="0"/>
            </a:endParaRPr>
          </a:p>
        </p:txBody>
      </p:sp>
      <p:sp>
        <p:nvSpPr>
          <p:cNvPr id="11" name="矩形 5">
            <a:extLst>
              <a:ext uri="{FF2B5EF4-FFF2-40B4-BE49-F238E27FC236}">
                <a16:creationId xmlns:a16="http://schemas.microsoft.com/office/drawing/2014/main" id="{EC906BCD-A71D-402C-B59A-FBD6D373E7BB}"/>
              </a:ext>
            </a:extLst>
          </p:cNvPr>
          <p:cNvSpPr/>
          <p:nvPr/>
        </p:nvSpPr>
        <p:spPr>
          <a:xfrm>
            <a:off x="336000" y="4148377"/>
            <a:ext cx="10424364"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Focus </a:t>
            </a:r>
            <a:r>
              <a:rPr lang="en-US" altLang="zh-CN" sz="2400">
                <a:ea typeface="黑体" panose="02010609060101010101" pitchFamily="49" charset="-122"/>
                <a:cs typeface="Times New Roman" panose="02020603050405020304" pitchFamily="18" charset="0"/>
              </a:rPr>
              <a:t>on a suitable set of </a:t>
            </a:r>
            <a:r>
              <a:rPr lang="en-US" altLang="zh-CN" sz="2400" dirty="0">
                <a:ea typeface="黑体" panose="02010609060101010101" pitchFamily="49" charset="-122"/>
                <a:cs typeface="Times New Roman" panose="02020603050405020304" pitchFamily="18" charset="0"/>
              </a:rPr>
              <a:t>actions </a:t>
            </a:r>
          </a:p>
        </p:txBody>
      </p:sp>
      <p:sp>
        <p:nvSpPr>
          <p:cNvPr id="14" name="Rectangle: Rounded Corners 13">
            <a:extLst>
              <a:ext uri="{FF2B5EF4-FFF2-40B4-BE49-F238E27FC236}">
                <a16:creationId xmlns:a16="http://schemas.microsoft.com/office/drawing/2014/main" id="{FDEE7FEA-45EA-4A7B-96D6-7B06CFE3CDAE}"/>
              </a:ext>
            </a:extLst>
          </p:cNvPr>
          <p:cNvSpPr/>
          <p:nvPr/>
        </p:nvSpPr>
        <p:spPr>
          <a:xfrm flipV="1">
            <a:off x="7604572" y="1585730"/>
            <a:ext cx="1041719" cy="277792"/>
          </a:xfrm>
          <a:prstGeom prst="roundRect">
            <a:avLst/>
          </a:prstGeom>
          <a:solidFill>
            <a:srgbClr val="C00000">
              <a:alpha val="10000"/>
            </a:srgbClr>
          </a:solidFill>
          <a:ln w="1905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15" name="Rectangle: Rounded Corners 14">
            <a:extLst>
              <a:ext uri="{FF2B5EF4-FFF2-40B4-BE49-F238E27FC236}">
                <a16:creationId xmlns:a16="http://schemas.microsoft.com/office/drawing/2014/main" id="{8C36C131-6A46-4FC1-AF71-5D00C36E4A9C}"/>
              </a:ext>
            </a:extLst>
          </p:cNvPr>
          <p:cNvSpPr/>
          <p:nvPr/>
        </p:nvSpPr>
        <p:spPr>
          <a:xfrm flipV="1">
            <a:off x="7522582" y="3812740"/>
            <a:ext cx="1041719" cy="277792"/>
          </a:xfrm>
          <a:prstGeom prst="roundRect">
            <a:avLst/>
          </a:prstGeom>
          <a:solidFill>
            <a:srgbClr val="C00000">
              <a:alpha val="10000"/>
            </a:srgbClr>
          </a:solidFill>
          <a:ln w="1905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37A8AED0-1187-443B-BAA8-6F60A127814E}"/>
              </a:ext>
            </a:extLst>
          </p:cNvPr>
          <p:cNvSpPr txBox="1"/>
          <p:nvPr/>
        </p:nvSpPr>
        <p:spPr>
          <a:xfrm>
            <a:off x="9001729" y="1084193"/>
            <a:ext cx="2063350" cy="646331"/>
          </a:xfrm>
          <a:prstGeom prst="rect">
            <a:avLst/>
          </a:prstGeom>
          <a:noFill/>
        </p:spPr>
        <p:txBody>
          <a:bodyPr wrap="square" rtlCol="0">
            <a:spAutoFit/>
          </a:bodyPr>
          <a:lstStyle/>
          <a:p>
            <a:r>
              <a:rPr lang="en-US" altLang="zh-CN">
                <a:solidFill>
                  <a:schemeClr val="accent1">
                    <a:lumMod val="50000"/>
                  </a:schemeClr>
                </a:solidFill>
              </a:rPr>
              <a:t>unweighted average over the classes</a:t>
            </a:r>
            <a:endParaRPr lang="zh-CN" altLang="en-US">
              <a:solidFill>
                <a:schemeClr val="accent1">
                  <a:lumMod val="50000"/>
                </a:schemeClr>
              </a:solidFill>
            </a:endParaRPr>
          </a:p>
        </p:txBody>
      </p:sp>
      <p:cxnSp>
        <p:nvCxnSpPr>
          <p:cNvPr id="16" name="Straight Arrow Connector 15">
            <a:extLst>
              <a:ext uri="{FF2B5EF4-FFF2-40B4-BE49-F238E27FC236}">
                <a16:creationId xmlns:a16="http://schemas.microsoft.com/office/drawing/2014/main" id="{A64423D9-4F1C-4394-AB66-41A89DBDCE05}"/>
              </a:ext>
            </a:extLst>
          </p:cNvPr>
          <p:cNvCxnSpPr>
            <a:cxnSpLocks/>
            <a:stCxn id="14" idx="3"/>
            <a:endCxn id="3" idx="1"/>
          </p:cNvCxnSpPr>
          <p:nvPr/>
        </p:nvCxnSpPr>
        <p:spPr>
          <a:xfrm flipV="1">
            <a:off x="8646291" y="1407359"/>
            <a:ext cx="355438" cy="317267"/>
          </a:xfrm>
          <a:prstGeom prst="straightConnector1">
            <a:avLst/>
          </a:prstGeom>
          <a:ln w="254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A5B1D5B-E3D6-4CD7-B075-001656EE187E}"/>
              </a:ext>
            </a:extLst>
          </p:cNvPr>
          <p:cNvSpPr txBox="1"/>
          <p:nvPr/>
        </p:nvSpPr>
        <p:spPr>
          <a:xfrm>
            <a:off x="8913867" y="2981086"/>
            <a:ext cx="2743199" cy="646331"/>
          </a:xfrm>
          <a:prstGeom prst="rect">
            <a:avLst/>
          </a:prstGeom>
          <a:noFill/>
        </p:spPr>
        <p:txBody>
          <a:bodyPr wrap="square" rtlCol="0">
            <a:spAutoFit/>
          </a:bodyPr>
          <a:lstStyle/>
          <a:p>
            <a:r>
              <a:rPr lang="en-US" altLang="zh-CN">
                <a:solidFill>
                  <a:schemeClr val="accent1">
                    <a:lumMod val="50000"/>
                  </a:schemeClr>
                </a:solidFill>
              </a:rPr>
              <a:t>low score if </a:t>
            </a:r>
            <a:r>
              <a:rPr lang="en-US" altLang="zh-CN" dirty="0">
                <a:solidFill>
                  <a:schemeClr val="accent1">
                    <a:lumMod val="50000"/>
                  </a:schemeClr>
                </a:solidFill>
              </a:rPr>
              <a:t>always predicts the majority class </a:t>
            </a:r>
            <a:endParaRPr lang="zh-CN" altLang="en-US">
              <a:solidFill>
                <a:schemeClr val="accent1">
                  <a:lumMod val="50000"/>
                </a:schemeClr>
              </a:solidFill>
            </a:endParaRPr>
          </a:p>
        </p:txBody>
      </p:sp>
      <p:cxnSp>
        <p:nvCxnSpPr>
          <p:cNvPr id="25" name="Straight Arrow Connector 24">
            <a:extLst>
              <a:ext uri="{FF2B5EF4-FFF2-40B4-BE49-F238E27FC236}">
                <a16:creationId xmlns:a16="http://schemas.microsoft.com/office/drawing/2014/main" id="{4B7920BB-1BE8-4C2D-9033-4D643664E012}"/>
              </a:ext>
            </a:extLst>
          </p:cNvPr>
          <p:cNvCxnSpPr>
            <a:cxnSpLocks/>
          </p:cNvCxnSpPr>
          <p:nvPr/>
        </p:nvCxnSpPr>
        <p:spPr>
          <a:xfrm flipV="1">
            <a:off x="8564301" y="3673844"/>
            <a:ext cx="637572" cy="370362"/>
          </a:xfrm>
          <a:prstGeom prst="straightConnector1">
            <a:avLst/>
          </a:prstGeom>
          <a:ln w="254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87A7DC4-7E30-4EE9-974A-F17627091023}"/>
              </a:ext>
            </a:extLst>
          </p:cNvPr>
          <p:cNvSpPr txBox="1"/>
          <p:nvPr/>
        </p:nvSpPr>
        <p:spPr>
          <a:xfrm>
            <a:off x="720000" y="4533494"/>
            <a:ext cx="11472000"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dirty="0">
                <a:ea typeface="黑体" panose="02010609060101010101" pitchFamily="49" charset="-122"/>
                <a:cs typeface="Times New Roman" panose="02020603050405020304" pitchFamily="18" charset="0"/>
              </a:rPr>
              <a:t>Hard to learn </a:t>
            </a:r>
            <a:r>
              <a:rPr lang="en-US" altLang="zh-CN" sz="2200">
                <a:ea typeface="黑体" panose="02010609060101010101" pitchFamily="49" charset="-122"/>
                <a:cs typeface="Times New Roman" panose="02020603050405020304" pitchFamily="18" charset="0"/>
              </a:rPr>
              <a:t>context-dependent actions, especially with insifficient examples (less than 1%)</a:t>
            </a:r>
            <a:endParaRPr lang="en-US" altLang="zh-CN" sz="2200" dirty="0">
              <a:ea typeface="黑体" panose="02010609060101010101" pitchFamily="49" charset="-122"/>
              <a:cs typeface="Times New Roman" panose="02020603050405020304" pitchFamily="18" charset="0"/>
            </a:endParaRPr>
          </a:p>
        </p:txBody>
      </p:sp>
      <p:graphicFrame>
        <p:nvGraphicFramePr>
          <p:cNvPr id="17" name="Table 16">
            <a:extLst>
              <a:ext uri="{FF2B5EF4-FFF2-40B4-BE49-F238E27FC236}">
                <a16:creationId xmlns:a16="http://schemas.microsoft.com/office/drawing/2014/main" id="{003FB870-3A2C-49C1-B3E6-CCA954EE4CE8}"/>
              </a:ext>
            </a:extLst>
          </p:cNvPr>
          <p:cNvGraphicFramePr>
            <a:graphicFrameLocks noGrp="1"/>
          </p:cNvGraphicFramePr>
          <p:nvPr>
            <p:extLst>
              <p:ext uri="{D42A27DB-BD31-4B8C-83A1-F6EECF244321}">
                <p14:modId xmlns:p14="http://schemas.microsoft.com/office/powerpoint/2010/main" val="1253616717"/>
              </p:ext>
            </p:extLst>
          </p:nvPr>
        </p:nvGraphicFramePr>
        <p:xfrm>
          <a:off x="2136000" y="4964381"/>
          <a:ext cx="7880833" cy="1463040"/>
        </p:xfrm>
        <a:graphic>
          <a:graphicData uri="http://schemas.openxmlformats.org/drawingml/2006/table">
            <a:tbl>
              <a:tblPr firstRow="1" bandRow="1">
                <a:tableStyleId>{5940675A-B579-460E-94D1-54222C63F5DA}</a:tableStyleId>
              </a:tblPr>
              <a:tblGrid>
                <a:gridCol w="1432879">
                  <a:extLst>
                    <a:ext uri="{9D8B030D-6E8A-4147-A177-3AD203B41FA5}">
                      <a16:colId xmlns:a16="http://schemas.microsoft.com/office/drawing/2014/main" val="1770447451"/>
                    </a:ext>
                  </a:extLst>
                </a:gridCol>
                <a:gridCol w="1074659">
                  <a:extLst>
                    <a:ext uri="{9D8B030D-6E8A-4147-A177-3AD203B41FA5}">
                      <a16:colId xmlns:a16="http://schemas.microsoft.com/office/drawing/2014/main" val="1596364087"/>
                    </a:ext>
                  </a:extLst>
                </a:gridCol>
                <a:gridCol w="1074659">
                  <a:extLst>
                    <a:ext uri="{9D8B030D-6E8A-4147-A177-3AD203B41FA5}">
                      <a16:colId xmlns:a16="http://schemas.microsoft.com/office/drawing/2014/main" val="2412127341"/>
                    </a:ext>
                  </a:extLst>
                </a:gridCol>
                <a:gridCol w="1074659">
                  <a:extLst>
                    <a:ext uri="{9D8B030D-6E8A-4147-A177-3AD203B41FA5}">
                      <a16:colId xmlns:a16="http://schemas.microsoft.com/office/drawing/2014/main" val="2950877796"/>
                    </a:ext>
                  </a:extLst>
                </a:gridCol>
                <a:gridCol w="1074659">
                  <a:extLst>
                    <a:ext uri="{9D8B030D-6E8A-4147-A177-3AD203B41FA5}">
                      <a16:colId xmlns:a16="http://schemas.microsoft.com/office/drawing/2014/main" val="3070982627"/>
                    </a:ext>
                  </a:extLst>
                </a:gridCol>
                <a:gridCol w="1074659">
                  <a:extLst>
                    <a:ext uri="{9D8B030D-6E8A-4147-A177-3AD203B41FA5}">
                      <a16:colId xmlns:a16="http://schemas.microsoft.com/office/drawing/2014/main" val="1145876017"/>
                    </a:ext>
                  </a:extLst>
                </a:gridCol>
                <a:gridCol w="1074659">
                  <a:extLst>
                    <a:ext uri="{9D8B030D-6E8A-4147-A177-3AD203B41FA5}">
                      <a16:colId xmlns:a16="http://schemas.microsoft.com/office/drawing/2014/main" val="367925124"/>
                    </a:ext>
                  </a:extLst>
                </a:gridCol>
              </a:tblGrid>
              <a:tr h="187590">
                <a:tc>
                  <a:txBody>
                    <a:bodyPr/>
                    <a:lstStyle/>
                    <a:p>
                      <a:pPr algn="l"/>
                      <a:endParaRPr lang="zh-CN" altLang="en-US" b="1" dirty="0"/>
                    </a:p>
                  </a:txBody>
                  <a:tcPr anchor="ctr">
                    <a:lnL w="6350">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t>walking</a:t>
                      </a:r>
                      <a:endParaRPr lang="zh-CN" altLang="en-US" b="1"/>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t>standing</a:t>
                      </a:r>
                      <a:endParaRPr lang="zh-CN" altLang="en-US" b="1"/>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t>sitting</a:t>
                      </a:r>
                      <a:endParaRPr lang="zh-CN" altLang="en-US" b="1"/>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t>bending</a:t>
                      </a:r>
                      <a:endParaRPr lang="zh-CN" altLang="en-US" b="1"/>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t>biking</a:t>
                      </a:r>
                      <a:endParaRPr lang="zh-CN" altLang="en-US" b="1"/>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t>Overall</a:t>
                      </a:r>
                      <a:endParaRPr lang="zh-CN" altLang="en-US" b="1"/>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0700521"/>
                  </a:ext>
                </a:extLst>
              </a:tr>
              <a:tr h="209572">
                <a:tc>
                  <a:txBody>
                    <a:bodyPr/>
                    <a:lstStyle/>
                    <a:p>
                      <a:pPr algn="l"/>
                      <a:r>
                        <a:rPr lang="en-US" altLang="zh-CN" b="0"/>
                        <a:t># Instances</a:t>
                      </a:r>
                      <a:endParaRPr lang="zh-CN" altLang="en-US" b="0" dirty="0"/>
                    </a:p>
                  </a:txBody>
                  <a:tcPr anchor="ctr">
                    <a:lnL w="6350">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43590</a:t>
                      </a:r>
                      <a:endParaRPr lang="zh-CN" altLang="en-US" b="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10311</a:t>
                      </a:r>
                      <a:endParaRPr lang="zh-CN" altLang="en-US" b="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304</a:t>
                      </a:r>
                      <a:endParaRPr lang="zh-CN" altLang="en-US" b="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1297</a:t>
                      </a:r>
                      <a:endParaRPr lang="zh-CN" altLang="en-US" b="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2057</a:t>
                      </a:r>
                      <a:endParaRPr lang="zh-CN" altLang="en-US" b="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57559</a:t>
                      </a:r>
                      <a:endParaRPr lang="zh-CN" altLang="en-US" b="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3499621"/>
                  </a:ext>
                </a:extLst>
              </a:tr>
              <a:tr h="3484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a:t># Detections</a:t>
                      </a:r>
                      <a:endParaRPr lang="zh-CN" altLang="en-US" b="0"/>
                    </a:p>
                  </a:txBody>
                  <a:tcPr anchor="ctr">
                    <a:lnL w="6350">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32864</a:t>
                      </a:r>
                      <a:endParaRPr lang="zh-CN" altLang="en-US" b="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6746</a:t>
                      </a:r>
                      <a:endParaRPr lang="zh-CN" altLang="en-US" b="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189</a:t>
                      </a:r>
                      <a:endParaRPr lang="zh-CN" altLang="en-US" b="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932</a:t>
                      </a:r>
                      <a:endParaRPr lang="zh-CN" altLang="en-US" b="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1696</a:t>
                      </a:r>
                      <a:endParaRPr lang="zh-CN" altLang="en-US" b="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42427</a:t>
                      </a:r>
                      <a:endParaRPr lang="zh-CN" altLang="en-US" b="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2889587"/>
                  </a:ext>
                </a:extLst>
              </a:tr>
              <a:tr h="3484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a:t>Percentage</a:t>
                      </a:r>
                      <a:endParaRPr lang="zh-CN" altLang="en-US" b="0"/>
                    </a:p>
                  </a:txBody>
                  <a:tcPr anchor="ctr">
                    <a:lnL w="6350">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75.4%</a:t>
                      </a:r>
                      <a:endParaRPr lang="zh-CN" altLang="en-US" b="0"/>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65.4%</a:t>
                      </a:r>
                      <a:endParaRPr lang="zh-CN" altLang="en-US" b="0"/>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62.1%</a:t>
                      </a:r>
                      <a:endParaRPr lang="zh-CN" altLang="en-US" b="0"/>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71.8%</a:t>
                      </a:r>
                      <a:endParaRPr lang="zh-CN" altLang="en-US" b="0"/>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82.4%</a:t>
                      </a:r>
                      <a:endParaRPr lang="zh-CN" altLang="en-US" b="0"/>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73.7%</a:t>
                      </a:r>
                      <a:endParaRPr lang="zh-CN" altLang="en-US" b="0"/>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8070728"/>
                  </a:ext>
                </a:extLst>
              </a:tr>
            </a:tbl>
          </a:graphicData>
        </a:graphic>
      </p:graphicFrame>
      <p:sp>
        <p:nvSpPr>
          <p:cNvPr id="23" name="TextBox 22">
            <a:extLst>
              <a:ext uri="{FF2B5EF4-FFF2-40B4-BE49-F238E27FC236}">
                <a16:creationId xmlns:a16="http://schemas.microsoft.com/office/drawing/2014/main" id="{45306F77-8082-4605-BD8B-1C2254BB7738}"/>
              </a:ext>
            </a:extLst>
          </p:cNvPr>
          <p:cNvSpPr txBox="1"/>
          <p:nvPr/>
        </p:nvSpPr>
        <p:spPr>
          <a:xfrm>
            <a:off x="177298" y="5677475"/>
            <a:ext cx="2210765" cy="369332"/>
          </a:xfrm>
          <a:prstGeom prst="rect">
            <a:avLst/>
          </a:prstGeom>
          <a:noFill/>
        </p:spPr>
        <p:txBody>
          <a:bodyPr wrap="square" rtlCol="0">
            <a:spAutoFit/>
          </a:bodyPr>
          <a:lstStyle/>
          <a:p>
            <a:r>
              <a:rPr lang="en-US" altLang="zh-CN">
                <a:solidFill>
                  <a:schemeClr val="accent1">
                    <a:lumMod val="50000"/>
                  </a:schemeClr>
                </a:solidFill>
              </a:rPr>
              <a:t>successful detection</a:t>
            </a:r>
            <a:endParaRPr lang="zh-CN" altLang="en-US">
              <a:solidFill>
                <a:schemeClr val="accent1">
                  <a:lumMod val="50000"/>
                </a:schemeClr>
              </a:solidFill>
            </a:endParaRPr>
          </a:p>
        </p:txBody>
      </p:sp>
      <p:sp>
        <p:nvSpPr>
          <p:cNvPr id="26" name="TextBox 25">
            <a:extLst>
              <a:ext uri="{FF2B5EF4-FFF2-40B4-BE49-F238E27FC236}">
                <a16:creationId xmlns:a16="http://schemas.microsoft.com/office/drawing/2014/main" id="{17AA9C20-122B-4374-A4C5-38603386BCC2}"/>
              </a:ext>
            </a:extLst>
          </p:cNvPr>
          <p:cNvSpPr txBox="1"/>
          <p:nvPr/>
        </p:nvSpPr>
        <p:spPr>
          <a:xfrm>
            <a:off x="177298" y="5316903"/>
            <a:ext cx="2210765" cy="369332"/>
          </a:xfrm>
          <a:prstGeom prst="rect">
            <a:avLst/>
          </a:prstGeom>
          <a:noFill/>
        </p:spPr>
        <p:txBody>
          <a:bodyPr wrap="square" rtlCol="0">
            <a:spAutoFit/>
          </a:bodyPr>
          <a:lstStyle/>
          <a:p>
            <a:r>
              <a:rPr lang="en-US" altLang="zh-CN">
                <a:solidFill>
                  <a:schemeClr val="accent1">
                    <a:lumMod val="50000"/>
                  </a:schemeClr>
                </a:solidFill>
              </a:rPr>
              <a:t>original annotation </a:t>
            </a:r>
            <a:endParaRPr lang="zh-CN" altLang="en-US">
              <a:solidFill>
                <a:schemeClr val="accent1">
                  <a:lumMod val="50000"/>
                </a:schemeClr>
              </a:solidFill>
            </a:endParaRPr>
          </a:p>
        </p:txBody>
      </p:sp>
    </p:spTree>
    <p:extLst>
      <p:ext uri="{BB962C8B-B14F-4D97-AF65-F5344CB8AC3E}">
        <p14:creationId xmlns:p14="http://schemas.microsoft.com/office/powerpoint/2010/main" val="352620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P spid="15" grpId="0" animBg="1"/>
      <p:bldP spid="3" grpId="0"/>
      <p:bldP spid="24" grpId="0"/>
      <p:bldP spid="19" grpId="0"/>
      <p:bldP spid="23"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1703"/>
            <a:ext cx="7312477" cy="504001"/>
          </a:xfrm>
        </p:spPr>
        <p:txBody>
          <a:bodyPr>
            <a:normAutofit/>
          </a:bodyPr>
          <a:lstStyle/>
          <a:p>
            <a:r>
              <a:rPr lang="en-US" altLang="zh-CN" dirty="0"/>
              <a:t>Experiments on Selected Actions</a:t>
            </a:r>
            <a:endParaRPr lang="zh-CN" altLang="en-US"/>
          </a:p>
        </p:txBody>
      </p:sp>
      <p:sp>
        <p:nvSpPr>
          <p:cNvPr id="7" name="Date Placeholder 6">
            <a:extLst>
              <a:ext uri="{FF2B5EF4-FFF2-40B4-BE49-F238E27FC236}">
                <a16:creationId xmlns:a16="http://schemas.microsoft.com/office/drawing/2014/main" id="{42E324C7-A621-47D1-B210-A176370D65AA}"/>
              </a:ext>
            </a:extLst>
          </p:cNvPr>
          <p:cNvSpPr>
            <a:spLocks noGrp="1"/>
          </p:cNvSpPr>
          <p:nvPr>
            <p:ph type="dt" sz="half" idx="10"/>
          </p:nvPr>
        </p:nvSpPr>
        <p:spPr/>
        <p:txBody>
          <a:bodyPr/>
          <a:lstStyle/>
          <a:p>
            <a:fld id="{FB4C2DB0-B759-4B1D-8FF5-151A43C26E33}" type="datetime4">
              <a:rPr lang="en-US" altLang="zh-CN" smtClean="0"/>
              <a:t>August 21, 2022</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dirty="0"/>
              <a:t>Action Recognition for Self-Driving Cars</a:t>
            </a:r>
            <a:endParaRPr lang="zh-CN" altLang="en-US"/>
          </a:p>
        </p:txBody>
      </p:sp>
      <p:sp>
        <p:nvSpPr>
          <p:cNvPr id="8" name="Slide Number Placeholder 7">
            <a:extLst>
              <a:ext uri="{FF2B5EF4-FFF2-40B4-BE49-F238E27FC236}">
                <a16:creationId xmlns:a16="http://schemas.microsoft.com/office/drawing/2014/main" id="{78190326-DEF1-4A8C-B376-12FEE4F34FE3}"/>
              </a:ext>
            </a:extLst>
          </p:cNvPr>
          <p:cNvSpPr>
            <a:spLocks noGrp="1"/>
          </p:cNvSpPr>
          <p:nvPr>
            <p:ph type="sldNum" sz="quarter" idx="12"/>
          </p:nvPr>
        </p:nvSpPr>
        <p:spPr/>
        <p:txBody>
          <a:bodyPr/>
          <a:lstStyle/>
          <a:p>
            <a:fld id="{B6EE4CE8-67DD-4AAC-82D8-3F81517F6647}" type="slidenum">
              <a:rPr lang="zh-CN" altLang="en-US" smtClean="0"/>
              <a:pPr/>
              <a:t>11</a:t>
            </a:fld>
            <a:endParaRPr lang="zh-CN" altLang="en-US"/>
          </a:p>
        </p:txBody>
      </p:sp>
      <p:sp>
        <p:nvSpPr>
          <p:cNvPr id="18" name="矩形 5">
            <a:extLst>
              <a:ext uri="{FF2B5EF4-FFF2-40B4-BE49-F238E27FC236}">
                <a16:creationId xmlns:a16="http://schemas.microsoft.com/office/drawing/2014/main" id="{EA8162DA-4354-4516-81AF-D23B1A780D34}"/>
              </a:ext>
            </a:extLst>
          </p:cNvPr>
          <p:cNvSpPr/>
          <p:nvPr/>
        </p:nvSpPr>
        <p:spPr>
          <a:xfrm>
            <a:off x="336000" y="730533"/>
            <a:ext cx="9537205"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F1 score on </a:t>
            </a:r>
            <a:r>
              <a:rPr lang="en-US" altLang="zh-CN" sz="2400" dirty="0">
                <a:ea typeface="黑体" panose="02010609060101010101" pitchFamily="49" charset="-122"/>
                <a:cs typeface="Times New Roman" panose="02020603050405020304" pitchFamily="18" charset="0"/>
              </a:rPr>
              <a:t>the selected actions</a:t>
            </a:r>
          </a:p>
        </p:txBody>
      </p:sp>
      <p:pic>
        <p:nvPicPr>
          <p:cNvPr id="6" name="Picture 5">
            <a:extLst>
              <a:ext uri="{FF2B5EF4-FFF2-40B4-BE49-F238E27FC236}">
                <a16:creationId xmlns:a16="http://schemas.microsoft.com/office/drawing/2014/main" id="{44929C6C-5118-42B8-B53A-B3A4A01FADC0}"/>
              </a:ext>
            </a:extLst>
          </p:cNvPr>
          <p:cNvPicPr>
            <a:picLocks noChangeAspect="1"/>
          </p:cNvPicPr>
          <p:nvPr/>
        </p:nvPicPr>
        <p:blipFill rotWithShape="1">
          <a:blip r:embed="rId3"/>
          <a:srcRect t="21043" b="9114"/>
          <a:stretch/>
        </p:blipFill>
        <p:spPr>
          <a:xfrm>
            <a:off x="4447274" y="3972305"/>
            <a:ext cx="3294644" cy="2088000"/>
          </a:xfrm>
          <a:prstGeom prst="rect">
            <a:avLst/>
          </a:prstGeom>
          <a:ln w="12700">
            <a:solidFill>
              <a:schemeClr val="tx1"/>
            </a:solidFill>
          </a:ln>
        </p:spPr>
      </p:pic>
      <p:pic>
        <p:nvPicPr>
          <p:cNvPr id="22" name="Picture 21">
            <a:extLst>
              <a:ext uri="{FF2B5EF4-FFF2-40B4-BE49-F238E27FC236}">
                <a16:creationId xmlns:a16="http://schemas.microsoft.com/office/drawing/2014/main" id="{D397591B-27BE-4B7E-B718-854A7232F0CD}"/>
              </a:ext>
            </a:extLst>
          </p:cNvPr>
          <p:cNvPicPr>
            <a:picLocks noChangeAspect="1"/>
          </p:cNvPicPr>
          <p:nvPr/>
        </p:nvPicPr>
        <p:blipFill rotWithShape="1">
          <a:blip r:embed="rId4"/>
          <a:srcRect t="16626" b="11269"/>
          <a:stretch/>
        </p:blipFill>
        <p:spPr>
          <a:xfrm>
            <a:off x="858239" y="3972305"/>
            <a:ext cx="3501251" cy="2088000"/>
          </a:xfrm>
          <a:prstGeom prst="rect">
            <a:avLst/>
          </a:prstGeom>
          <a:ln w="12700">
            <a:solidFill>
              <a:schemeClr val="tx1"/>
            </a:solidFill>
          </a:ln>
        </p:spPr>
      </p:pic>
      <p:pic>
        <p:nvPicPr>
          <p:cNvPr id="26" name="Picture 25">
            <a:extLst>
              <a:ext uri="{FF2B5EF4-FFF2-40B4-BE49-F238E27FC236}">
                <a16:creationId xmlns:a16="http://schemas.microsoft.com/office/drawing/2014/main" id="{DA448048-BD0C-4FF1-A2A9-A33CAEA0D893}"/>
              </a:ext>
            </a:extLst>
          </p:cNvPr>
          <p:cNvPicPr>
            <a:picLocks noChangeAspect="1"/>
          </p:cNvPicPr>
          <p:nvPr/>
        </p:nvPicPr>
        <p:blipFill>
          <a:blip r:embed="rId5"/>
          <a:stretch>
            <a:fillRect/>
          </a:stretch>
        </p:blipFill>
        <p:spPr>
          <a:xfrm>
            <a:off x="7829624" y="3972305"/>
            <a:ext cx="3603484" cy="2088000"/>
          </a:xfrm>
          <a:prstGeom prst="rect">
            <a:avLst/>
          </a:prstGeom>
          <a:ln w="12700">
            <a:solidFill>
              <a:schemeClr val="tx1"/>
            </a:solidFill>
          </a:ln>
        </p:spPr>
      </p:pic>
      <p:sp>
        <p:nvSpPr>
          <p:cNvPr id="27" name="矩形 5">
            <a:extLst>
              <a:ext uri="{FF2B5EF4-FFF2-40B4-BE49-F238E27FC236}">
                <a16:creationId xmlns:a16="http://schemas.microsoft.com/office/drawing/2014/main" id="{40676615-ABA6-4625-ADC9-FF8992365E3C}"/>
              </a:ext>
            </a:extLst>
          </p:cNvPr>
          <p:cNvSpPr/>
          <p:nvPr/>
        </p:nvSpPr>
        <p:spPr>
          <a:xfrm>
            <a:off x="336000" y="3413614"/>
            <a:ext cx="7817400"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Recognition examples </a:t>
            </a:r>
            <a:r>
              <a:rPr lang="en-US" altLang="zh-CN" sz="2400">
                <a:ea typeface="黑体" panose="02010609060101010101" pitchFamily="49" charset="-122"/>
                <a:cs typeface="Times New Roman" panose="02020603050405020304" pitchFamily="18" charset="0"/>
              </a:rPr>
              <a:t>from </a:t>
            </a:r>
            <a:r>
              <a:rPr lang="en-US" altLang="zh-CN" sz="2400"/>
              <a:t>Poseact</a:t>
            </a:r>
            <a:endParaRPr lang="en-US" altLang="zh-CN" sz="2400" dirty="0">
              <a:ea typeface="黑体" panose="02010609060101010101" pitchFamily="49" charset="-122"/>
              <a:cs typeface="Times New Roman" panose="02020603050405020304" pitchFamily="18" charset="0"/>
            </a:endParaRPr>
          </a:p>
        </p:txBody>
      </p:sp>
      <p:graphicFrame>
        <p:nvGraphicFramePr>
          <p:cNvPr id="11" name="Table 9">
            <a:extLst>
              <a:ext uri="{FF2B5EF4-FFF2-40B4-BE49-F238E27FC236}">
                <a16:creationId xmlns:a16="http://schemas.microsoft.com/office/drawing/2014/main" id="{0F6A9AC2-E653-4AFC-833B-E00775F11025}"/>
              </a:ext>
            </a:extLst>
          </p:cNvPr>
          <p:cNvGraphicFramePr>
            <a:graphicFrameLocks noGrp="1"/>
          </p:cNvGraphicFramePr>
          <p:nvPr>
            <p:extLst>
              <p:ext uri="{D42A27DB-BD31-4B8C-83A1-F6EECF244321}">
                <p14:modId xmlns:p14="http://schemas.microsoft.com/office/powerpoint/2010/main" val="1249087372"/>
              </p:ext>
            </p:extLst>
          </p:nvPr>
        </p:nvGraphicFramePr>
        <p:xfrm>
          <a:off x="625752" y="1405458"/>
          <a:ext cx="8487044" cy="1849120"/>
        </p:xfrm>
        <a:graphic>
          <a:graphicData uri="http://schemas.openxmlformats.org/drawingml/2006/table">
            <a:tbl>
              <a:tblPr firstRow="1" bandRow="1">
                <a:tableStyleId>{5940675A-B579-460E-94D1-54222C63F5DA}</a:tableStyleId>
              </a:tblPr>
              <a:tblGrid>
                <a:gridCol w="2334410">
                  <a:extLst>
                    <a:ext uri="{9D8B030D-6E8A-4147-A177-3AD203B41FA5}">
                      <a16:colId xmlns:a16="http://schemas.microsoft.com/office/drawing/2014/main" val="75536709"/>
                    </a:ext>
                  </a:extLst>
                </a:gridCol>
                <a:gridCol w="1025439">
                  <a:extLst>
                    <a:ext uri="{9D8B030D-6E8A-4147-A177-3AD203B41FA5}">
                      <a16:colId xmlns:a16="http://schemas.microsoft.com/office/drawing/2014/main" val="1303074700"/>
                    </a:ext>
                  </a:extLst>
                </a:gridCol>
                <a:gridCol w="1025439">
                  <a:extLst>
                    <a:ext uri="{9D8B030D-6E8A-4147-A177-3AD203B41FA5}">
                      <a16:colId xmlns:a16="http://schemas.microsoft.com/office/drawing/2014/main" val="1787687207"/>
                    </a:ext>
                  </a:extLst>
                </a:gridCol>
                <a:gridCol w="1025439">
                  <a:extLst>
                    <a:ext uri="{9D8B030D-6E8A-4147-A177-3AD203B41FA5}">
                      <a16:colId xmlns:a16="http://schemas.microsoft.com/office/drawing/2014/main" val="2124695255"/>
                    </a:ext>
                  </a:extLst>
                </a:gridCol>
                <a:gridCol w="1025439">
                  <a:extLst>
                    <a:ext uri="{9D8B030D-6E8A-4147-A177-3AD203B41FA5}">
                      <a16:colId xmlns:a16="http://schemas.microsoft.com/office/drawing/2014/main" val="4059273065"/>
                    </a:ext>
                  </a:extLst>
                </a:gridCol>
                <a:gridCol w="1025439">
                  <a:extLst>
                    <a:ext uri="{9D8B030D-6E8A-4147-A177-3AD203B41FA5}">
                      <a16:colId xmlns:a16="http://schemas.microsoft.com/office/drawing/2014/main" val="1640886016"/>
                    </a:ext>
                  </a:extLst>
                </a:gridCol>
                <a:gridCol w="1025439">
                  <a:extLst>
                    <a:ext uri="{9D8B030D-6E8A-4147-A177-3AD203B41FA5}">
                      <a16:colId xmlns:a16="http://schemas.microsoft.com/office/drawing/2014/main" val="3163361678"/>
                    </a:ext>
                  </a:extLst>
                </a:gridCol>
              </a:tblGrid>
              <a:tr h="187590">
                <a:tc>
                  <a:txBody>
                    <a:bodyPr/>
                    <a:lstStyle/>
                    <a:p>
                      <a:pPr algn="l"/>
                      <a:r>
                        <a:rPr lang="en-US" altLang="zh-CN" b="1"/>
                        <a:t>Method</a:t>
                      </a:r>
                      <a:endParaRPr lang="zh-CN" altLang="en-US" b="1" dirty="0"/>
                    </a:p>
                  </a:txBody>
                  <a:tcPr anchor="ctr">
                    <a:lnL w="6350">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t>walking</a:t>
                      </a:r>
                      <a:endParaRPr lang="zh-CN" altLang="en-US" b="1"/>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t>standing</a:t>
                      </a:r>
                      <a:endParaRPr lang="zh-CN" altLang="en-US" b="1"/>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t>sitting</a:t>
                      </a:r>
                      <a:endParaRPr lang="zh-CN" altLang="en-US" b="1"/>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t>bending</a:t>
                      </a:r>
                      <a:endParaRPr lang="zh-CN" altLang="en-US" b="1"/>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t>biking</a:t>
                      </a:r>
                      <a:endParaRPr lang="zh-CN" altLang="en-US" b="1"/>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t>Overall</a:t>
                      </a:r>
                      <a:endParaRPr lang="zh-CN" altLang="en-US" b="1"/>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17857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Poseact </a:t>
                      </a:r>
                      <a:r>
                        <a:rPr lang="en-US" altLang="zh-CN" dirty="0"/>
                        <a:t>(Multitask)</a:t>
                      </a: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t>0.884</a:t>
                      </a: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t>0.214</a:t>
                      </a: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t>0.311</a:t>
                      </a: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t>0.457</a:t>
                      </a: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t>0.541</a:t>
                      </a: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t>0.481</a:t>
                      </a: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6307547"/>
                  </a:ext>
                </a:extLst>
              </a:tr>
              <a:tr h="370840">
                <a:tc>
                  <a:txBody>
                    <a:bodyPr/>
                    <a:lstStyle/>
                    <a:p>
                      <a:r>
                        <a:rPr lang="en-US" altLang="zh-CN"/>
                        <a:t>ResNet50 [8]</a:t>
                      </a: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0.885</a:t>
                      </a:r>
                      <a:endParaRPr lang="zh-CN" altLang="en-US"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0.225</a:t>
                      </a:r>
                      <a:endParaRPr lang="zh-CN" altLang="en-US"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0.01</a:t>
                      </a:r>
                      <a:endParaRPr lang="zh-CN" altLang="en-US"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0.063</a:t>
                      </a:r>
                      <a:endParaRPr lang="zh-CN" altLang="en-US"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a:t>0.536</a:t>
                      </a:r>
                      <a:endParaRPr lang="zh-CN" altLang="en-US"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t>0.344</a:t>
                      </a: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1507031"/>
                  </a:ext>
                </a:extLst>
              </a:tr>
              <a:tr h="370840">
                <a:tc>
                  <a:txBody>
                    <a:bodyPr/>
                    <a:lstStyle/>
                    <a:p>
                      <a:r>
                        <a:rPr lang="en-US" altLang="zh-CN"/>
                        <a:t>Poseact</a:t>
                      </a: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b="0">
                          <a:solidFill>
                            <a:schemeClr val="tx1"/>
                          </a:solidFill>
                        </a:rPr>
                        <a:t>0.919</a:t>
                      </a:r>
                      <a:endParaRPr lang="en-US" altLang="zh-CN"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b="0">
                          <a:solidFill>
                            <a:schemeClr val="tx1"/>
                          </a:solidFill>
                        </a:rPr>
                        <a:t>0.553</a:t>
                      </a:r>
                      <a:endParaRPr lang="zh-CN" altLang="en-US"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b="1">
                          <a:solidFill>
                            <a:schemeClr val="tx1"/>
                          </a:solidFill>
                        </a:rPr>
                        <a:t>0.771</a:t>
                      </a:r>
                      <a:endParaRPr lang="zh-CN" altLang="en-US"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b="1">
                          <a:solidFill>
                            <a:schemeClr val="tx1"/>
                          </a:solidFill>
                        </a:rPr>
                        <a:t>0.621</a:t>
                      </a:r>
                      <a:endParaRPr lang="zh-CN" altLang="en-US"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b="1">
                          <a:solidFill>
                            <a:schemeClr val="tx1"/>
                          </a:solidFill>
                        </a:rPr>
                        <a:t>0.839</a:t>
                      </a:r>
                      <a:endParaRPr lang="zh-CN" altLang="en-US"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b="1">
                          <a:solidFill>
                            <a:schemeClr val="tx1"/>
                          </a:solidFill>
                        </a:rPr>
                        <a:t>0.741</a:t>
                      </a:r>
                      <a:endParaRPr lang="zh-CN" altLang="en-US"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1700503"/>
                  </a:ext>
                </a:extLst>
              </a:tr>
              <a:tr h="370840">
                <a:tc>
                  <a:txBody>
                    <a:bodyPr/>
                    <a:lstStyle/>
                    <a:p>
                      <a:r>
                        <a:rPr lang="en-US" altLang="zh-CN"/>
                        <a:t>TempPoseact</a:t>
                      </a: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t>0.927</a:t>
                      </a:r>
                      <a:endParaRPr lang="zh-CN" altLang="en-US"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t>0.672</a:t>
                      </a:r>
                      <a:endParaRPr lang="zh-CN" altLang="en-US"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t>0.710</a:t>
                      </a: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t>0.482</a:t>
                      </a: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t>0.771</a:t>
                      </a: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t>0.712</a:t>
                      </a: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0861372"/>
                  </a:ext>
                </a:extLst>
              </a:tr>
            </a:tbl>
          </a:graphicData>
        </a:graphic>
      </p:graphicFrame>
      <p:sp>
        <p:nvSpPr>
          <p:cNvPr id="12" name="TextBox 11">
            <a:extLst>
              <a:ext uri="{FF2B5EF4-FFF2-40B4-BE49-F238E27FC236}">
                <a16:creationId xmlns:a16="http://schemas.microsoft.com/office/drawing/2014/main" id="{3A2C4FAE-7E11-4B41-A8A3-AACAB4C59C5F}"/>
              </a:ext>
            </a:extLst>
          </p:cNvPr>
          <p:cNvSpPr txBox="1"/>
          <p:nvPr/>
        </p:nvSpPr>
        <p:spPr>
          <a:xfrm>
            <a:off x="327333" y="6197403"/>
            <a:ext cx="11165120" cy="261610"/>
          </a:xfrm>
          <a:prstGeom prst="rect">
            <a:avLst/>
          </a:prstGeom>
          <a:noFill/>
        </p:spPr>
        <p:txBody>
          <a:bodyPr wrap="square" rtlCol="0">
            <a:spAutoFit/>
          </a:bodyPr>
          <a:lstStyle/>
          <a:p>
            <a:r>
              <a:rPr lang="en-US" altLang="zh-CN" sz="1100"/>
              <a:t>[8] </a:t>
            </a:r>
            <a:r>
              <a:rPr lang="en-US" altLang="zh-CN" sz="1100" dirty="0"/>
              <a:t>He et </a:t>
            </a:r>
            <a:r>
              <a:rPr lang="en-US" altLang="zh-CN" sz="1100"/>
              <a:t>al., </a:t>
            </a:r>
            <a:r>
              <a:rPr lang="en-US" altLang="zh-CN" sz="1100" dirty="0"/>
              <a:t>Deep Residual Learning for Image Recognition. CVPR 2016</a:t>
            </a:r>
            <a:endParaRPr lang="zh-CN" altLang="en-US" sz="1100"/>
          </a:p>
        </p:txBody>
      </p:sp>
      <p:sp>
        <p:nvSpPr>
          <p:cNvPr id="15" name="TextBox 14">
            <a:extLst>
              <a:ext uri="{FF2B5EF4-FFF2-40B4-BE49-F238E27FC236}">
                <a16:creationId xmlns:a16="http://schemas.microsoft.com/office/drawing/2014/main" id="{5E125C1B-0940-4738-9A8F-26BBB7D1372C}"/>
              </a:ext>
            </a:extLst>
          </p:cNvPr>
          <p:cNvSpPr txBox="1"/>
          <p:nvPr/>
        </p:nvSpPr>
        <p:spPr>
          <a:xfrm>
            <a:off x="9264365" y="2367732"/>
            <a:ext cx="2925584" cy="646331"/>
          </a:xfrm>
          <a:prstGeom prst="rect">
            <a:avLst/>
          </a:prstGeom>
          <a:noFill/>
        </p:spPr>
        <p:txBody>
          <a:bodyPr wrap="square" rtlCol="0">
            <a:spAutoFit/>
          </a:bodyPr>
          <a:lstStyle/>
          <a:p>
            <a:r>
              <a:rPr lang="en-US" altLang="zh-CN">
                <a:solidFill>
                  <a:schemeClr val="accent1">
                    <a:lumMod val="50000"/>
                  </a:schemeClr>
                </a:solidFill>
              </a:rPr>
              <a:t>trained on selected actions,</a:t>
            </a:r>
          </a:p>
          <a:p>
            <a:r>
              <a:rPr lang="en-US" altLang="zh-CN">
                <a:solidFill>
                  <a:schemeClr val="accent1">
                    <a:lumMod val="50000"/>
                  </a:schemeClr>
                </a:solidFill>
              </a:rPr>
              <a:t>not multitask</a:t>
            </a:r>
          </a:p>
        </p:txBody>
      </p:sp>
      <p:grpSp>
        <p:nvGrpSpPr>
          <p:cNvPr id="3" name="Group 2">
            <a:extLst>
              <a:ext uri="{FF2B5EF4-FFF2-40B4-BE49-F238E27FC236}">
                <a16:creationId xmlns:a16="http://schemas.microsoft.com/office/drawing/2014/main" id="{7EB36BB9-3E40-4C60-844A-12ABCED483A0}"/>
              </a:ext>
            </a:extLst>
          </p:cNvPr>
          <p:cNvGrpSpPr/>
          <p:nvPr/>
        </p:nvGrpSpPr>
        <p:grpSpPr>
          <a:xfrm>
            <a:off x="9051721" y="1481169"/>
            <a:ext cx="3140279" cy="646331"/>
            <a:chOff x="9051721" y="1481169"/>
            <a:chExt cx="3140279" cy="646331"/>
          </a:xfrm>
        </p:grpSpPr>
        <p:sp>
          <p:nvSpPr>
            <p:cNvPr id="13" name="TextBox 12">
              <a:extLst>
                <a:ext uri="{FF2B5EF4-FFF2-40B4-BE49-F238E27FC236}">
                  <a16:creationId xmlns:a16="http://schemas.microsoft.com/office/drawing/2014/main" id="{EFEAD19F-9BAC-4857-8249-EF0EBCFF7638}"/>
                </a:ext>
              </a:extLst>
            </p:cNvPr>
            <p:cNvSpPr txBox="1"/>
            <p:nvPr/>
          </p:nvSpPr>
          <p:spPr>
            <a:xfrm>
              <a:off x="9266416" y="1481169"/>
              <a:ext cx="2925584" cy="646331"/>
            </a:xfrm>
            <a:prstGeom prst="rect">
              <a:avLst/>
            </a:prstGeom>
            <a:noFill/>
          </p:spPr>
          <p:txBody>
            <a:bodyPr wrap="square" rtlCol="0">
              <a:spAutoFit/>
            </a:bodyPr>
            <a:lstStyle/>
            <a:p>
              <a:r>
                <a:rPr lang="en-US" altLang="zh-CN">
                  <a:solidFill>
                    <a:schemeClr val="accent1">
                      <a:lumMod val="50000"/>
                    </a:schemeClr>
                  </a:solidFill>
                </a:rPr>
                <a:t>trained on all 5 action groups</a:t>
              </a:r>
            </a:p>
            <a:p>
              <a:r>
                <a:rPr lang="en-US" altLang="zh-CN">
                  <a:solidFill>
                    <a:schemeClr val="accent1">
                      <a:lumMod val="50000"/>
                    </a:schemeClr>
                  </a:solidFill>
                </a:rPr>
                <a:t>tested on selected actions</a:t>
              </a:r>
              <a:endParaRPr lang="zh-CN" altLang="en-US">
                <a:solidFill>
                  <a:schemeClr val="accent1">
                    <a:lumMod val="50000"/>
                  </a:schemeClr>
                </a:solidFill>
              </a:endParaRPr>
            </a:p>
          </p:txBody>
        </p:sp>
        <p:cxnSp>
          <p:nvCxnSpPr>
            <p:cNvPr id="16" name="Straight Arrow Connector 15">
              <a:extLst>
                <a:ext uri="{FF2B5EF4-FFF2-40B4-BE49-F238E27FC236}">
                  <a16:creationId xmlns:a16="http://schemas.microsoft.com/office/drawing/2014/main" id="{BF105F20-9E1F-4CA3-9C6A-1ABD1E9BF2D5}"/>
                </a:ext>
              </a:extLst>
            </p:cNvPr>
            <p:cNvCxnSpPr>
              <a:cxnSpLocks/>
            </p:cNvCxnSpPr>
            <p:nvPr/>
          </p:nvCxnSpPr>
          <p:spPr>
            <a:xfrm flipV="1">
              <a:off x="9051721" y="1786855"/>
              <a:ext cx="397079" cy="142613"/>
            </a:xfrm>
            <a:prstGeom prst="straightConnector1">
              <a:avLst/>
            </a:prstGeom>
            <a:ln w="254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7" name="Left Brace 16">
            <a:extLst>
              <a:ext uri="{FF2B5EF4-FFF2-40B4-BE49-F238E27FC236}">
                <a16:creationId xmlns:a16="http://schemas.microsoft.com/office/drawing/2014/main" id="{8594A77C-5377-49ED-A36B-CC5AFECEEBA7}"/>
              </a:ext>
            </a:extLst>
          </p:cNvPr>
          <p:cNvSpPr/>
          <p:nvPr/>
        </p:nvSpPr>
        <p:spPr>
          <a:xfrm rot="10800000">
            <a:off x="9062002" y="2152389"/>
            <a:ext cx="189575" cy="1102187"/>
          </a:xfrm>
          <a:prstGeom prst="leftBrace">
            <a:avLst>
              <a:gd name="adj1" fmla="val 99184"/>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solidFill>
                <a:schemeClr val="accent1">
                  <a:lumMod val="50000"/>
                </a:schemeClr>
              </a:solidFill>
            </a:endParaRPr>
          </a:p>
        </p:txBody>
      </p:sp>
      <p:sp>
        <p:nvSpPr>
          <p:cNvPr id="25" name="Rectangle: Rounded Corners 24">
            <a:extLst>
              <a:ext uri="{FF2B5EF4-FFF2-40B4-BE49-F238E27FC236}">
                <a16:creationId xmlns:a16="http://schemas.microsoft.com/office/drawing/2014/main" id="{BC4C42D4-1F9A-4ECC-AF67-7D455B701DFA}"/>
              </a:ext>
            </a:extLst>
          </p:cNvPr>
          <p:cNvSpPr/>
          <p:nvPr/>
        </p:nvSpPr>
        <p:spPr>
          <a:xfrm flipV="1">
            <a:off x="2975483" y="2902428"/>
            <a:ext cx="2033117" cy="319710"/>
          </a:xfrm>
          <a:prstGeom prst="roundRect">
            <a:avLst/>
          </a:prstGeom>
          <a:solidFill>
            <a:srgbClr val="C00000">
              <a:alpha val="10000"/>
            </a:srgbClr>
          </a:solidFill>
          <a:ln w="1905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28" name="Rectangle: Rounded Corners 27">
            <a:extLst>
              <a:ext uri="{FF2B5EF4-FFF2-40B4-BE49-F238E27FC236}">
                <a16:creationId xmlns:a16="http://schemas.microsoft.com/office/drawing/2014/main" id="{0073DE0A-CFAA-4A65-B9FD-08BF6904FF97}"/>
              </a:ext>
            </a:extLst>
          </p:cNvPr>
          <p:cNvSpPr/>
          <p:nvPr/>
        </p:nvSpPr>
        <p:spPr>
          <a:xfrm flipV="1">
            <a:off x="5148093" y="2514823"/>
            <a:ext cx="2889664" cy="346672"/>
          </a:xfrm>
          <a:prstGeom prst="roundRect">
            <a:avLst/>
          </a:prstGeom>
          <a:solidFill>
            <a:srgbClr val="C00000">
              <a:alpha val="10000"/>
            </a:srgbClr>
          </a:solidFill>
          <a:ln w="1905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Tree>
    <p:extLst>
      <p:ext uri="{BB962C8B-B14F-4D97-AF65-F5344CB8AC3E}">
        <p14:creationId xmlns:p14="http://schemas.microsoft.com/office/powerpoint/2010/main" val="385684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p:bldP spid="17" grpId="0" animBg="1"/>
      <p:bldP spid="25"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1703"/>
            <a:ext cx="7312477" cy="504001"/>
          </a:xfrm>
        </p:spPr>
        <p:txBody>
          <a:bodyPr>
            <a:normAutofit/>
          </a:bodyPr>
          <a:lstStyle/>
          <a:p>
            <a:r>
              <a:rPr lang="en-US" altLang="zh-CN"/>
              <a:t>Effect of Preprocessing and Temporal Module</a:t>
            </a:r>
            <a:endParaRPr lang="zh-CN" altLang="en-US"/>
          </a:p>
        </p:txBody>
      </p:sp>
      <p:sp>
        <p:nvSpPr>
          <p:cNvPr id="7" name="Date Placeholder 6">
            <a:extLst>
              <a:ext uri="{FF2B5EF4-FFF2-40B4-BE49-F238E27FC236}">
                <a16:creationId xmlns:a16="http://schemas.microsoft.com/office/drawing/2014/main" id="{42E324C7-A621-47D1-B210-A176370D65AA}"/>
              </a:ext>
            </a:extLst>
          </p:cNvPr>
          <p:cNvSpPr>
            <a:spLocks noGrp="1"/>
          </p:cNvSpPr>
          <p:nvPr>
            <p:ph type="dt" sz="half" idx="10"/>
          </p:nvPr>
        </p:nvSpPr>
        <p:spPr/>
        <p:txBody>
          <a:bodyPr/>
          <a:lstStyle/>
          <a:p>
            <a:fld id="{FB4C2DB0-B759-4B1D-8FF5-151A43C26E33}" type="datetime4">
              <a:rPr lang="en-US" altLang="zh-CN" smtClean="0"/>
              <a:t>August 21, 2022</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dirty="0"/>
              <a:t>Action Recognition for Self-Driving Cars</a:t>
            </a:r>
            <a:endParaRPr lang="zh-CN" altLang="en-US"/>
          </a:p>
        </p:txBody>
      </p:sp>
      <p:sp>
        <p:nvSpPr>
          <p:cNvPr id="8" name="Slide Number Placeholder 7">
            <a:extLst>
              <a:ext uri="{FF2B5EF4-FFF2-40B4-BE49-F238E27FC236}">
                <a16:creationId xmlns:a16="http://schemas.microsoft.com/office/drawing/2014/main" id="{78190326-DEF1-4A8C-B376-12FEE4F34FE3}"/>
              </a:ext>
            </a:extLst>
          </p:cNvPr>
          <p:cNvSpPr>
            <a:spLocks noGrp="1"/>
          </p:cNvSpPr>
          <p:nvPr>
            <p:ph type="sldNum" sz="quarter" idx="12"/>
          </p:nvPr>
        </p:nvSpPr>
        <p:spPr/>
        <p:txBody>
          <a:bodyPr/>
          <a:lstStyle/>
          <a:p>
            <a:fld id="{B6EE4CE8-67DD-4AAC-82D8-3F81517F6647}" type="slidenum">
              <a:rPr lang="zh-CN" altLang="en-US" smtClean="0"/>
              <a:pPr/>
              <a:t>12</a:t>
            </a:fld>
            <a:endParaRPr lang="zh-CN" altLang="en-US"/>
          </a:p>
        </p:txBody>
      </p:sp>
      <p:sp>
        <p:nvSpPr>
          <p:cNvPr id="6" name="矩形 5">
            <a:extLst>
              <a:ext uri="{FF2B5EF4-FFF2-40B4-BE49-F238E27FC236}">
                <a16:creationId xmlns:a16="http://schemas.microsoft.com/office/drawing/2014/main" id="{66DBFB27-A838-4406-91B8-57751134DD00}"/>
              </a:ext>
            </a:extLst>
          </p:cNvPr>
          <p:cNvSpPr/>
          <p:nvPr/>
        </p:nvSpPr>
        <p:spPr>
          <a:xfrm>
            <a:off x="336000" y="749008"/>
            <a:ext cx="7817400"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Using </a:t>
            </a:r>
            <a:r>
              <a:rPr lang="en-US" altLang="zh-CN" sz="2400">
                <a:ea typeface="黑体" panose="02010609060101010101" pitchFamily="49" charset="-122"/>
                <a:cs typeface="Times New Roman" panose="02020603050405020304" pitchFamily="18" charset="0"/>
              </a:rPr>
              <a:t>Relative Keypoint Coordinates</a:t>
            </a:r>
            <a:endParaRPr lang="en-US" altLang="zh-CN" sz="2400" dirty="0">
              <a:ea typeface="黑体" panose="02010609060101010101" pitchFamily="49" charset="-122"/>
              <a:cs typeface="Times New Roman" panose="02020603050405020304" pitchFamily="18" charset="0"/>
            </a:endParaRPr>
          </a:p>
        </p:txBody>
      </p:sp>
      <p:sp>
        <p:nvSpPr>
          <p:cNvPr id="9" name="矩形 5">
            <a:extLst>
              <a:ext uri="{FF2B5EF4-FFF2-40B4-BE49-F238E27FC236}">
                <a16:creationId xmlns:a16="http://schemas.microsoft.com/office/drawing/2014/main" id="{6DD7EBAD-81A3-49A2-91D0-7D8F894235C0}"/>
              </a:ext>
            </a:extLst>
          </p:cNvPr>
          <p:cNvSpPr/>
          <p:nvPr/>
        </p:nvSpPr>
        <p:spPr>
          <a:xfrm>
            <a:off x="336000" y="2498350"/>
            <a:ext cx="5518148"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F1 score for </a:t>
            </a:r>
            <a:r>
              <a:rPr lang="en-US" altLang="zh-CN" sz="2400" dirty="0">
                <a:ea typeface="黑体" panose="02010609060101010101" pitchFamily="49" charset="-122"/>
                <a:cs typeface="Times New Roman" panose="02020603050405020304" pitchFamily="18" charset="0"/>
              </a:rPr>
              <a:t>each class</a:t>
            </a:r>
          </a:p>
        </p:txBody>
      </p:sp>
      <p:grpSp>
        <p:nvGrpSpPr>
          <p:cNvPr id="21" name="Group 20">
            <a:extLst>
              <a:ext uri="{FF2B5EF4-FFF2-40B4-BE49-F238E27FC236}">
                <a16:creationId xmlns:a16="http://schemas.microsoft.com/office/drawing/2014/main" id="{6396578B-5518-40AF-85B5-B1DE8DB93D24}"/>
              </a:ext>
            </a:extLst>
          </p:cNvPr>
          <p:cNvGrpSpPr/>
          <p:nvPr/>
        </p:nvGrpSpPr>
        <p:grpSpPr>
          <a:xfrm>
            <a:off x="9564838" y="938064"/>
            <a:ext cx="2094127" cy="2268665"/>
            <a:chOff x="9564838" y="938064"/>
            <a:chExt cx="2094127" cy="2268665"/>
          </a:xfrm>
        </p:grpSpPr>
        <p:grpSp>
          <p:nvGrpSpPr>
            <p:cNvPr id="11" name="Group 10">
              <a:extLst>
                <a:ext uri="{FF2B5EF4-FFF2-40B4-BE49-F238E27FC236}">
                  <a16:creationId xmlns:a16="http://schemas.microsoft.com/office/drawing/2014/main" id="{AF105947-F380-4977-9D6D-7CDE10A64321}"/>
                </a:ext>
              </a:extLst>
            </p:cNvPr>
            <p:cNvGrpSpPr/>
            <p:nvPr/>
          </p:nvGrpSpPr>
          <p:grpSpPr>
            <a:xfrm>
              <a:off x="10568714" y="938064"/>
              <a:ext cx="1090251" cy="2268665"/>
              <a:chOff x="9194080" y="1070881"/>
              <a:chExt cx="2073360" cy="4957293"/>
            </a:xfrm>
          </p:grpSpPr>
          <p:grpSp>
            <p:nvGrpSpPr>
              <p:cNvPr id="5" name="Group 4">
                <a:extLst>
                  <a:ext uri="{FF2B5EF4-FFF2-40B4-BE49-F238E27FC236}">
                    <a16:creationId xmlns:a16="http://schemas.microsoft.com/office/drawing/2014/main" id="{66F3E362-D262-47F8-99B0-EFD3B702B150}"/>
                  </a:ext>
                </a:extLst>
              </p:cNvPr>
              <p:cNvGrpSpPr/>
              <p:nvPr/>
            </p:nvGrpSpPr>
            <p:grpSpPr>
              <a:xfrm>
                <a:off x="9194080" y="1070881"/>
                <a:ext cx="2073360" cy="4957293"/>
                <a:chOff x="9194080" y="1070881"/>
                <a:chExt cx="2073360" cy="4957293"/>
              </a:xfrm>
            </p:grpSpPr>
            <p:pic>
              <p:nvPicPr>
                <p:cNvPr id="10" name="Picture 2">
                  <a:extLst>
                    <a:ext uri="{FF2B5EF4-FFF2-40B4-BE49-F238E27FC236}">
                      <a16:creationId xmlns:a16="http://schemas.microsoft.com/office/drawing/2014/main" id="{5D0A7A75-690B-417D-BDB7-B267CDB3C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4080" y="1070881"/>
                  <a:ext cx="2073360" cy="495729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A0EDC9AC-F049-4F10-A625-B2122427A16E}"/>
                    </a:ext>
                  </a:extLst>
                </p:cNvPr>
                <p:cNvSpPr/>
                <p:nvPr/>
              </p:nvSpPr>
              <p:spPr>
                <a:xfrm>
                  <a:off x="10159640" y="2032000"/>
                  <a:ext cx="142240" cy="142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Oval 11">
                  <a:extLst>
                    <a:ext uri="{FF2B5EF4-FFF2-40B4-BE49-F238E27FC236}">
                      <a16:creationId xmlns:a16="http://schemas.microsoft.com/office/drawing/2014/main" id="{275354F5-A641-4064-83E8-47AC6A54A865}"/>
                    </a:ext>
                  </a:extLst>
                </p:cNvPr>
                <p:cNvSpPr/>
                <p:nvPr/>
              </p:nvSpPr>
              <p:spPr>
                <a:xfrm>
                  <a:off x="10159640" y="3876213"/>
                  <a:ext cx="142240" cy="142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Straight Connector 12">
                  <a:extLst>
                    <a:ext uri="{FF2B5EF4-FFF2-40B4-BE49-F238E27FC236}">
                      <a16:creationId xmlns:a16="http://schemas.microsoft.com/office/drawing/2014/main" id="{33E58477-CD22-460F-888A-5C1C857E827F}"/>
                    </a:ext>
                  </a:extLst>
                </p:cNvPr>
                <p:cNvCxnSpPr>
                  <a:stCxn id="3" idx="4"/>
                  <a:endCxn id="12" idx="0"/>
                </p:cNvCxnSpPr>
                <p:nvPr/>
              </p:nvCxnSpPr>
              <p:spPr>
                <a:xfrm>
                  <a:off x="10230760" y="2174240"/>
                  <a:ext cx="0" cy="1701973"/>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AB2FD5D6-A97D-43A2-807A-CB2C941CE92C}"/>
                  </a:ext>
                </a:extLst>
              </p:cNvPr>
              <p:cNvSpPr/>
              <p:nvPr/>
            </p:nvSpPr>
            <p:spPr>
              <a:xfrm>
                <a:off x="10159640" y="2954106"/>
                <a:ext cx="142240" cy="1422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a:extLst>
                <a:ext uri="{FF2B5EF4-FFF2-40B4-BE49-F238E27FC236}">
                  <a16:creationId xmlns:a16="http://schemas.microsoft.com/office/drawing/2014/main" id="{56F914B1-45D2-4C42-A2AA-844E1C6D867E}"/>
                </a:ext>
              </a:extLst>
            </p:cNvPr>
            <p:cNvSpPr txBox="1"/>
            <p:nvPr/>
          </p:nvSpPr>
          <p:spPr>
            <a:xfrm>
              <a:off x="9564838" y="1458146"/>
              <a:ext cx="1619854" cy="369332"/>
            </a:xfrm>
            <a:prstGeom prst="rect">
              <a:avLst/>
            </a:prstGeom>
            <a:noFill/>
          </p:spPr>
          <p:txBody>
            <a:bodyPr wrap="square" rtlCol="0">
              <a:spAutoFit/>
            </a:bodyPr>
            <a:lstStyle/>
            <a:p>
              <a:pPr algn="ctr"/>
              <a:r>
                <a:rPr lang="en-US" altLang="zh-CN" dirty="0">
                  <a:solidFill>
                    <a:srgbClr val="C00000"/>
                  </a:solidFill>
                </a:rPr>
                <a:t>Center Point</a:t>
              </a:r>
              <a:endParaRPr lang="zh-CN" altLang="en-US">
                <a:solidFill>
                  <a:srgbClr val="C00000"/>
                </a:solidFill>
              </a:endParaRPr>
            </a:p>
          </p:txBody>
        </p:sp>
      </p:grpSp>
      <p:sp>
        <p:nvSpPr>
          <p:cNvPr id="16" name="TextBox 15">
            <a:extLst>
              <a:ext uri="{FF2B5EF4-FFF2-40B4-BE49-F238E27FC236}">
                <a16:creationId xmlns:a16="http://schemas.microsoft.com/office/drawing/2014/main" id="{F74C5160-B14B-4E6D-B890-AE2D34995C7E}"/>
              </a:ext>
            </a:extLst>
          </p:cNvPr>
          <p:cNvSpPr txBox="1"/>
          <p:nvPr/>
        </p:nvSpPr>
        <p:spPr>
          <a:xfrm>
            <a:off x="527999" y="1282594"/>
            <a:ext cx="9391855"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dirty="0">
                <a:ea typeface="黑体" panose="02010609060101010101" pitchFamily="49" charset="-122"/>
                <a:cs typeface="Times New Roman" panose="02020603050405020304" pitchFamily="18" charset="0"/>
              </a:rPr>
              <a:t>17 Absolute coordinates =&gt; 1 center location + 17 relative coordinates </a:t>
            </a:r>
          </a:p>
        </p:txBody>
      </p:sp>
      <p:graphicFrame>
        <p:nvGraphicFramePr>
          <p:cNvPr id="17" name="Table 9">
            <a:extLst>
              <a:ext uri="{FF2B5EF4-FFF2-40B4-BE49-F238E27FC236}">
                <a16:creationId xmlns:a16="http://schemas.microsoft.com/office/drawing/2014/main" id="{C644A93F-E5C8-452D-A007-4895A1BF7469}"/>
              </a:ext>
            </a:extLst>
          </p:cNvPr>
          <p:cNvGraphicFramePr>
            <a:graphicFrameLocks noGrp="1"/>
          </p:cNvGraphicFramePr>
          <p:nvPr>
            <p:extLst>
              <p:ext uri="{D42A27DB-BD31-4B8C-83A1-F6EECF244321}">
                <p14:modId xmlns:p14="http://schemas.microsoft.com/office/powerpoint/2010/main" val="2696321718"/>
              </p:ext>
            </p:extLst>
          </p:nvPr>
        </p:nvGraphicFramePr>
        <p:xfrm>
          <a:off x="936660" y="4001345"/>
          <a:ext cx="8176140" cy="2219960"/>
        </p:xfrm>
        <a:graphic>
          <a:graphicData uri="http://schemas.openxmlformats.org/drawingml/2006/table">
            <a:tbl>
              <a:tblPr firstRow="1" bandRow="1">
                <a:tableStyleId>{5940675A-B579-460E-94D1-54222C63F5DA}</a:tableStyleId>
              </a:tblPr>
              <a:tblGrid>
                <a:gridCol w="2160000">
                  <a:extLst>
                    <a:ext uri="{9D8B030D-6E8A-4147-A177-3AD203B41FA5}">
                      <a16:colId xmlns:a16="http://schemas.microsoft.com/office/drawing/2014/main" val="75536709"/>
                    </a:ext>
                  </a:extLst>
                </a:gridCol>
                <a:gridCol w="1002690">
                  <a:extLst>
                    <a:ext uri="{9D8B030D-6E8A-4147-A177-3AD203B41FA5}">
                      <a16:colId xmlns:a16="http://schemas.microsoft.com/office/drawing/2014/main" val="1303074700"/>
                    </a:ext>
                  </a:extLst>
                </a:gridCol>
                <a:gridCol w="1002690">
                  <a:extLst>
                    <a:ext uri="{9D8B030D-6E8A-4147-A177-3AD203B41FA5}">
                      <a16:colId xmlns:a16="http://schemas.microsoft.com/office/drawing/2014/main" val="1787687207"/>
                    </a:ext>
                  </a:extLst>
                </a:gridCol>
                <a:gridCol w="1002690">
                  <a:extLst>
                    <a:ext uri="{9D8B030D-6E8A-4147-A177-3AD203B41FA5}">
                      <a16:colId xmlns:a16="http://schemas.microsoft.com/office/drawing/2014/main" val="1305378506"/>
                    </a:ext>
                  </a:extLst>
                </a:gridCol>
                <a:gridCol w="1002690">
                  <a:extLst>
                    <a:ext uri="{9D8B030D-6E8A-4147-A177-3AD203B41FA5}">
                      <a16:colId xmlns:a16="http://schemas.microsoft.com/office/drawing/2014/main" val="2389539741"/>
                    </a:ext>
                  </a:extLst>
                </a:gridCol>
                <a:gridCol w="1002690">
                  <a:extLst>
                    <a:ext uri="{9D8B030D-6E8A-4147-A177-3AD203B41FA5}">
                      <a16:colId xmlns:a16="http://schemas.microsoft.com/office/drawing/2014/main" val="2813713244"/>
                    </a:ext>
                  </a:extLst>
                </a:gridCol>
                <a:gridCol w="1002690">
                  <a:extLst>
                    <a:ext uri="{9D8B030D-6E8A-4147-A177-3AD203B41FA5}">
                      <a16:colId xmlns:a16="http://schemas.microsoft.com/office/drawing/2014/main" val="161003196"/>
                    </a:ext>
                  </a:extLst>
                </a:gridCol>
              </a:tblGrid>
              <a:tr h="348463">
                <a:tc>
                  <a:txBody>
                    <a:bodyPr/>
                    <a:lstStyle/>
                    <a:p>
                      <a:pPr algn="l"/>
                      <a:r>
                        <a:rPr lang="en-US" altLang="zh-CN" b="1"/>
                        <a:t>Method</a:t>
                      </a:r>
                      <a:endParaRPr lang="zh-CN" altLang="en-US" b="1" dirty="0"/>
                    </a:p>
                  </a:txBody>
                  <a:tcPr anchor="ctr">
                    <a:lnL w="6350">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dirty="0"/>
                        <a:t>Walking</a:t>
                      </a:r>
                      <a:endParaRPr lang="zh-CN" altLang="en-US" b="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dirty="0"/>
                        <a:t>Standing</a:t>
                      </a:r>
                      <a:endParaRPr lang="zh-CN" altLang="en-US" b="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dirty="0"/>
                        <a:t>Sitting</a:t>
                      </a:r>
                      <a:endParaRPr lang="zh-CN" altLang="en-US" b="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dirty="0"/>
                        <a:t>Bending</a:t>
                      </a:r>
                      <a:endParaRPr lang="zh-CN" altLang="en-US" b="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0" dirty="0"/>
                        <a:t>Biking</a:t>
                      </a:r>
                      <a:endParaRPr lang="zh-CN" altLang="en-US" b="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t>Average</a:t>
                      </a:r>
                      <a:endParaRPr lang="zh-CN" altLang="en-US" b="1"/>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7047215"/>
                  </a:ext>
                </a:extLst>
              </a:tr>
              <a:tr h="370840">
                <a:tc>
                  <a:txBody>
                    <a:bodyPr/>
                    <a:lstStyle/>
                    <a:p>
                      <a:r>
                        <a:rPr lang="en-US" altLang="zh-CN"/>
                        <a:t>Poseact</a:t>
                      </a: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0.919</a:t>
                      </a:r>
                      <a:endParaRPr lang="en-US" altLang="zh-CN"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0.553</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solidFill>
                            <a:schemeClr val="tx1"/>
                          </a:solidFill>
                        </a:rPr>
                        <a:t>0.771</a:t>
                      </a:r>
                      <a:endParaRPr lang="zh-CN" altLang="en-US"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solidFill>
                            <a:schemeClr val="tx1"/>
                          </a:solidFill>
                        </a:rPr>
                        <a:t>0.621</a:t>
                      </a:r>
                      <a:endParaRPr lang="zh-CN" altLang="en-US"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solidFill>
                            <a:schemeClr val="tx1"/>
                          </a:solidFill>
                        </a:rPr>
                        <a:t>0.839</a:t>
                      </a:r>
                      <a:endParaRPr lang="zh-CN" altLang="en-US"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solidFill>
                            <a:schemeClr val="tx1"/>
                          </a:solidFill>
                        </a:rPr>
                        <a:t>0.741</a:t>
                      </a:r>
                      <a:endParaRPr lang="zh-CN" altLang="en-US"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6307547"/>
                  </a:ext>
                </a:extLst>
              </a:tr>
              <a:tr h="370840">
                <a:tc>
                  <a:txBody>
                    <a:bodyPr/>
                    <a:lstStyle/>
                    <a:p>
                      <a:r>
                        <a:rPr lang="en-US" altLang="zh-CN" dirty="0">
                          <a:solidFill>
                            <a:schemeClr val="tx1"/>
                          </a:solidFill>
                        </a:rPr>
                        <a:t>Abs. Coord</a:t>
                      </a:r>
                      <a:endParaRPr lang="zh-CN" alt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0.887</a:t>
                      </a:r>
                      <a:endParaRPr lang="en-US" altLang="zh-CN"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0.263</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0.685</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0.478</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0.582</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0.579</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1507031"/>
                  </a:ext>
                </a:extLst>
              </a:tr>
              <a:tr h="370840">
                <a:tc>
                  <a:txBody>
                    <a:bodyPr/>
                    <a:lstStyle/>
                    <a:p>
                      <a:r>
                        <a:rPr lang="en-US" altLang="zh-CN" dirty="0">
                          <a:solidFill>
                            <a:schemeClr val="tx1"/>
                          </a:solidFill>
                        </a:rPr>
                        <a:t>Rm. Center</a:t>
                      </a:r>
                      <a:endParaRPr lang="zh-CN" alt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a:solidFill>
                            <a:schemeClr val="tx1"/>
                          </a:solidFill>
                        </a:rPr>
                        <a:t>0.921</a:t>
                      </a:r>
                      <a:endParaRPr lang="en-US" altLang="zh-CN"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a:solidFill>
                            <a:schemeClr val="tx1"/>
                          </a:solidFill>
                        </a:rPr>
                        <a:t>0.577</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a:solidFill>
                            <a:schemeClr val="tx1"/>
                          </a:solidFill>
                        </a:rPr>
                        <a:t>0.742</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a:solidFill>
                            <a:schemeClr val="tx1"/>
                          </a:solidFill>
                        </a:rPr>
                        <a:t>0.598</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a:solidFill>
                            <a:schemeClr val="tx1"/>
                          </a:solidFill>
                        </a:rPr>
                        <a:t>0.827</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a:solidFill>
                            <a:schemeClr val="tx1"/>
                          </a:solidFill>
                        </a:rPr>
                        <a:t>0.733</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1700503"/>
                  </a:ext>
                </a:extLst>
              </a:tr>
              <a:tr h="370840">
                <a:tc>
                  <a:txBody>
                    <a:bodyPr/>
                    <a:lstStyle/>
                    <a:p>
                      <a:r>
                        <a:rPr lang="en-US" altLang="zh-CN">
                          <a:solidFill>
                            <a:schemeClr val="tx1"/>
                          </a:solidFill>
                        </a:rPr>
                        <a:t>TempPoseact (GT)</a:t>
                      </a:r>
                      <a:endParaRPr lang="zh-CN" alt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solidFill>
                            <a:schemeClr val="tx1"/>
                          </a:solidFill>
                        </a:rPr>
                        <a:t>0.927</a:t>
                      </a:r>
                      <a:endParaRPr lang="zh-CN" altLang="en-US"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a:solidFill>
                            <a:schemeClr val="tx1"/>
                          </a:solidFill>
                        </a:rPr>
                        <a:t>0.672</a:t>
                      </a:r>
                      <a:endParaRPr lang="zh-CN" altLang="en-US"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0.710</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0.482</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0.771</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0.712</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08613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solidFill>
                            <a:schemeClr val="tx1"/>
                          </a:solidFill>
                        </a:rPr>
                        <a:t>TempPoseact (PifPaf)</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0.923</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0.653</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0.575</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0.467</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0.761</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a:solidFill>
                            <a:schemeClr val="tx1"/>
                          </a:solidFill>
                        </a:rPr>
                        <a:t>0.676</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4979942"/>
                  </a:ext>
                </a:extLst>
              </a:tr>
            </a:tbl>
          </a:graphicData>
        </a:graphic>
      </p:graphicFrame>
      <p:sp>
        <p:nvSpPr>
          <p:cNvPr id="18" name="TextBox 17">
            <a:extLst>
              <a:ext uri="{FF2B5EF4-FFF2-40B4-BE49-F238E27FC236}">
                <a16:creationId xmlns:a16="http://schemas.microsoft.com/office/drawing/2014/main" id="{1247FFEB-0FD2-4391-BCD5-A9CFD90136D5}"/>
              </a:ext>
            </a:extLst>
          </p:cNvPr>
          <p:cNvSpPr txBox="1"/>
          <p:nvPr/>
        </p:nvSpPr>
        <p:spPr>
          <a:xfrm>
            <a:off x="527998" y="1756701"/>
            <a:ext cx="9391855" cy="769441"/>
          </a:xfrm>
          <a:prstGeom prst="rect">
            <a:avLst/>
          </a:prstGeom>
          <a:noFill/>
        </p:spPr>
        <p:txBody>
          <a:bodyPr wrap="square">
            <a:spAutoFit/>
          </a:bodyPr>
          <a:lstStyle/>
          <a:p>
            <a:pPr marL="342900" indent="-342900">
              <a:buFont typeface="Arial" panose="020B0604020202020204" pitchFamily="34" charset="0"/>
              <a:buChar char="•"/>
            </a:pPr>
            <a:r>
              <a:rPr lang="en-US" altLang="zh-CN" sz="2200" dirty="0">
                <a:ea typeface="黑体" panose="02010609060101010101" pitchFamily="49" charset="-122"/>
                <a:cs typeface="Times New Roman" panose="02020603050405020304" pitchFamily="18" charset="0"/>
              </a:rPr>
              <a:t>Possible reason: multiple persons in </a:t>
            </a:r>
            <a:r>
              <a:rPr lang="en-US" altLang="zh-CN" sz="2200">
                <a:ea typeface="黑体" panose="02010609060101010101" pitchFamily="49" charset="-122"/>
                <a:cs typeface="Times New Roman" panose="02020603050405020304" pitchFamily="18" charset="0"/>
              </a:rPr>
              <a:t>an image, </a:t>
            </a:r>
            <a:r>
              <a:rPr lang="en-US" altLang="zh-CN" sz="2200" dirty="0">
                <a:ea typeface="黑体" panose="02010609060101010101" pitchFamily="49" charset="-122"/>
                <a:cs typeface="Times New Roman" panose="02020603050405020304" pitchFamily="18" charset="0"/>
              </a:rPr>
              <a:t>but their actions are not related with their absolute locations, only the body poses matter</a:t>
            </a:r>
          </a:p>
        </p:txBody>
      </p:sp>
      <p:sp>
        <p:nvSpPr>
          <p:cNvPr id="20" name="TextBox 19">
            <a:extLst>
              <a:ext uri="{FF2B5EF4-FFF2-40B4-BE49-F238E27FC236}">
                <a16:creationId xmlns:a16="http://schemas.microsoft.com/office/drawing/2014/main" id="{8D9E6D8B-20D3-43DE-910C-51100048F469}"/>
              </a:ext>
            </a:extLst>
          </p:cNvPr>
          <p:cNvSpPr txBox="1"/>
          <p:nvPr/>
        </p:nvSpPr>
        <p:spPr>
          <a:xfrm>
            <a:off x="9112800" y="4737884"/>
            <a:ext cx="2743200" cy="369332"/>
          </a:xfrm>
          <a:prstGeom prst="rect">
            <a:avLst/>
          </a:prstGeom>
          <a:noFill/>
        </p:spPr>
        <p:txBody>
          <a:bodyPr wrap="square" rtlCol="0">
            <a:spAutoFit/>
          </a:bodyPr>
          <a:lstStyle/>
          <a:p>
            <a:r>
              <a:rPr lang="en-US" altLang="zh-CN">
                <a:solidFill>
                  <a:schemeClr val="accent1">
                    <a:lumMod val="50000"/>
                  </a:schemeClr>
                </a:solidFill>
              </a:rPr>
              <a:t>use absolute coordinates</a:t>
            </a:r>
            <a:endParaRPr lang="zh-CN" altLang="en-US">
              <a:solidFill>
                <a:schemeClr val="accent1">
                  <a:lumMod val="50000"/>
                </a:schemeClr>
              </a:solidFill>
            </a:endParaRPr>
          </a:p>
        </p:txBody>
      </p:sp>
      <p:sp>
        <p:nvSpPr>
          <p:cNvPr id="23" name="TextBox 22">
            <a:extLst>
              <a:ext uri="{FF2B5EF4-FFF2-40B4-BE49-F238E27FC236}">
                <a16:creationId xmlns:a16="http://schemas.microsoft.com/office/drawing/2014/main" id="{6BC1629A-1664-47A6-A5EC-F1ED5555B6F7}"/>
              </a:ext>
            </a:extLst>
          </p:cNvPr>
          <p:cNvSpPr txBox="1"/>
          <p:nvPr/>
        </p:nvSpPr>
        <p:spPr>
          <a:xfrm>
            <a:off x="9112800" y="5114335"/>
            <a:ext cx="2743200" cy="369332"/>
          </a:xfrm>
          <a:prstGeom prst="rect">
            <a:avLst/>
          </a:prstGeom>
          <a:noFill/>
        </p:spPr>
        <p:txBody>
          <a:bodyPr wrap="square" rtlCol="0">
            <a:spAutoFit/>
          </a:bodyPr>
          <a:lstStyle/>
          <a:p>
            <a:r>
              <a:rPr lang="en-US" altLang="zh-CN">
                <a:solidFill>
                  <a:schemeClr val="accent1">
                    <a:lumMod val="50000"/>
                  </a:schemeClr>
                </a:solidFill>
              </a:rPr>
              <a:t>remove </a:t>
            </a:r>
            <a:r>
              <a:rPr lang="en-US" altLang="zh-CN" dirty="0">
                <a:solidFill>
                  <a:schemeClr val="accent1">
                    <a:lumMod val="50000"/>
                  </a:schemeClr>
                </a:solidFill>
              </a:rPr>
              <a:t>center point</a:t>
            </a:r>
            <a:endParaRPr lang="zh-CN" altLang="en-US">
              <a:solidFill>
                <a:schemeClr val="accent1">
                  <a:lumMod val="50000"/>
                </a:schemeClr>
              </a:solidFill>
            </a:endParaRPr>
          </a:p>
        </p:txBody>
      </p:sp>
      <p:sp>
        <p:nvSpPr>
          <p:cNvPr id="24" name="TextBox 23">
            <a:extLst>
              <a:ext uri="{FF2B5EF4-FFF2-40B4-BE49-F238E27FC236}">
                <a16:creationId xmlns:a16="http://schemas.microsoft.com/office/drawing/2014/main" id="{2D4CC75A-C4F0-4525-8181-5F0FFDDE4248}"/>
              </a:ext>
            </a:extLst>
          </p:cNvPr>
          <p:cNvSpPr txBox="1"/>
          <p:nvPr/>
        </p:nvSpPr>
        <p:spPr>
          <a:xfrm>
            <a:off x="9112800" y="5470206"/>
            <a:ext cx="2980691" cy="369332"/>
          </a:xfrm>
          <a:prstGeom prst="rect">
            <a:avLst/>
          </a:prstGeom>
          <a:noFill/>
        </p:spPr>
        <p:txBody>
          <a:bodyPr wrap="square" rtlCol="0">
            <a:spAutoFit/>
          </a:bodyPr>
          <a:lstStyle/>
          <a:p>
            <a:r>
              <a:rPr lang="en-US" altLang="zh-CN">
                <a:solidFill>
                  <a:schemeClr val="accent1">
                    <a:lumMod val="50000"/>
                  </a:schemeClr>
                </a:solidFill>
              </a:rPr>
              <a:t>groundtruth object track ID</a:t>
            </a:r>
            <a:endParaRPr lang="zh-CN" altLang="en-US">
              <a:solidFill>
                <a:schemeClr val="accent1">
                  <a:lumMod val="50000"/>
                </a:schemeClr>
              </a:solidFill>
            </a:endParaRPr>
          </a:p>
        </p:txBody>
      </p:sp>
      <p:sp>
        <p:nvSpPr>
          <p:cNvPr id="25" name="TextBox 24">
            <a:extLst>
              <a:ext uri="{FF2B5EF4-FFF2-40B4-BE49-F238E27FC236}">
                <a16:creationId xmlns:a16="http://schemas.microsoft.com/office/drawing/2014/main" id="{E769D9B1-BB16-496E-9E81-596763E93120}"/>
              </a:ext>
            </a:extLst>
          </p:cNvPr>
          <p:cNvSpPr txBox="1"/>
          <p:nvPr/>
        </p:nvSpPr>
        <p:spPr>
          <a:xfrm>
            <a:off x="9112800" y="5826855"/>
            <a:ext cx="2980691" cy="369332"/>
          </a:xfrm>
          <a:prstGeom prst="rect">
            <a:avLst/>
          </a:prstGeom>
          <a:noFill/>
        </p:spPr>
        <p:txBody>
          <a:bodyPr wrap="square" rtlCol="0">
            <a:spAutoFit/>
          </a:bodyPr>
          <a:lstStyle/>
          <a:p>
            <a:r>
              <a:rPr lang="en-US" altLang="zh-CN">
                <a:solidFill>
                  <a:schemeClr val="accent1">
                    <a:lumMod val="50000"/>
                  </a:schemeClr>
                </a:solidFill>
              </a:rPr>
              <a:t>PifPaf object track ID</a:t>
            </a:r>
            <a:endParaRPr lang="zh-CN" altLang="en-US">
              <a:solidFill>
                <a:schemeClr val="accent1">
                  <a:lumMod val="50000"/>
                </a:schemeClr>
              </a:solidFill>
            </a:endParaRPr>
          </a:p>
        </p:txBody>
      </p:sp>
      <p:sp>
        <p:nvSpPr>
          <p:cNvPr id="31" name="TextBox 30">
            <a:extLst>
              <a:ext uri="{FF2B5EF4-FFF2-40B4-BE49-F238E27FC236}">
                <a16:creationId xmlns:a16="http://schemas.microsoft.com/office/drawing/2014/main" id="{50211142-CE07-40D2-9439-86C3734A8DFE}"/>
              </a:ext>
            </a:extLst>
          </p:cNvPr>
          <p:cNvSpPr txBox="1"/>
          <p:nvPr/>
        </p:nvSpPr>
        <p:spPr>
          <a:xfrm>
            <a:off x="527997" y="2998666"/>
            <a:ext cx="10407733"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a:ea typeface="黑体" panose="02010609060101010101" pitchFamily="49" charset="-122"/>
                <a:cs typeface="Times New Roman" panose="02020603050405020304" pitchFamily="18" charset="0"/>
              </a:rPr>
              <a:t>Relative coordinates &gt;&gt; absolute coordinates; center point is not very important</a:t>
            </a:r>
            <a:endParaRPr lang="en-US" altLang="zh-CN" sz="2200" dirty="0">
              <a:ea typeface="黑体" panose="02010609060101010101" pitchFamily="49" charset="-122"/>
              <a:cs typeface="Times New Roman" panose="02020603050405020304" pitchFamily="18" charset="0"/>
            </a:endParaRPr>
          </a:p>
        </p:txBody>
      </p:sp>
      <p:sp>
        <p:nvSpPr>
          <p:cNvPr id="32" name="TextBox 31">
            <a:extLst>
              <a:ext uri="{FF2B5EF4-FFF2-40B4-BE49-F238E27FC236}">
                <a16:creationId xmlns:a16="http://schemas.microsoft.com/office/drawing/2014/main" id="{76215D5E-4052-413C-8BB7-F606301AA486}"/>
              </a:ext>
            </a:extLst>
          </p:cNvPr>
          <p:cNvSpPr txBox="1"/>
          <p:nvPr/>
        </p:nvSpPr>
        <p:spPr>
          <a:xfrm>
            <a:off x="527997" y="3446099"/>
            <a:ext cx="10973441"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a:ea typeface="黑体" panose="02010609060101010101" pitchFamily="49" charset="-122"/>
                <a:cs typeface="Times New Roman" panose="02020603050405020304" pitchFamily="18" charset="0"/>
              </a:rPr>
              <a:t>When using temporal models, we need object track ID to connect new poses to previous ones</a:t>
            </a:r>
            <a:endParaRPr lang="en-US" altLang="zh-CN" sz="2200" dirty="0">
              <a:ea typeface="黑体" panose="02010609060101010101" pitchFamily="49" charset="-122"/>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EDBB1482-172F-40BF-9066-B68BBFD6095E}"/>
              </a:ext>
            </a:extLst>
          </p:cNvPr>
          <p:cNvSpPr/>
          <p:nvPr/>
        </p:nvSpPr>
        <p:spPr>
          <a:xfrm flipV="1">
            <a:off x="8153400" y="4001343"/>
            <a:ext cx="959400" cy="2219958"/>
          </a:xfrm>
          <a:prstGeom prst="roundRect">
            <a:avLst/>
          </a:prstGeom>
          <a:solidFill>
            <a:srgbClr val="C00000">
              <a:alpha val="10000"/>
            </a:srgbClr>
          </a:solidFill>
          <a:ln w="1905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Tree>
    <p:extLst>
      <p:ext uri="{BB962C8B-B14F-4D97-AF65-F5344CB8AC3E}">
        <p14:creationId xmlns:p14="http://schemas.microsoft.com/office/powerpoint/2010/main" val="27791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20" grpId="0"/>
      <p:bldP spid="23" grpId="0"/>
      <p:bldP spid="24" grpId="0"/>
      <p:bldP spid="25" grpId="0"/>
      <p:bldP spid="31" grpId="0"/>
      <p:bldP spid="32" grpId="0"/>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1703"/>
            <a:ext cx="7312477" cy="504001"/>
          </a:xfrm>
        </p:spPr>
        <p:txBody>
          <a:bodyPr>
            <a:normAutofit/>
          </a:bodyPr>
          <a:lstStyle/>
          <a:p>
            <a:r>
              <a:rPr lang="en-US" altLang="zh-CN" dirty="0"/>
              <a:t>Explorative Experiments</a:t>
            </a:r>
            <a:endParaRPr lang="zh-CN" altLang="en-US"/>
          </a:p>
        </p:txBody>
      </p:sp>
      <p:sp>
        <p:nvSpPr>
          <p:cNvPr id="7" name="Date Placeholder 6">
            <a:extLst>
              <a:ext uri="{FF2B5EF4-FFF2-40B4-BE49-F238E27FC236}">
                <a16:creationId xmlns:a16="http://schemas.microsoft.com/office/drawing/2014/main" id="{42E324C7-A621-47D1-B210-A176370D65AA}"/>
              </a:ext>
            </a:extLst>
          </p:cNvPr>
          <p:cNvSpPr>
            <a:spLocks noGrp="1"/>
          </p:cNvSpPr>
          <p:nvPr>
            <p:ph type="dt" sz="half" idx="10"/>
          </p:nvPr>
        </p:nvSpPr>
        <p:spPr/>
        <p:txBody>
          <a:bodyPr/>
          <a:lstStyle/>
          <a:p>
            <a:fld id="{FB4C2DB0-B759-4B1D-8FF5-151A43C26E33}" type="datetime4">
              <a:rPr lang="en-US" altLang="zh-CN" smtClean="0"/>
              <a:t>August 21, 2022</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dirty="0"/>
              <a:t>Action Recognition for Self-Driving Cars</a:t>
            </a:r>
            <a:endParaRPr lang="zh-CN" altLang="en-US"/>
          </a:p>
        </p:txBody>
      </p:sp>
      <p:sp>
        <p:nvSpPr>
          <p:cNvPr id="8" name="Slide Number Placeholder 7">
            <a:extLst>
              <a:ext uri="{FF2B5EF4-FFF2-40B4-BE49-F238E27FC236}">
                <a16:creationId xmlns:a16="http://schemas.microsoft.com/office/drawing/2014/main" id="{78190326-DEF1-4A8C-B376-12FEE4F34FE3}"/>
              </a:ext>
            </a:extLst>
          </p:cNvPr>
          <p:cNvSpPr>
            <a:spLocks noGrp="1"/>
          </p:cNvSpPr>
          <p:nvPr>
            <p:ph type="sldNum" sz="quarter" idx="12"/>
          </p:nvPr>
        </p:nvSpPr>
        <p:spPr/>
        <p:txBody>
          <a:bodyPr/>
          <a:lstStyle/>
          <a:p>
            <a:fld id="{B6EE4CE8-67DD-4AAC-82D8-3F81517F6647}" type="slidenum">
              <a:rPr lang="zh-CN" altLang="en-US" smtClean="0"/>
              <a:pPr/>
              <a:t>13</a:t>
            </a:fld>
            <a:endParaRPr lang="zh-CN" altLang="en-US"/>
          </a:p>
        </p:txBody>
      </p:sp>
      <p:sp>
        <p:nvSpPr>
          <p:cNvPr id="12" name="TextBox 11">
            <a:extLst>
              <a:ext uri="{FF2B5EF4-FFF2-40B4-BE49-F238E27FC236}">
                <a16:creationId xmlns:a16="http://schemas.microsoft.com/office/drawing/2014/main" id="{44351881-38C4-4689-BFD3-5E786B276DC3}"/>
              </a:ext>
            </a:extLst>
          </p:cNvPr>
          <p:cNvSpPr txBox="1"/>
          <p:nvPr/>
        </p:nvSpPr>
        <p:spPr>
          <a:xfrm>
            <a:off x="327333" y="6197403"/>
            <a:ext cx="11165120" cy="261610"/>
          </a:xfrm>
          <a:prstGeom prst="rect">
            <a:avLst/>
          </a:prstGeom>
          <a:noFill/>
        </p:spPr>
        <p:txBody>
          <a:bodyPr wrap="square" rtlCol="0">
            <a:spAutoFit/>
          </a:bodyPr>
          <a:lstStyle/>
          <a:p>
            <a:r>
              <a:rPr lang="en-US" altLang="zh-CN" sz="1100"/>
              <a:t>Picture </a:t>
            </a:r>
            <a:r>
              <a:rPr lang="en-US" altLang="zh-CN" sz="1100" dirty="0"/>
              <a:t>from CMU 16-385 Computer Vision (Kris Kitani) Lecture 11.1 Camera Matrix</a:t>
            </a:r>
            <a:endParaRPr lang="zh-CN" altLang="en-US" sz="1100"/>
          </a:p>
        </p:txBody>
      </p:sp>
      <p:sp>
        <p:nvSpPr>
          <p:cNvPr id="11" name="矩形 5">
            <a:extLst>
              <a:ext uri="{FF2B5EF4-FFF2-40B4-BE49-F238E27FC236}">
                <a16:creationId xmlns:a16="http://schemas.microsoft.com/office/drawing/2014/main" id="{88449104-3246-40C2-8106-370D2D02D586}"/>
              </a:ext>
            </a:extLst>
          </p:cNvPr>
          <p:cNvSpPr/>
          <p:nvPr/>
        </p:nvSpPr>
        <p:spPr>
          <a:xfrm>
            <a:off x="336000" y="721518"/>
            <a:ext cx="11856000"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Project 3D poses in TCG onto the image plane of a “virtual camera” (acc 20% lower)</a:t>
            </a:r>
          </a:p>
        </p:txBody>
      </p:sp>
      <p:sp>
        <p:nvSpPr>
          <p:cNvPr id="13" name="TextBox 12">
            <a:extLst>
              <a:ext uri="{FF2B5EF4-FFF2-40B4-BE49-F238E27FC236}">
                <a16:creationId xmlns:a16="http://schemas.microsoft.com/office/drawing/2014/main" id="{AA0600E9-BA2C-4D53-9A34-037B50196D67}"/>
              </a:ext>
            </a:extLst>
          </p:cNvPr>
          <p:cNvSpPr txBox="1"/>
          <p:nvPr/>
        </p:nvSpPr>
        <p:spPr>
          <a:xfrm>
            <a:off x="527998" y="1137433"/>
            <a:ext cx="11328002"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dirty="0">
                <a:ea typeface="黑体" panose="02010609060101010101" pitchFamily="49" charset="-122"/>
                <a:cs typeface="Times New Roman" panose="02020603050405020304" pitchFamily="18" charset="0"/>
              </a:rPr>
              <a:t>Possible reason: difficult to choose a proper camera pose to keep the actor in FOV</a:t>
            </a:r>
          </a:p>
        </p:txBody>
      </p:sp>
      <p:pic>
        <p:nvPicPr>
          <p:cNvPr id="6" name="Picture 5">
            <a:extLst>
              <a:ext uri="{FF2B5EF4-FFF2-40B4-BE49-F238E27FC236}">
                <a16:creationId xmlns:a16="http://schemas.microsoft.com/office/drawing/2014/main" id="{ABDDEE24-DAEE-41E3-AA27-BEAF0887C288}"/>
              </a:ext>
            </a:extLst>
          </p:cNvPr>
          <p:cNvPicPr>
            <a:picLocks noChangeAspect="1"/>
          </p:cNvPicPr>
          <p:nvPr/>
        </p:nvPicPr>
        <p:blipFill>
          <a:blip r:embed="rId3"/>
          <a:stretch>
            <a:fillRect/>
          </a:stretch>
        </p:blipFill>
        <p:spPr>
          <a:xfrm>
            <a:off x="2328194" y="1841252"/>
            <a:ext cx="7163398" cy="3971014"/>
          </a:xfrm>
          <a:prstGeom prst="rect">
            <a:avLst/>
          </a:prstGeom>
        </p:spPr>
      </p:pic>
    </p:spTree>
    <p:extLst>
      <p:ext uri="{BB962C8B-B14F-4D97-AF65-F5344CB8AC3E}">
        <p14:creationId xmlns:p14="http://schemas.microsoft.com/office/powerpoint/2010/main" val="347986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1703"/>
            <a:ext cx="7312477" cy="504001"/>
          </a:xfrm>
        </p:spPr>
        <p:txBody>
          <a:bodyPr>
            <a:normAutofit/>
          </a:bodyPr>
          <a:lstStyle/>
          <a:p>
            <a:r>
              <a:rPr lang="en-US" altLang="zh-CN" dirty="0"/>
              <a:t>Explorative Experiments</a:t>
            </a:r>
            <a:endParaRPr lang="zh-CN" altLang="en-US"/>
          </a:p>
        </p:txBody>
      </p:sp>
      <p:sp>
        <p:nvSpPr>
          <p:cNvPr id="7" name="Date Placeholder 6">
            <a:extLst>
              <a:ext uri="{FF2B5EF4-FFF2-40B4-BE49-F238E27FC236}">
                <a16:creationId xmlns:a16="http://schemas.microsoft.com/office/drawing/2014/main" id="{42E324C7-A621-47D1-B210-A176370D65AA}"/>
              </a:ext>
            </a:extLst>
          </p:cNvPr>
          <p:cNvSpPr>
            <a:spLocks noGrp="1"/>
          </p:cNvSpPr>
          <p:nvPr>
            <p:ph type="dt" sz="half" idx="10"/>
          </p:nvPr>
        </p:nvSpPr>
        <p:spPr/>
        <p:txBody>
          <a:bodyPr/>
          <a:lstStyle/>
          <a:p>
            <a:fld id="{FB4C2DB0-B759-4B1D-8FF5-151A43C26E33}" type="datetime4">
              <a:rPr lang="en-US" altLang="zh-CN" smtClean="0"/>
              <a:t>August 21, 2022</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dirty="0"/>
              <a:t>Action Recognition for Self-Driving Cars</a:t>
            </a:r>
            <a:endParaRPr lang="zh-CN" altLang="en-US"/>
          </a:p>
        </p:txBody>
      </p:sp>
      <p:sp>
        <p:nvSpPr>
          <p:cNvPr id="8" name="Slide Number Placeholder 7">
            <a:extLst>
              <a:ext uri="{FF2B5EF4-FFF2-40B4-BE49-F238E27FC236}">
                <a16:creationId xmlns:a16="http://schemas.microsoft.com/office/drawing/2014/main" id="{78190326-DEF1-4A8C-B376-12FEE4F34FE3}"/>
              </a:ext>
            </a:extLst>
          </p:cNvPr>
          <p:cNvSpPr>
            <a:spLocks noGrp="1"/>
          </p:cNvSpPr>
          <p:nvPr>
            <p:ph type="sldNum" sz="quarter" idx="12"/>
          </p:nvPr>
        </p:nvSpPr>
        <p:spPr/>
        <p:txBody>
          <a:bodyPr/>
          <a:lstStyle/>
          <a:p>
            <a:fld id="{B6EE4CE8-67DD-4AAC-82D8-3F81517F6647}" type="slidenum">
              <a:rPr lang="zh-CN" altLang="en-US" smtClean="0"/>
              <a:pPr/>
              <a:t>14</a:t>
            </a:fld>
            <a:endParaRPr lang="zh-CN" altLang="en-US"/>
          </a:p>
        </p:txBody>
      </p:sp>
      <p:pic>
        <p:nvPicPr>
          <p:cNvPr id="11" name="Picture 10">
            <a:extLst>
              <a:ext uri="{FF2B5EF4-FFF2-40B4-BE49-F238E27FC236}">
                <a16:creationId xmlns:a16="http://schemas.microsoft.com/office/drawing/2014/main" id="{068CF11A-D554-433A-89FE-C10D295B2960}"/>
              </a:ext>
            </a:extLst>
          </p:cNvPr>
          <p:cNvPicPr>
            <a:picLocks noChangeAspect="1"/>
          </p:cNvPicPr>
          <p:nvPr/>
        </p:nvPicPr>
        <p:blipFill rotWithShape="1">
          <a:blip r:embed="rId3">
            <a:extLst>
              <a:ext uri="{28A0092B-C50C-407E-A947-70E740481C1C}">
                <a14:useLocalDpi xmlns:a14="http://schemas.microsoft.com/office/drawing/2010/main" val="0"/>
              </a:ext>
            </a:extLst>
          </a:blip>
          <a:srcRect l="16069"/>
          <a:stretch/>
        </p:blipFill>
        <p:spPr>
          <a:xfrm>
            <a:off x="594057" y="3711797"/>
            <a:ext cx="2459471" cy="2582817"/>
          </a:xfrm>
          <a:prstGeom prst="rect">
            <a:avLst/>
          </a:prstGeom>
          <a:ln w="12700">
            <a:solidFill>
              <a:schemeClr val="tx1"/>
            </a:solidFill>
          </a:ln>
        </p:spPr>
      </p:pic>
      <p:pic>
        <p:nvPicPr>
          <p:cNvPr id="13" name="Picture 12">
            <a:extLst>
              <a:ext uri="{FF2B5EF4-FFF2-40B4-BE49-F238E27FC236}">
                <a16:creationId xmlns:a16="http://schemas.microsoft.com/office/drawing/2014/main" id="{9A970A0B-5A4B-44EC-BC07-C0BDDF97B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117" y="3711797"/>
            <a:ext cx="2459470" cy="2582817"/>
          </a:xfrm>
          <a:prstGeom prst="rect">
            <a:avLst/>
          </a:prstGeom>
          <a:ln w="12700">
            <a:solidFill>
              <a:schemeClr val="tx1"/>
            </a:solidFill>
          </a:ln>
        </p:spPr>
      </p:pic>
      <p:sp>
        <p:nvSpPr>
          <p:cNvPr id="18" name="矩形 5">
            <a:extLst>
              <a:ext uri="{FF2B5EF4-FFF2-40B4-BE49-F238E27FC236}">
                <a16:creationId xmlns:a16="http://schemas.microsoft.com/office/drawing/2014/main" id="{6A7157D6-36FB-4DDF-97CC-774479020244}"/>
              </a:ext>
            </a:extLst>
          </p:cNvPr>
          <p:cNvSpPr/>
          <p:nvPr/>
        </p:nvSpPr>
        <p:spPr>
          <a:xfrm>
            <a:off x="336000" y="1522571"/>
            <a:ext cx="11520000"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In TITAN, add phone related actions to selected action set (only ~25% F1) </a:t>
            </a:r>
          </a:p>
        </p:txBody>
      </p:sp>
      <p:sp>
        <p:nvSpPr>
          <p:cNvPr id="19" name="TextBox 18">
            <a:extLst>
              <a:ext uri="{FF2B5EF4-FFF2-40B4-BE49-F238E27FC236}">
                <a16:creationId xmlns:a16="http://schemas.microsoft.com/office/drawing/2014/main" id="{1D696AB7-A772-4A0F-A1FB-33C456FDF381}"/>
              </a:ext>
            </a:extLst>
          </p:cNvPr>
          <p:cNvSpPr txBox="1"/>
          <p:nvPr/>
        </p:nvSpPr>
        <p:spPr>
          <a:xfrm>
            <a:off x="527998" y="1938487"/>
            <a:ext cx="11328002"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dirty="0">
                <a:ea typeface="黑体" panose="02010609060101010101" pitchFamily="49" charset="-122"/>
                <a:cs typeface="Times New Roman" panose="02020603050405020304" pitchFamily="18" charset="0"/>
              </a:rPr>
              <a:t>Possible reason: these actions are context-dependent, body poses may not be sufficient</a:t>
            </a:r>
          </a:p>
        </p:txBody>
      </p:sp>
      <p:sp>
        <p:nvSpPr>
          <p:cNvPr id="20" name="矩形 5">
            <a:extLst>
              <a:ext uri="{FF2B5EF4-FFF2-40B4-BE49-F238E27FC236}">
                <a16:creationId xmlns:a16="http://schemas.microsoft.com/office/drawing/2014/main" id="{43482C78-EDE2-487D-AE51-2D94EFB232E0}"/>
              </a:ext>
            </a:extLst>
          </p:cNvPr>
          <p:cNvSpPr/>
          <p:nvPr/>
        </p:nvSpPr>
        <p:spPr>
          <a:xfrm>
            <a:off x="336000" y="721518"/>
            <a:ext cx="11856000"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Project 3D poses in TCG onto the image plane of a “virtual camera” (acc 20% lower)</a:t>
            </a:r>
          </a:p>
        </p:txBody>
      </p:sp>
      <p:sp>
        <p:nvSpPr>
          <p:cNvPr id="21" name="TextBox 20">
            <a:extLst>
              <a:ext uri="{FF2B5EF4-FFF2-40B4-BE49-F238E27FC236}">
                <a16:creationId xmlns:a16="http://schemas.microsoft.com/office/drawing/2014/main" id="{CDDD044F-DFC0-4755-9CCC-A05E7BDDC641}"/>
              </a:ext>
            </a:extLst>
          </p:cNvPr>
          <p:cNvSpPr txBox="1"/>
          <p:nvPr/>
        </p:nvSpPr>
        <p:spPr>
          <a:xfrm>
            <a:off x="527998" y="1137433"/>
            <a:ext cx="11328002"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dirty="0">
                <a:ea typeface="黑体" panose="02010609060101010101" pitchFamily="49" charset="-122"/>
                <a:cs typeface="Times New Roman" panose="02020603050405020304" pitchFamily="18" charset="0"/>
              </a:rPr>
              <a:t>Possible reason: difficult to choose a proper camera pose to keep the actor in FOV</a:t>
            </a:r>
          </a:p>
        </p:txBody>
      </p:sp>
    </p:spTree>
    <p:extLst>
      <p:ext uri="{BB962C8B-B14F-4D97-AF65-F5344CB8AC3E}">
        <p14:creationId xmlns:p14="http://schemas.microsoft.com/office/powerpoint/2010/main" val="291926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1703"/>
            <a:ext cx="7312477" cy="504001"/>
          </a:xfrm>
        </p:spPr>
        <p:txBody>
          <a:bodyPr>
            <a:normAutofit/>
          </a:bodyPr>
          <a:lstStyle/>
          <a:p>
            <a:r>
              <a:rPr lang="en-US" altLang="zh-CN" dirty="0"/>
              <a:t>Explorative Experiments</a:t>
            </a:r>
            <a:endParaRPr lang="zh-CN" altLang="en-US"/>
          </a:p>
        </p:txBody>
      </p:sp>
      <p:sp>
        <p:nvSpPr>
          <p:cNvPr id="7" name="Date Placeholder 6">
            <a:extLst>
              <a:ext uri="{FF2B5EF4-FFF2-40B4-BE49-F238E27FC236}">
                <a16:creationId xmlns:a16="http://schemas.microsoft.com/office/drawing/2014/main" id="{42E324C7-A621-47D1-B210-A176370D65AA}"/>
              </a:ext>
            </a:extLst>
          </p:cNvPr>
          <p:cNvSpPr>
            <a:spLocks noGrp="1"/>
          </p:cNvSpPr>
          <p:nvPr>
            <p:ph type="dt" sz="half" idx="10"/>
          </p:nvPr>
        </p:nvSpPr>
        <p:spPr/>
        <p:txBody>
          <a:bodyPr/>
          <a:lstStyle/>
          <a:p>
            <a:fld id="{FB4C2DB0-B759-4B1D-8FF5-151A43C26E33}" type="datetime4">
              <a:rPr lang="en-US" altLang="zh-CN" smtClean="0"/>
              <a:t>August 21, 2022</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dirty="0"/>
              <a:t>Action Recognition for Self-Driving Cars</a:t>
            </a:r>
            <a:endParaRPr lang="zh-CN" altLang="en-US"/>
          </a:p>
        </p:txBody>
      </p:sp>
      <p:sp>
        <p:nvSpPr>
          <p:cNvPr id="8" name="Slide Number Placeholder 7">
            <a:extLst>
              <a:ext uri="{FF2B5EF4-FFF2-40B4-BE49-F238E27FC236}">
                <a16:creationId xmlns:a16="http://schemas.microsoft.com/office/drawing/2014/main" id="{78190326-DEF1-4A8C-B376-12FEE4F34FE3}"/>
              </a:ext>
            </a:extLst>
          </p:cNvPr>
          <p:cNvSpPr>
            <a:spLocks noGrp="1"/>
          </p:cNvSpPr>
          <p:nvPr>
            <p:ph type="sldNum" sz="quarter" idx="12"/>
          </p:nvPr>
        </p:nvSpPr>
        <p:spPr/>
        <p:txBody>
          <a:bodyPr/>
          <a:lstStyle/>
          <a:p>
            <a:fld id="{B6EE4CE8-67DD-4AAC-82D8-3F81517F6647}" type="slidenum">
              <a:rPr lang="zh-CN" altLang="en-US" smtClean="0"/>
              <a:pPr/>
              <a:t>15</a:t>
            </a:fld>
            <a:endParaRPr lang="zh-CN" altLang="en-US"/>
          </a:p>
        </p:txBody>
      </p:sp>
      <p:pic>
        <p:nvPicPr>
          <p:cNvPr id="15" name="Picture 14">
            <a:extLst>
              <a:ext uri="{FF2B5EF4-FFF2-40B4-BE49-F238E27FC236}">
                <a16:creationId xmlns:a16="http://schemas.microsoft.com/office/drawing/2014/main" id="{B104355F-D193-483B-989B-4EE77D2FCFDD}"/>
              </a:ext>
            </a:extLst>
          </p:cNvPr>
          <p:cNvPicPr>
            <a:picLocks noChangeAspect="1"/>
          </p:cNvPicPr>
          <p:nvPr/>
        </p:nvPicPr>
        <p:blipFill rotWithShape="1">
          <a:blip r:embed="rId3">
            <a:extLst>
              <a:ext uri="{28A0092B-C50C-407E-A947-70E740481C1C}">
                <a14:useLocalDpi xmlns:a14="http://schemas.microsoft.com/office/drawing/2010/main" val="0"/>
              </a:ext>
            </a:extLst>
          </a:blip>
          <a:srcRect l="12094" t="14695" r="30526" b="8489"/>
          <a:stretch/>
        </p:blipFill>
        <p:spPr>
          <a:xfrm>
            <a:off x="9166756" y="3711796"/>
            <a:ext cx="2459473" cy="2582817"/>
          </a:xfrm>
          <a:prstGeom prst="rect">
            <a:avLst/>
          </a:prstGeom>
          <a:ln w="12700">
            <a:solidFill>
              <a:schemeClr val="tx1"/>
            </a:solidFill>
          </a:ln>
        </p:spPr>
      </p:pic>
      <p:pic>
        <p:nvPicPr>
          <p:cNvPr id="19" name="Picture 18">
            <a:extLst>
              <a:ext uri="{FF2B5EF4-FFF2-40B4-BE49-F238E27FC236}">
                <a16:creationId xmlns:a16="http://schemas.microsoft.com/office/drawing/2014/main" id="{720EBCAD-B538-4E63-9F24-167D01F34D4B}"/>
              </a:ext>
            </a:extLst>
          </p:cNvPr>
          <p:cNvPicPr>
            <a:picLocks noChangeAspect="1"/>
          </p:cNvPicPr>
          <p:nvPr/>
        </p:nvPicPr>
        <p:blipFill rotWithShape="1">
          <a:blip r:embed="rId4">
            <a:extLst>
              <a:ext uri="{28A0092B-C50C-407E-A947-70E740481C1C}">
                <a14:useLocalDpi xmlns:a14="http://schemas.microsoft.com/office/drawing/2010/main" val="0"/>
              </a:ext>
            </a:extLst>
          </a:blip>
          <a:srcRect l="15334" t="7763" r="27413" b="7763"/>
          <a:stretch/>
        </p:blipFill>
        <p:spPr>
          <a:xfrm>
            <a:off x="6392696" y="3711797"/>
            <a:ext cx="2459472" cy="2582817"/>
          </a:xfrm>
          <a:prstGeom prst="rect">
            <a:avLst/>
          </a:prstGeom>
          <a:ln w="12700">
            <a:solidFill>
              <a:schemeClr val="tx1"/>
            </a:solidFill>
          </a:ln>
        </p:spPr>
      </p:pic>
      <p:sp>
        <p:nvSpPr>
          <p:cNvPr id="12" name="矩形 5">
            <a:extLst>
              <a:ext uri="{FF2B5EF4-FFF2-40B4-BE49-F238E27FC236}">
                <a16:creationId xmlns:a16="http://schemas.microsoft.com/office/drawing/2014/main" id="{268047D2-BC49-47EA-B9E5-8E809C6E43E5}"/>
              </a:ext>
            </a:extLst>
          </p:cNvPr>
          <p:cNvSpPr/>
          <p:nvPr/>
        </p:nvSpPr>
        <p:spPr>
          <a:xfrm>
            <a:off x="336000" y="2280761"/>
            <a:ext cx="11520000"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Apply the models </a:t>
            </a:r>
            <a:r>
              <a:rPr lang="en-US" altLang="zh-CN" sz="2400" dirty="0">
                <a:ea typeface="黑体" panose="02010609060101010101" pitchFamily="49" charset="-122"/>
                <a:cs typeface="Times New Roman" panose="02020603050405020304" pitchFamily="18" charset="0"/>
              </a:rPr>
              <a:t>to CASR dataset</a:t>
            </a:r>
          </a:p>
        </p:txBody>
      </p:sp>
      <p:sp>
        <p:nvSpPr>
          <p:cNvPr id="16" name="矩形 5">
            <a:extLst>
              <a:ext uri="{FF2B5EF4-FFF2-40B4-BE49-F238E27FC236}">
                <a16:creationId xmlns:a16="http://schemas.microsoft.com/office/drawing/2014/main" id="{11E3E714-A84B-4516-B1B2-DC7EFCBA4F9A}"/>
              </a:ext>
            </a:extLst>
          </p:cNvPr>
          <p:cNvSpPr/>
          <p:nvPr/>
        </p:nvSpPr>
        <p:spPr>
          <a:xfrm>
            <a:off x="336000" y="721518"/>
            <a:ext cx="11856000"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Project 3D poses in TCG onto the image plane of a “virtual camera” (acc 20% lower)</a:t>
            </a:r>
          </a:p>
        </p:txBody>
      </p:sp>
      <p:sp>
        <p:nvSpPr>
          <p:cNvPr id="17" name="TextBox 16">
            <a:extLst>
              <a:ext uri="{FF2B5EF4-FFF2-40B4-BE49-F238E27FC236}">
                <a16:creationId xmlns:a16="http://schemas.microsoft.com/office/drawing/2014/main" id="{0D2026ED-2BB7-4EF8-B931-0BCDFCC4E63E}"/>
              </a:ext>
            </a:extLst>
          </p:cNvPr>
          <p:cNvSpPr txBox="1"/>
          <p:nvPr/>
        </p:nvSpPr>
        <p:spPr>
          <a:xfrm>
            <a:off x="527998" y="2696677"/>
            <a:ext cx="11328002"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dirty="0">
                <a:ea typeface="黑体" panose="02010609060101010101" pitchFamily="49" charset="-122"/>
                <a:cs typeface="Times New Roman" panose="02020603050405020304" pitchFamily="18" charset="0"/>
              </a:rPr>
              <a:t>Good performance </a:t>
            </a:r>
            <a:r>
              <a:rPr lang="en-US" altLang="zh-CN" sz="2200">
                <a:ea typeface="黑体" panose="02010609060101010101" pitchFamily="49" charset="-122"/>
                <a:cs typeface="Times New Roman" panose="02020603050405020304" pitchFamily="18" charset="0"/>
              </a:rPr>
              <a:t>on test set</a:t>
            </a:r>
            <a:r>
              <a:rPr lang="en-US" altLang="zh-CN" sz="2200" dirty="0">
                <a:ea typeface="黑体" panose="02010609060101010101" pitchFamily="49" charset="-122"/>
                <a:cs typeface="Times New Roman" panose="02020603050405020304" pitchFamily="18" charset="0"/>
              </a:rPr>
              <a:t>, but not on test videos from youtube</a:t>
            </a:r>
          </a:p>
        </p:txBody>
      </p:sp>
      <p:sp>
        <p:nvSpPr>
          <p:cNvPr id="18" name="TextBox 17">
            <a:extLst>
              <a:ext uri="{FF2B5EF4-FFF2-40B4-BE49-F238E27FC236}">
                <a16:creationId xmlns:a16="http://schemas.microsoft.com/office/drawing/2014/main" id="{1BBEE36B-AB76-43B4-98B4-596C0617D1F6}"/>
              </a:ext>
            </a:extLst>
          </p:cNvPr>
          <p:cNvSpPr txBox="1"/>
          <p:nvPr/>
        </p:nvSpPr>
        <p:spPr>
          <a:xfrm>
            <a:off x="527998" y="3081813"/>
            <a:ext cx="11328002" cy="769441"/>
          </a:xfrm>
          <a:prstGeom prst="rect">
            <a:avLst/>
          </a:prstGeom>
          <a:noFill/>
        </p:spPr>
        <p:txBody>
          <a:bodyPr wrap="square">
            <a:spAutoFit/>
          </a:bodyPr>
          <a:lstStyle/>
          <a:p>
            <a:pPr marL="342900" indent="-342900">
              <a:buFont typeface="Arial" panose="020B0604020202020204" pitchFamily="34" charset="0"/>
              <a:buChar char="•"/>
            </a:pPr>
            <a:r>
              <a:rPr lang="en-US" altLang="zh-CN" sz="2200">
                <a:ea typeface="黑体" panose="02010609060101010101" pitchFamily="49" charset="-122"/>
                <a:cs typeface="Times New Roman" panose="02020603050405020304" pitchFamily="18" charset="0"/>
              </a:rPr>
              <a:t>Possible reason: </a:t>
            </a:r>
            <a:r>
              <a:rPr lang="en-US" altLang="zh-CN" sz="2200" dirty="0">
                <a:ea typeface="黑体" panose="02010609060101010101" pitchFamily="49" charset="-122"/>
                <a:cs typeface="Times New Roman" panose="02020603050405020304" pitchFamily="18" charset="0"/>
              </a:rPr>
              <a:t>the dataset is collected seriously (standard arm signal), but people are more casual in real-life (out-of-distribution problem) </a:t>
            </a:r>
          </a:p>
        </p:txBody>
      </p:sp>
      <p:graphicFrame>
        <p:nvGraphicFramePr>
          <p:cNvPr id="20" name="Table 9">
            <a:extLst>
              <a:ext uri="{FF2B5EF4-FFF2-40B4-BE49-F238E27FC236}">
                <a16:creationId xmlns:a16="http://schemas.microsoft.com/office/drawing/2014/main" id="{19E68E57-1BF9-4B18-9B13-235EBC851AA2}"/>
              </a:ext>
            </a:extLst>
          </p:cNvPr>
          <p:cNvGraphicFramePr>
            <a:graphicFrameLocks noGrp="1"/>
          </p:cNvGraphicFramePr>
          <p:nvPr>
            <p:extLst>
              <p:ext uri="{D42A27DB-BD31-4B8C-83A1-F6EECF244321}">
                <p14:modId xmlns:p14="http://schemas.microsoft.com/office/powerpoint/2010/main" val="2815214512"/>
              </p:ext>
            </p:extLst>
          </p:nvPr>
        </p:nvGraphicFramePr>
        <p:xfrm>
          <a:off x="565771" y="3861082"/>
          <a:ext cx="5580000" cy="2202663"/>
        </p:xfrm>
        <a:graphic>
          <a:graphicData uri="http://schemas.openxmlformats.org/drawingml/2006/table">
            <a:tbl>
              <a:tblPr firstRow="1" bandRow="1">
                <a:tableStyleId>{5940675A-B579-460E-94D1-54222C63F5DA}</a:tableStyleId>
              </a:tblPr>
              <a:tblGrid>
                <a:gridCol w="1980000">
                  <a:extLst>
                    <a:ext uri="{9D8B030D-6E8A-4147-A177-3AD203B41FA5}">
                      <a16:colId xmlns:a16="http://schemas.microsoft.com/office/drawing/2014/main" val="75536709"/>
                    </a:ext>
                  </a:extLst>
                </a:gridCol>
                <a:gridCol w="900000">
                  <a:extLst>
                    <a:ext uri="{9D8B030D-6E8A-4147-A177-3AD203B41FA5}">
                      <a16:colId xmlns:a16="http://schemas.microsoft.com/office/drawing/2014/main" val="2782608310"/>
                    </a:ext>
                  </a:extLst>
                </a:gridCol>
                <a:gridCol w="900000">
                  <a:extLst>
                    <a:ext uri="{9D8B030D-6E8A-4147-A177-3AD203B41FA5}">
                      <a16:colId xmlns:a16="http://schemas.microsoft.com/office/drawing/2014/main" val="1303074700"/>
                    </a:ext>
                  </a:extLst>
                </a:gridCol>
                <a:gridCol w="900000">
                  <a:extLst>
                    <a:ext uri="{9D8B030D-6E8A-4147-A177-3AD203B41FA5}">
                      <a16:colId xmlns:a16="http://schemas.microsoft.com/office/drawing/2014/main" val="1787687207"/>
                    </a:ext>
                  </a:extLst>
                </a:gridCol>
                <a:gridCol w="900000">
                  <a:extLst>
                    <a:ext uri="{9D8B030D-6E8A-4147-A177-3AD203B41FA5}">
                      <a16:colId xmlns:a16="http://schemas.microsoft.com/office/drawing/2014/main" val="1305378506"/>
                    </a:ext>
                  </a:extLst>
                </a:gridCol>
              </a:tblGrid>
              <a:tr h="348463">
                <a:tc rowSpan="2">
                  <a:txBody>
                    <a:bodyPr/>
                    <a:lstStyle/>
                    <a:p>
                      <a:pPr algn="ctr"/>
                      <a:r>
                        <a:rPr lang="en-US" altLang="zh-CN" sz="1600" b="1" dirty="0"/>
                        <a:t>Method</a:t>
                      </a:r>
                      <a:endParaRPr lang="zh-CN" altLang="en-US" sz="1600" b="1" dirty="0"/>
                    </a:p>
                  </a:txBody>
                  <a:tcPr anchor="ctr">
                    <a:lnL w="6350">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600" b="0" dirty="0"/>
                        <a:t>Testset</a:t>
                      </a:r>
                      <a:endParaRPr lang="zh-CN" altLang="en-US" sz="1600" b="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zh-CN" altLang="en-US" sz="1600" b="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600" b="0" dirty="0"/>
                        <a:t>Youtube Set</a:t>
                      </a:r>
                      <a:endParaRPr lang="zh-CN" altLang="en-US" sz="1600" b="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zh-CN" altLang="en-US" sz="1600" b="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7047215"/>
                  </a:ext>
                </a:extLst>
              </a:tr>
              <a:tr h="370840">
                <a:tc vMerge="1">
                  <a:txBody>
                    <a:bodyPr/>
                    <a:lstStyle/>
                    <a:p>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b="0" dirty="0"/>
                        <a:t>Acc</a:t>
                      </a:r>
                      <a:endParaRPr lang="zh-CN" altLang="en-US" sz="16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b="0" dirty="0"/>
                        <a:t>F1</a:t>
                      </a:r>
                      <a:endParaRPr lang="zh-CN" altLang="en-US" sz="16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b="0" dirty="0"/>
                        <a:t>Acc</a:t>
                      </a:r>
                      <a:endParaRPr lang="zh-CN" altLang="en-US" sz="16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b="0" dirty="0"/>
                        <a:t>F1</a:t>
                      </a:r>
                      <a:endParaRPr lang="zh-CN" altLang="en-US" sz="16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6307547"/>
                  </a:ext>
                </a:extLst>
              </a:tr>
              <a:tr h="370840">
                <a:tc>
                  <a:txBody>
                    <a:bodyPr/>
                    <a:lstStyle/>
                    <a:p>
                      <a:r>
                        <a:rPr lang="en-US" altLang="zh-CN" sz="1600">
                          <a:solidFill>
                            <a:schemeClr val="tx1"/>
                          </a:solidFill>
                        </a:rPr>
                        <a:t>Poseact</a:t>
                      </a:r>
                      <a:endParaRPr lang="zh-CN" altLang="en-US" sz="16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0.93</a:t>
                      </a:r>
                      <a:endParaRPr lang="zh-CN" alt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0.91</a:t>
                      </a:r>
                      <a:endParaRPr lang="zh-CN" alt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0.68</a:t>
                      </a:r>
                      <a:endParaRPr lang="zh-CN" alt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0.47</a:t>
                      </a:r>
                      <a:endParaRPr lang="zh-CN" alt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1507031"/>
                  </a:ext>
                </a:extLst>
              </a:tr>
              <a:tr h="370840">
                <a:tc>
                  <a:txBody>
                    <a:bodyPr/>
                    <a:lstStyle/>
                    <a:p>
                      <a:r>
                        <a:rPr lang="en-US" altLang="zh-CN" sz="1600">
                          <a:solidFill>
                            <a:schemeClr val="tx1"/>
                          </a:solidFill>
                        </a:rPr>
                        <a:t>TempPoseact</a:t>
                      </a:r>
                      <a:endParaRPr lang="zh-CN" altLang="en-US" sz="16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sz="1600" dirty="0">
                          <a:solidFill>
                            <a:schemeClr val="tx1"/>
                          </a:solidFill>
                        </a:rPr>
                        <a:t>0.92</a:t>
                      </a:r>
                      <a:endParaRPr lang="zh-CN" alt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sz="1600" dirty="0">
                          <a:solidFill>
                            <a:schemeClr val="tx1"/>
                          </a:solidFill>
                        </a:rPr>
                        <a:t>0.89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sz="1600" dirty="0">
                          <a:solidFill>
                            <a:schemeClr val="tx1"/>
                          </a:solidFill>
                        </a:rPr>
                        <a:t>0.66</a:t>
                      </a:r>
                      <a:endParaRPr lang="zh-CN" alt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sz="1600" dirty="0">
                          <a:solidFill>
                            <a:schemeClr val="tx1"/>
                          </a:solidFill>
                        </a:rPr>
                        <a:t>0.46</a:t>
                      </a:r>
                      <a:endParaRPr lang="zh-CN" alt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1700503"/>
                  </a:ext>
                </a:extLst>
              </a:tr>
              <a:tr h="370840">
                <a:tc>
                  <a:txBody>
                    <a:bodyPr/>
                    <a:lstStyle/>
                    <a:p>
                      <a:r>
                        <a:rPr lang="en-US" altLang="zh-CN" sz="1600">
                          <a:solidFill>
                            <a:schemeClr val="tx1"/>
                          </a:solidFill>
                        </a:rPr>
                        <a:t>Heuristics [9]</a:t>
                      </a:r>
                      <a:endParaRPr lang="zh-CN" altLang="en-US" sz="16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0.72</a:t>
                      </a:r>
                      <a:endParaRPr lang="zh-CN" alt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0.50</a:t>
                      </a:r>
                      <a:endParaRPr lang="zh-CN" alt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0.79</a:t>
                      </a:r>
                      <a:endParaRPr lang="zh-CN" alt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0.75</a:t>
                      </a:r>
                      <a:endParaRPr lang="zh-CN" alt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0861372"/>
                  </a:ext>
                </a:extLst>
              </a:tr>
              <a:tr h="370840">
                <a:tc>
                  <a:txBody>
                    <a:bodyPr/>
                    <a:lstStyle/>
                    <a:p>
                      <a:r>
                        <a:rPr lang="en-US" altLang="zh-CN" sz="1600" dirty="0">
                          <a:solidFill>
                            <a:schemeClr val="tx1"/>
                          </a:solidFill>
                        </a:rPr>
                        <a:t>Random </a:t>
                      </a:r>
                      <a:r>
                        <a:rPr lang="en-US" altLang="zh-CN" sz="1600">
                          <a:solidFill>
                            <a:schemeClr val="tx1"/>
                          </a:solidFill>
                        </a:rPr>
                        <a:t>Forest [6]</a:t>
                      </a:r>
                      <a:endParaRPr lang="zh-CN" altLang="en-US" sz="16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0.93</a:t>
                      </a:r>
                      <a:endParaRPr lang="zh-CN" alt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0.92</a:t>
                      </a:r>
                      <a:endParaRPr lang="zh-CN" alt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0.82</a:t>
                      </a:r>
                      <a:endParaRPr lang="zh-CN" alt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0.76</a:t>
                      </a:r>
                      <a:endParaRPr lang="zh-CN" alt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4979942"/>
                  </a:ext>
                </a:extLst>
              </a:tr>
            </a:tbl>
          </a:graphicData>
        </a:graphic>
      </p:graphicFrame>
      <p:sp>
        <p:nvSpPr>
          <p:cNvPr id="21" name="TextBox 20">
            <a:extLst>
              <a:ext uri="{FF2B5EF4-FFF2-40B4-BE49-F238E27FC236}">
                <a16:creationId xmlns:a16="http://schemas.microsoft.com/office/drawing/2014/main" id="{5790CA72-87CA-48C0-A8D0-3ABC403BC605}"/>
              </a:ext>
            </a:extLst>
          </p:cNvPr>
          <p:cNvSpPr txBox="1"/>
          <p:nvPr/>
        </p:nvSpPr>
        <p:spPr>
          <a:xfrm>
            <a:off x="216745" y="6058450"/>
            <a:ext cx="11165120" cy="430887"/>
          </a:xfrm>
          <a:prstGeom prst="rect">
            <a:avLst/>
          </a:prstGeom>
          <a:noFill/>
        </p:spPr>
        <p:txBody>
          <a:bodyPr wrap="square" rtlCol="0">
            <a:spAutoFit/>
          </a:bodyPr>
          <a:lstStyle/>
          <a:p>
            <a:r>
              <a:rPr lang="en-US" altLang="zh-CN" sz="1100"/>
              <a:t>[6] Fang et al., Intention Recognition of Pedestrians and Cyclists by 2D Pose Estimation. arXiv:1910.03858</a:t>
            </a:r>
            <a:endParaRPr lang="en-US" altLang="zh-CN" sz="1100">
              <a:ea typeface="黑体" panose="02010609060101010101" pitchFamily="49" charset="-122"/>
              <a:cs typeface="Times New Roman" panose="02020603050405020304" pitchFamily="18" charset="0"/>
            </a:endParaRPr>
          </a:p>
          <a:p>
            <a:r>
              <a:rPr lang="en-US" altLang="zh-CN" sz="1100">
                <a:ea typeface="黑体" panose="02010609060101010101" pitchFamily="49" charset="-122"/>
                <a:cs typeface="Times New Roman" panose="02020603050405020304" pitchFamily="18" charset="0"/>
              </a:rPr>
              <a:t>[9] </a:t>
            </a:r>
            <a:r>
              <a:rPr lang="en-US" altLang="zh-CN" sz="1100" dirty="0">
                <a:ea typeface="黑体" panose="02010609060101010101" pitchFamily="49" charset="-122"/>
                <a:cs typeface="Times New Roman" panose="02020603050405020304" pitchFamily="18" charset="0"/>
              </a:rPr>
              <a:t>https://github.com/charlesbvll/monoloco</a:t>
            </a:r>
          </a:p>
        </p:txBody>
      </p:sp>
      <p:sp>
        <p:nvSpPr>
          <p:cNvPr id="22" name="TextBox 21">
            <a:extLst>
              <a:ext uri="{FF2B5EF4-FFF2-40B4-BE49-F238E27FC236}">
                <a16:creationId xmlns:a16="http://schemas.microsoft.com/office/drawing/2014/main" id="{4251C2E9-5FF3-4A3D-ACBF-CA5F133A1CE6}"/>
              </a:ext>
            </a:extLst>
          </p:cNvPr>
          <p:cNvSpPr txBox="1"/>
          <p:nvPr/>
        </p:nvSpPr>
        <p:spPr>
          <a:xfrm>
            <a:off x="527998" y="1137433"/>
            <a:ext cx="11328002"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dirty="0">
                <a:ea typeface="黑体" panose="02010609060101010101" pitchFamily="49" charset="-122"/>
                <a:cs typeface="Times New Roman" panose="02020603050405020304" pitchFamily="18" charset="0"/>
              </a:rPr>
              <a:t>Possible reason: difficult to choose a proper camera pose to keep the actor in FOV</a:t>
            </a:r>
          </a:p>
        </p:txBody>
      </p:sp>
      <p:sp>
        <p:nvSpPr>
          <p:cNvPr id="23" name="Rectangle: Rounded Corners 22">
            <a:extLst>
              <a:ext uri="{FF2B5EF4-FFF2-40B4-BE49-F238E27FC236}">
                <a16:creationId xmlns:a16="http://schemas.microsoft.com/office/drawing/2014/main" id="{59BC2A34-0AB7-4EE9-9CA7-3E0680649535}"/>
              </a:ext>
            </a:extLst>
          </p:cNvPr>
          <p:cNvSpPr/>
          <p:nvPr/>
        </p:nvSpPr>
        <p:spPr>
          <a:xfrm>
            <a:off x="4494653" y="4644481"/>
            <a:ext cx="1506072" cy="621973"/>
          </a:xfrm>
          <a:prstGeom prst="roundRect">
            <a:avLst/>
          </a:prstGeom>
          <a:noFill/>
          <a:ln w="1905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24" name="矩形 5">
            <a:extLst>
              <a:ext uri="{FF2B5EF4-FFF2-40B4-BE49-F238E27FC236}">
                <a16:creationId xmlns:a16="http://schemas.microsoft.com/office/drawing/2014/main" id="{2E06C14E-0B22-4F6D-87C2-C1A29C76A7A8}"/>
              </a:ext>
            </a:extLst>
          </p:cNvPr>
          <p:cNvSpPr/>
          <p:nvPr/>
        </p:nvSpPr>
        <p:spPr>
          <a:xfrm>
            <a:off x="336000" y="1522571"/>
            <a:ext cx="11520000"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In TITAN, add phone related actions to selected action set (only ~25% F1) </a:t>
            </a:r>
          </a:p>
        </p:txBody>
      </p:sp>
      <p:sp>
        <p:nvSpPr>
          <p:cNvPr id="25" name="TextBox 24">
            <a:extLst>
              <a:ext uri="{FF2B5EF4-FFF2-40B4-BE49-F238E27FC236}">
                <a16:creationId xmlns:a16="http://schemas.microsoft.com/office/drawing/2014/main" id="{F886AE3F-56B5-4D66-A51C-8D969D33B615}"/>
              </a:ext>
            </a:extLst>
          </p:cNvPr>
          <p:cNvSpPr txBox="1"/>
          <p:nvPr/>
        </p:nvSpPr>
        <p:spPr>
          <a:xfrm>
            <a:off x="527998" y="1938487"/>
            <a:ext cx="11328002"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dirty="0">
                <a:ea typeface="黑体" panose="02010609060101010101" pitchFamily="49" charset="-122"/>
                <a:cs typeface="Times New Roman" panose="02020603050405020304" pitchFamily="18" charset="0"/>
              </a:rPr>
              <a:t>Possible reason: these actions are context-dependent, body poses may not be sufficient</a:t>
            </a:r>
          </a:p>
        </p:txBody>
      </p:sp>
    </p:spTree>
    <p:extLst>
      <p:ext uri="{BB962C8B-B14F-4D97-AF65-F5344CB8AC3E}">
        <p14:creationId xmlns:p14="http://schemas.microsoft.com/office/powerpoint/2010/main" val="67503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1703"/>
            <a:ext cx="7312477" cy="504001"/>
          </a:xfrm>
        </p:spPr>
        <p:txBody>
          <a:bodyPr>
            <a:normAutofit/>
          </a:bodyPr>
          <a:lstStyle/>
          <a:p>
            <a:r>
              <a:rPr lang="en-US" altLang="zh-CN" dirty="0"/>
              <a:t>Discussions </a:t>
            </a:r>
            <a:endParaRPr lang="zh-CN" altLang="en-US"/>
          </a:p>
        </p:txBody>
      </p:sp>
      <p:sp>
        <p:nvSpPr>
          <p:cNvPr id="7" name="Date Placeholder 6">
            <a:extLst>
              <a:ext uri="{FF2B5EF4-FFF2-40B4-BE49-F238E27FC236}">
                <a16:creationId xmlns:a16="http://schemas.microsoft.com/office/drawing/2014/main" id="{42E324C7-A621-47D1-B210-A176370D65AA}"/>
              </a:ext>
            </a:extLst>
          </p:cNvPr>
          <p:cNvSpPr>
            <a:spLocks noGrp="1"/>
          </p:cNvSpPr>
          <p:nvPr>
            <p:ph type="dt" sz="half" idx="10"/>
          </p:nvPr>
        </p:nvSpPr>
        <p:spPr/>
        <p:txBody>
          <a:bodyPr/>
          <a:lstStyle/>
          <a:p>
            <a:fld id="{FB4C2DB0-B759-4B1D-8FF5-151A43C26E33}" type="datetime4">
              <a:rPr lang="en-US" altLang="zh-CN" smtClean="0"/>
              <a:t>August 21, 2022</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dirty="0"/>
              <a:t>Action Recognition for Self-Driving Cars</a:t>
            </a:r>
            <a:endParaRPr lang="zh-CN" altLang="en-US"/>
          </a:p>
        </p:txBody>
      </p:sp>
      <p:sp>
        <p:nvSpPr>
          <p:cNvPr id="8" name="Slide Number Placeholder 7">
            <a:extLst>
              <a:ext uri="{FF2B5EF4-FFF2-40B4-BE49-F238E27FC236}">
                <a16:creationId xmlns:a16="http://schemas.microsoft.com/office/drawing/2014/main" id="{78190326-DEF1-4A8C-B376-12FEE4F34FE3}"/>
              </a:ext>
            </a:extLst>
          </p:cNvPr>
          <p:cNvSpPr>
            <a:spLocks noGrp="1"/>
          </p:cNvSpPr>
          <p:nvPr>
            <p:ph type="sldNum" sz="quarter" idx="12"/>
          </p:nvPr>
        </p:nvSpPr>
        <p:spPr/>
        <p:txBody>
          <a:bodyPr/>
          <a:lstStyle/>
          <a:p>
            <a:fld id="{B6EE4CE8-67DD-4AAC-82D8-3F81517F6647}" type="slidenum">
              <a:rPr lang="zh-CN" altLang="en-US" smtClean="0"/>
              <a:pPr/>
              <a:t>16</a:t>
            </a:fld>
            <a:endParaRPr lang="zh-CN" altLang="en-US"/>
          </a:p>
        </p:txBody>
      </p:sp>
      <p:sp>
        <p:nvSpPr>
          <p:cNvPr id="6" name="矩形 5">
            <a:extLst>
              <a:ext uri="{FF2B5EF4-FFF2-40B4-BE49-F238E27FC236}">
                <a16:creationId xmlns:a16="http://schemas.microsoft.com/office/drawing/2014/main" id="{66DBFB27-A838-4406-91B8-57751134DD00}"/>
              </a:ext>
            </a:extLst>
          </p:cNvPr>
          <p:cNvSpPr/>
          <p:nvPr/>
        </p:nvSpPr>
        <p:spPr>
          <a:xfrm>
            <a:off x="336000" y="776718"/>
            <a:ext cx="10036436"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Project Summary</a:t>
            </a:r>
          </a:p>
        </p:txBody>
      </p:sp>
      <p:sp>
        <p:nvSpPr>
          <p:cNvPr id="10" name="TextBox 9">
            <a:extLst>
              <a:ext uri="{FF2B5EF4-FFF2-40B4-BE49-F238E27FC236}">
                <a16:creationId xmlns:a16="http://schemas.microsoft.com/office/drawing/2014/main" id="{F07F78D9-93C6-49FA-8196-CF055946328E}"/>
              </a:ext>
            </a:extLst>
          </p:cNvPr>
          <p:cNvSpPr txBox="1"/>
          <p:nvPr/>
        </p:nvSpPr>
        <p:spPr>
          <a:xfrm>
            <a:off x="327333" y="6197403"/>
            <a:ext cx="11165120" cy="261610"/>
          </a:xfrm>
          <a:prstGeom prst="rect">
            <a:avLst/>
          </a:prstGeom>
          <a:noFill/>
        </p:spPr>
        <p:txBody>
          <a:bodyPr wrap="square" rtlCol="0">
            <a:spAutoFit/>
          </a:bodyPr>
          <a:lstStyle/>
          <a:p>
            <a:r>
              <a:rPr lang="en-US" altLang="zh-CN" sz="1100" dirty="0" err="1">
                <a:ea typeface="黑体" panose="02010609060101010101" pitchFamily="49" charset="-122"/>
                <a:cs typeface="Times New Roman" panose="02020603050405020304" pitchFamily="18" charset="0"/>
              </a:rPr>
              <a:t>Github:https</a:t>
            </a:r>
            <a:r>
              <a:rPr lang="en-US" altLang="zh-CN" sz="1100">
                <a:ea typeface="黑体" panose="02010609060101010101" pitchFamily="49" charset="-122"/>
                <a:cs typeface="Times New Roman" panose="02020603050405020304" pitchFamily="18" charset="0"/>
              </a:rPr>
              <a:t>://github.com/Weijiang-Xiong/Action_Recognition </a:t>
            </a:r>
          </a:p>
        </p:txBody>
      </p:sp>
      <p:sp>
        <p:nvSpPr>
          <p:cNvPr id="11" name="矩形 5">
            <a:extLst>
              <a:ext uri="{FF2B5EF4-FFF2-40B4-BE49-F238E27FC236}">
                <a16:creationId xmlns:a16="http://schemas.microsoft.com/office/drawing/2014/main" id="{617DF66A-75F9-4460-B910-1B7174B6CEEC}"/>
              </a:ext>
            </a:extLst>
          </p:cNvPr>
          <p:cNvSpPr/>
          <p:nvPr/>
        </p:nvSpPr>
        <p:spPr>
          <a:xfrm>
            <a:off x="336000" y="4828555"/>
            <a:ext cx="11520000"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Future Work</a:t>
            </a:r>
          </a:p>
        </p:txBody>
      </p:sp>
      <p:sp>
        <p:nvSpPr>
          <p:cNvPr id="9" name="矩形 5">
            <a:extLst>
              <a:ext uri="{FF2B5EF4-FFF2-40B4-BE49-F238E27FC236}">
                <a16:creationId xmlns:a16="http://schemas.microsoft.com/office/drawing/2014/main" id="{2C84F168-78E5-42D3-ACF6-15FB869D6C60}"/>
              </a:ext>
            </a:extLst>
          </p:cNvPr>
          <p:cNvSpPr/>
          <p:nvPr/>
        </p:nvSpPr>
        <p:spPr>
          <a:xfrm>
            <a:off x="336000" y="3026170"/>
            <a:ext cx="11520000"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Key Takeaways</a:t>
            </a:r>
          </a:p>
        </p:txBody>
      </p:sp>
      <p:sp>
        <p:nvSpPr>
          <p:cNvPr id="12" name="TextBox 11">
            <a:extLst>
              <a:ext uri="{FF2B5EF4-FFF2-40B4-BE49-F238E27FC236}">
                <a16:creationId xmlns:a16="http://schemas.microsoft.com/office/drawing/2014/main" id="{ECC86D8F-BAE1-4A39-86DD-26CE6B59D5E1}"/>
              </a:ext>
            </a:extLst>
          </p:cNvPr>
          <p:cNvSpPr txBox="1"/>
          <p:nvPr/>
        </p:nvSpPr>
        <p:spPr>
          <a:xfrm>
            <a:off x="527999" y="1215482"/>
            <a:ext cx="9391855"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a:ea typeface="黑体" panose="02010609060101010101" pitchFamily="49" charset="-122"/>
                <a:cs typeface="Times New Roman" panose="02020603050405020304" pitchFamily="18" charset="0"/>
              </a:rPr>
              <a:t>Learned the recent progress of action recognition </a:t>
            </a:r>
          </a:p>
        </p:txBody>
      </p:sp>
      <p:sp>
        <p:nvSpPr>
          <p:cNvPr id="13" name="TextBox 12">
            <a:extLst>
              <a:ext uri="{FF2B5EF4-FFF2-40B4-BE49-F238E27FC236}">
                <a16:creationId xmlns:a16="http://schemas.microsoft.com/office/drawing/2014/main" id="{2CCADE55-953D-4D39-B019-5AD3C2B85997}"/>
              </a:ext>
            </a:extLst>
          </p:cNvPr>
          <p:cNvSpPr txBox="1"/>
          <p:nvPr/>
        </p:nvSpPr>
        <p:spPr>
          <a:xfrm>
            <a:off x="527998" y="5290220"/>
            <a:ext cx="11328002"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a:ea typeface="黑体" panose="02010609060101010101" pitchFamily="49" charset="-122"/>
                <a:cs typeface="Times New Roman" panose="02020603050405020304" pitchFamily="18" charset="0"/>
              </a:rPr>
              <a:t>Advanced models (graph-based, attention mechanism), additional features (speed, angular speed) </a:t>
            </a:r>
          </a:p>
        </p:txBody>
      </p:sp>
      <p:sp>
        <p:nvSpPr>
          <p:cNvPr id="14" name="TextBox 13">
            <a:extLst>
              <a:ext uri="{FF2B5EF4-FFF2-40B4-BE49-F238E27FC236}">
                <a16:creationId xmlns:a16="http://schemas.microsoft.com/office/drawing/2014/main" id="{A3EC6E04-7F6C-4668-9F74-B5C4307F8F55}"/>
              </a:ext>
            </a:extLst>
          </p:cNvPr>
          <p:cNvSpPr txBox="1"/>
          <p:nvPr/>
        </p:nvSpPr>
        <p:spPr>
          <a:xfrm>
            <a:off x="527997" y="1646369"/>
            <a:ext cx="9391855"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a:ea typeface="黑体" panose="02010609060101010101" pitchFamily="49" charset="-122"/>
                <a:cs typeface="Times New Roman" panose="02020603050405020304" pitchFamily="18" charset="0"/>
              </a:rPr>
              <a:t>Created an evaluation code base for TCG, TITAN and CASR</a:t>
            </a:r>
          </a:p>
        </p:txBody>
      </p:sp>
      <p:sp>
        <p:nvSpPr>
          <p:cNvPr id="15" name="TextBox 14">
            <a:extLst>
              <a:ext uri="{FF2B5EF4-FFF2-40B4-BE49-F238E27FC236}">
                <a16:creationId xmlns:a16="http://schemas.microsoft.com/office/drawing/2014/main" id="{0E91833B-27FF-4352-9C68-C32609AF9A54}"/>
              </a:ext>
            </a:extLst>
          </p:cNvPr>
          <p:cNvSpPr txBox="1"/>
          <p:nvPr/>
        </p:nvSpPr>
        <p:spPr>
          <a:xfrm>
            <a:off x="527995" y="2072292"/>
            <a:ext cx="11328005"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a:ea typeface="黑体" panose="02010609060101010101" pitchFamily="49" charset="-122"/>
                <a:cs typeface="Times New Roman" panose="02020603050405020304" pitchFamily="18" charset="0"/>
              </a:rPr>
              <a:t>Experimented basic feed-forward model and temporal model for pose-based action recognition  </a:t>
            </a:r>
          </a:p>
        </p:txBody>
      </p:sp>
      <p:sp>
        <p:nvSpPr>
          <p:cNvPr id="16" name="TextBox 15">
            <a:extLst>
              <a:ext uri="{FF2B5EF4-FFF2-40B4-BE49-F238E27FC236}">
                <a16:creationId xmlns:a16="http://schemas.microsoft.com/office/drawing/2014/main" id="{8518B53B-45BE-4A31-AA41-9B2C9CF29DF2}"/>
              </a:ext>
            </a:extLst>
          </p:cNvPr>
          <p:cNvSpPr txBox="1"/>
          <p:nvPr/>
        </p:nvSpPr>
        <p:spPr>
          <a:xfrm>
            <a:off x="527994" y="2503179"/>
            <a:ext cx="9391855"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a:ea typeface="黑体" panose="02010609060101010101" pitchFamily="49" charset="-122"/>
                <a:cs typeface="Times New Roman" panose="02020603050405020304" pitchFamily="18" charset="0"/>
              </a:rPr>
              <a:t>Explored preprocessing techniques and generalization applications</a:t>
            </a:r>
          </a:p>
        </p:txBody>
      </p:sp>
      <p:sp>
        <p:nvSpPr>
          <p:cNvPr id="17" name="TextBox 16">
            <a:extLst>
              <a:ext uri="{FF2B5EF4-FFF2-40B4-BE49-F238E27FC236}">
                <a16:creationId xmlns:a16="http://schemas.microsoft.com/office/drawing/2014/main" id="{A3B845DB-DABE-44A2-A1E8-2DDEC429578A}"/>
              </a:ext>
            </a:extLst>
          </p:cNvPr>
          <p:cNvSpPr txBox="1"/>
          <p:nvPr/>
        </p:nvSpPr>
        <p:spPr>
          <a:xfrm>
            <a:off x="527994" y="5642518"/>
            <a:ext cx="9391855"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a:ea typeface="黑体" panose="02010609060101010101" pitchFamily="49" charset="-122"/>
                <a:cs typeface="Times New Roman" panose="02020603050405020304" pitchFamily="18" charset="0"/>
              </a:rPr>
              <a:t>Methods to promote out-of-distribution performance </a:t>
            </a:r>
          </a:p>
        </p:txBody>
      </p:sp>
      <p:sp>
        <p:nvSpPr>
          <p:cNvPr id="18" name="TextBox 17">
            <a:extLst>
              <a:ext uri="{FF2B5EF4-FFF2-40B4-BE49-F238E27FC236}">
                <a16:creationId xmlns:a16="http://schemas.microsoft.com/office/drawing/2014/main" id="{3AF700A7-FAA0-4E8C-8AB6-8612806B5FFF}"/>
              </a:ext>
            </a:extLst>
          </p:cNvPr>
          <p:cNvSpPr txBox="1"/>
          <p:nvPr/>
        </p:nvSpPr>
        <p:spPr>
          <a:xfrm>
            <a:off x="527994" y="3527254"/>
            <a:ext cx="10232155"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a:ea typeface="黑体" panose="02010609060101010101" pitchFamily="49" charset="-122"/>
                <a:cs typeface="Times New Roman" panose="02020603050405020304" pitchFamily="18" charset="0"/>
              </a:rPr>
              <a:t>A basic feed forward model can recognize </a:t>
            </a:r>
            <a:r>
              <a:rPr lang="en-US" altLang="zh-CN" sz="2200">
                <a:solidFill>
                  <a:srgbClr val="C00000"/>
                </a:solidFill>
                <a:ea typeface="黑体" panose="02010609060101010101" pitchFamily="49" charset="-122"/>
                <a:cs typeface="Times New Roman" panose="02020603050405020304" pitchFamily="18" charset="0"/>
              </a:rPr>
              <a:t>non-context-dependent actions</a:t>
            </a:r>
            <a:r>
              <a:rPr lang="en-US" altLang="zh-CN" sz="2200">
                <a:ea typeface="黑体" panose="02010609060101010101" pitchFamily="49" charset="-122"/>
                <a:cs typeface="Times New Roman" panose="02020603050405020304" pitchFamily="18" charset="0"/>
              </a:rPr>
              <a:t> from poses</a:t>
            </a:r>
          </a:p>
        </p:txBody>
      </p:sp>
      <p:sp>
        <p:nvSpPr>
          <p:cNvPr id="19" name="TextBox 18">
            <a:extLst>
              <a:ext uri="{FF2B5EF4-FFF2-40B4-BE49-F238E27FC236}">
                <a16:creationId xmlns:a16="http://schemas.microsoft.com/office/drawing/2014/main" id="{A4E38C18-FE00-4013-89D2-D89D2F759BB2}"/>
              </a:ext>
            </a:extLst>
          </p:cNvPr>
          <p:cNvSpPr txBox="1"/>
          <p:nvPr/>
        </p:nvSpPr>
        <p:spPr>
          <a:xfrm>
            <a:off x="527994" y="3918847"/>
            <a:ext cx="10964459"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a:ea typeface="黑体" panose="02010609060101010101" pitchFamily="49" charset="-122"/>
                <a:cs typeface="Times New Roman" panose="02020603050405020304" pitchFamily="18" charset="0"/>
              </a:rPr>
              <a:t>When multiple persons exist in a frame, it’s better to use </a:t>
            </a:r>
            <a:r>
              <a:rPr lang="en-US" altLang="zh-CN" sz="2200">
                <a:solidFill>
                  <a:srgbClr val="C00000"/>
                </a:solidFill>
                <a:ea typeface="黑体" panose="02010609060101010101" pitchFamily="49" charset="-122"/>
                <a:cs typeface="Times New Roman" panose="02020603050405020304" pitchFamily="18" charset="0"/>
              </a:rPr>
              <a:t>relative keypoint coordinates</a:t>
            </a:r>
          </a:p>
        </p:txBody>
      </p:sp>
      <p:sp>
        <p:nvSpPr>
          <p:cNvPr id="20" name="TextBox 19">
            <a:extLst>
              <a:ext uri="{FF2B5EF4-FFF2-40B4-BE49-F238E27FC236}">
                <a16:creationId xmlns:a16="http://schemas.microsoft.com/office/drawing/2014/main" id="{3AC09BC8-3A4D-4B8D-B1E3-8A30120DFA4B}"/>
              </a:ext>
            </a:extLst>
          </p:cNvPr>
          <p:cNvSpPr txBox="1"/>
          <p:nvPr/>
        </p:nvSpPr>
        <p:spPr>
          <a:xfrm>
            <a:off x="527994" y="4360899"/>
            <a:ext cx="11178453"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a:ea typeface="黑体" panose="02010609060101010101" pitchFamily="49" charset="-122"/>
                <a:cs typeface="Times New Roman" panose="02020603050405020304" pitchFamily="18" charset="0"/>
              </a:rPr>
              <a:t>Take care of the </a:t>
            </a:r>
            <a:r>
              <a:rPr lang="en-US" altLang="zh-CN" sz="2200">
                <a:solidFill>
                  <a:srgbClr val="C00000"/>
                </a:solidFill>
                <a:ea typeface="黑体" panose="02010609060101010101" pitchFamily="49" charset="-122"/>
                <a:cs typeface="Times New Roman" panose="02020603050405020304" pitchFamily="18" charset="0"/>
              </a:rPr>
              <a:t>out-of-distribution problem </a:t>
            </a:r>
            <a:r>
              <a:rPr lang="en-US" altLang="zh-CN" sz="2200">
                <a:ea typeface="黑体" panose="02010609060101010101" pitchFamily="49" charset="-122"/>
                <a:cs typeface="Times New Roman" panose="02020603050405020304" pitchFamily="18" charset="0"/>
              </a:rPr>
              <a:t>when transferring to different datasets</a:t>
            </a:r>
          </a:p>
        </p:txBody>
      </p:sp>
    </p:spTree>
    <p:extLst>
      <p:ext uri="{BB962C8B-B14F-4D97-AF65-F5344CB8AC3E}">
        <p14:creationId xmlns:p14="http://schemas.microsoft.com/office/powerpoint/2010/main" val="106782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3" grpId="0"/>
      <p:bldP spid="17"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FD43B-1AFB-47B3-BB50-A09E5C4CFC05}"/>
              </a:ext>
            </a:extLst>
          </p:cNvPr>
          <p:cNvSpPr>
            <a:spLocks noGrp="1"/>
          </p:cNvSpPr>
          <p:nvPr>
            <p:ph type="title"/>
          </p:nvPr>
        </p:nvSpPr>
        <p:spPr/>
        <p:txBody>
          <a:bodyPr/>
          <a:lstStyle/>
          <a:p>
            <a:endParaRPr lang="zh-CN" altLang="en-US"/>
          </a:p>
        </p:txBody>
      </p:sp>
      <p:sp>
        <p:nvSpPr>
          <p:cNvPr id="3" name="Date Placeholder 2">
            <a:extLst>
              <a:ext uri="{FF2B5EF4-FFF2-40B4-BE49-F238E27FC236}">
                <a16:creationId xmlns:a16="http://schemas.microsoft.com/office/drawing/2014/main" id="{6CDB6A07-5709-4D08-947F-846B16BC632B}"/>
              </a:ext>
            </a:extLst>
          </p:cNvPr>
          <p:cNvSpPr>
            <a:spLocks noGrp="1"/>
          </p:cNvSpPr>
          <p:nvPr>
            <p:ph type="dt" sz="half" idx="10"/>
          </p:nvPr>
        </p:nvSpPr>
        <p:spPr/>
        <p:txBody>
          <a:bodyPr/>
          <a:lstStyle/>
          <a:p>
            <a:fld id="{40B208D0-5C56-4CC0-905E-2BB4A5101381}" type="datetime4">
              <a:rPr lang="en-US" altLang="zh-CN" smtClean="0"/>
              <a:t>August 21, 2022</a:t>
            </a:fld>
            <a:endParaRPr lang="zh-CN" altLang="en-US"/>
          </a:p>
        </p:txBody>
      </p:sp>
      <p:sp>
        <p:nvSpPr>
          <p:cNvPr id="4" name="Footer Placeholder 3">
            <a:extLst>
              <a:ext uri="{FF2B5EF4-FFF2-40B4-BE49-F238E27FC236}">
                <a16:creationId xmlns:a16="http://schemas.microsoft.com/office/drawing/2014/main" id="{A5CC7844-1F30-4714-9EB7-33EFB5813E2A}"/>
              </a:ext>
            </a:extLst>
          </p:cNvPr>
          <p:cNvSpPr>
            <a:spLocks noGrp="1"/>
          </p:cNvSpPr>
          <p:nvPr>
            <p:ph type="ftr" sz="quarter" idx="11"/>
          </p:nvPr>
        </p:nvSpPr>
        <p:spPr/>
        <p:txBody>
          <a:bodyPr/>
          <a:lstStyle/>
          <a:p>
            <a:r>
              <a:rPr lang="en-US" altLang="zh-CN"/>
              <a:t>Action Recognition for Self-Driving Cars</a:t>
            </a:r>
            <a:endParaRPr lang="zh-CN" altLang="en-US"/>
          </a:p>
        </p:txBody>
      </p:sp>
      <p:sp>
        <p:nvSpPr>
          <p:cNvPr id="5" name="Slide Number Placeholder 4">
            <a:extLst>
              <a:ext uri="{FF2B5EF4-FFF2-40B4-BE49-F238E27FC236}">
                <a16:creationId xmlns:a16="http://schemas.microsoft.com/office/drawing/2014/main" id="{35FDDCFD-0FD7-48B0-ACE3-7AAF3EC50247}"/>
              </a:ext>
            </a:extLst>
          </p:cNvPr>
          <p:cNvSpPr>
            <a:spLocks noGrp="1"/>
          </p:cNvSpPr>
          <p:nvPr>
            <p:ph type="sldNum" sz="quarter" idx="12"/>
          </p:nvPr>
        </p:nvSpPr>
        <p:spPr/>
        <p:txBody>
          <a:bodyPr/>
          <a:lstStyle/>
          <a:p>
            <a:fld id="{B6EE4CE8-67DD-4AAC-82D8-3F81517F6647}" type="slidenum">
              <a:rPr lang="zh-CN" altLang="en-US" smtClean="0"/>
              <a:pPr/>
              <a:t>17</a:t>
            </a:fld>
            <a:endParaRPr lang="zh-CN" altLang="en-US"/>
          </a:p>
        </p:txBody>
      </p:sp>
      <p:grpSp>
        <p:nvGrpSpPr>
          <p:cNvPr id="7" name="Group 6">
            <a:extLst>
              <a:ext uri="{FF2B5EF4-FFF2-40B4-BE49-F238E27FC236}">
                <a16:creationId xmlns:a16="http://schemas.microsoft.com/office/drawing/2014/main" id="{305CE412-D5DD-4E5B-9B14-8C79E93A3F90}"/>
              </a:ext>
            </a:extLst>
          </p:cNvPr>
          <p:cNvGrpSpPr/>
          <p:nvPr/>
        </p:nvGrpSpPr>
        <p:grpSpPr>
          <a:xfrm>
            <a:off x="1175568" y="729934"/>
            <a:ext cx="9308832" cy="2031642"/>
            <a:chOff x="1072431" y="2088951"/>
            <a:chExt cx="9308832" cy="2031642"/>
          </a:xfrm>
        </p:grpSpPr>
        <p:sp>
          <p:nvSpPr>
            <p:cNvPr id="13" name="Rectangle 12">
              <a:extLst>
                <a:ext uri="{FF2B5EF4-FFF2-40B4-BE49-F238E27FC236}">
                  <a16:creationId xmlns:a16="http://schemas.microsoft.com/office/drawing/2014/main" id="{2FBEED04-AA03-4AE4-BBE6-F3D534A41596}"/>
                </a:ext>
              </a:extLst>
            </p:cNvPr>
            <p:cNvSpPr/>
            <p:nvPr/>
          </p:nvSpPr>
          <p:spPr>
            <a:xfrm rot="16200000">
              <a:off x="3641095" y="2672456"/>
              <a:ext cx="1492373" cy="648841"/>
            </a:xfrm>
            <a:prstGeom prst="rect">
              <a:avLst/>
            </a:prstGeom>
            <a:solidFill>
              <a:schemeClr val="bg1">
                <a:lumMod val="95000"/>
              </a:schemeClr>
            </a:solid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dirty="0">
                  <a:solidFill>
                    <a:schemeClr val="tx1"/>
                  </a:solidFill>
                </a:rPr>
                <a:t>Linear Layer</a:t>
              </a:r>
              <a:endParaRPr lang="zh-CN" altLang="en-US">
                <a:solidFill>
                  <a:schemeClr val="tx1"/>
                </a:solidFill>
              </a:endParaRPr>
            </a:p>
          </p:txBody>
        </p:sp>
        <p:sp>
          <p:nvSpPr>
            <p:cNvPr id="14" name="Rectangle 13">
              <a:extLst>
                <a:ext uri="{FF2B5EF4-FFF2-40B4-BE49-F238E27FC236}">
                  <a16:creationId xmlns:a16="http://schemas.microsoft.com/office/drawing/2014/main" id="{A94DC483-8BBC-449B-9B42-B80979EFBCF7}"/>
                </a:ext>
              </a:extLst>
            </p:cNvPr>
            <p:cNvSpPr/>
            <p:nvPr/>
          </p:nvSpPr>
          <p:spPr>
            <a:xfrm rot="16200000">
              <a:off x="4541613" y="2672457"/>
              <a:ext cx="1492373" cy="648841"/>
            </a:xfrm>
            <a:prstGeom prst="rect">
              <a:avLst/>
            </a:prstGeom>
            <a:solidFill>
              <a:schemeClr val="accent2">
                <a:lumMod val="20000"/>
                <a:lumOff val="80000"/>
              </a:schemeClr>
            </a:solid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dirty="0">
                  <a:solidFill>
                    <a:schemeClr val="tx1"/>
                  </a:solidFill>
                </a:rPr>
                <a:t>Dropout</a:t>
              </a:r>
              <a:endParaRPr lang="zh-CN" altLang="en-US">
                <a:solidFill>
                  <a:schemeClr val="tx1"/>
                </a:solidFill>
              </a:endParaRPr>
            </a:p>
          </p:txBody>
        </p:sp>
        <p:sp>
          <p:nvSpPr>
            <p:cNvPr id="15" name="Rectangle 14">
              <a:extLst>
                <a:ext uri="{FF2B5EF4-FFF2-40B4-BE49-F238E27FC236}">
                  <a16:creationId xmlns:a16="http://schemas.microsoft.com/office/drawing/2014/main" id="{927E9B33-EC72-423F-8ECF-186027DA7BF3}"/>
                </a:ext>
              </a:extLst>
            </p:cNvPr>
            <p:cNvSpPr/>
            <p:nvPr/>
          </p:nvSpPr>
          <p:spPr>
            <a:xfrm rot="16200000">
              <a:off x="5442130" y="2672457"/>
              <a:ext cx="1492373" cy="648841"/>
            </a:xfrm>
            <a:prstGeom prst="rect">
              <a:avLst/>
            </a:prstGeom>
            <a:solidFill>
              <a:schemeClr val="bg1">
                <a:lumMod val="95000"/>
              </a:schemeClr>
            </a:solid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dirty="0">
                  <a:solidFill>
                    <a:schemeClr val="tx1"/>
                  </a:solidFill>
                </a:rPr>
                <a:t>Linear Layer</a:t>
              </a:r>
              <a:endParaRPr lang="zh-CN" altLang="en-US">
                <a:solidFill>
                  <a:schemeClr val="tx1"/>
                </a:solidFill>
              </a:endParaRPr>
            </a:p>
          </p:txBody>
        </p:sp>
        <p:sp>
          <p:nvSpPr>
            <p:cNvPr id="16" name="Rectangle 15">
              <a:extLst>
                <a:ext uri="{FF2B5EF4-FFF2-40B4-BE49-F238E27FC236}">
                  <a16:creationId xmlns:a16="http://schemas.microsoft.com/office/drawing/2014/main" id="{3991DC4C-2DDE-431F-9DFA-F4736ABDC516}"/>
                </a:ext>
              </a:extLst>
            </p:cNvPr>
            <p:cNvSpPr/>
            <p:nvPr/>
          </p:nvSpPr>
          <p:spPr>
            <a:xfrm rot="16200000">
              <a:off x="6319100" y="2672457"/>
              <a:ext cx="1492373" cy="648841"/>
            </a:xfrm>
            <a:prstGeom prst="rect">
              <a:avLst/>
            </a:prstGeom>
            <a:solidFill>
              <a:schemeClr val="accent2">
                <a:lumMod val="20000"/>
                <a:lumOff val="80000"/>
              </a:schemeClr>
            </a:solid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dirty="0">
                  <a:solidFill>
                    <a:schemeClr val="tx1"/>
                  </a:solidFill>
                </a:rPr>
                <a:t>Dropout</a:t>
              </a:r>
              <a:endParaRPr lang="zh-CN" altLang="en-US">
                <a:solidFill>
                  <a:schemeClr val="tx1"/>
                </a:solidFill>
              </a:endParaRPr>
            </a:p>
          </p:txBody>
        </p:sp>
        <p:sp>
          <p:nvSpPr>
            <p:cNvPr id="17" name="Oval 16">
              <a:extLst>
                <a:ext uri="{FF2B5EF4-FFF2-40B4-BE49-F238E27FC236}">
                  <a16:creationId xmlns:a16="http://schemas.microsoft.com/office/drawing/2014/main" id="{D7B68A8C-9DBC-4C47-9422-6B7CCFB0A48E}"/>
                </a:ext>
              </a:extLst>
            </p:cNvPr>
            <p:cNvSpPr/>
            <p:nvPr/>
          </p:nvSpPr>
          <p:spPr>
            <a:xfrm>
              <a:off x="3639666" y="2965293"/>
              <a:ext cx="62919" cy="6316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Straight Arrow Connector 17">
              <a:extLst>
                <a:ext uri="{FF2B5EF4-FFF2-40B4-BE49-F238E27FC236}">
                  <a16:creationId xmlns:a16="http://schemas.microsoft.com/office/drawing/2014/main" id="{D4B3740F-8F5C-40E3-8BC4-B8AD4582F7C9}"/>
                </a:ext>
              </a:extLst>
            </p:cNvPr>
            <p:cNvCxnSpPr>
              <a:cxnSpLocks/>
            </p:cNvCxnSpPr>
            <p:nvPr/>
          </p:nvCxnSpPr>
          <p:spPr>
            <a:xfrm>
              <a:off x="3079200" y="2996877"/>
              <a:ext cx="1012237"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795C04D-C0D7-44A9-9595-30EFB0FA97C3}"/>
                </a:ext>
              </a:extLst>
            </p:cNvPr>
            <p:cNvCxnSpPr>
              <a:cxnSpLocks/>
            </p:cNvCxnSpPr>
            <p:nvPr/>
          </p:nvCxnSpPr>
          <p:spPr>
            <a:xfrm>
              <a:off x="5612220" y="2996877"/>
              <a:ext cx="251676"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3740306-5C67-49B6-A7FE-70BCFC291BF4}"/>
                </a:ext>
              </a:extLst>
            </p:cNvPr>
            <p:cNvCxnSpPr>
              <a:cxnSpLocks/>
            </p:cNvCxnSpPr>
            <p:nvPr/>
          </p:nvCxnSpPr>
          <p:spPr>
            <a:xfrm>
              <a:off x="6512737" y="2996877"/>
              <a:ext cx="228129"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75BEBC7-D71A-46F2-BB8B-9D90E5AE430F}"/>
                </a:ext>
              </a:extLst>
            </p:cNvPr>
            <p:cNvCxnSpPr>
              <a:cxnSpLocks/>
            </p:cNvCxnSpPr>
            <p:nvPr/>
          </p:nvCxnSpPr>
          <p:spPr>
            <a:xfrm>
              <a:off x="4711702" y="2996877"/>
              <a:ext cx="251677" cy="1"/>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E6419BB-F99E-464E-A138-B62AA75B2992}"/>
                </a:ext>
              </a:extLst>
            </p:cNvPr>
            <p:cNvCxnSpPr>
              <a:cxnSpLocks/>
            </p:cNvCxnSpPr>
            <p:nvPr/>
          </p:nvCxnSpPr>
          <p:spPr>
            <a:xfrm flipV="1">
              <a:off x="7389707" y="2991761"/>
              <a:ext cx="395853"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Flowchart: Or 22">
              <a:extLst>
                <a:ext uri="{FF2B5EF4-FFF2-40B4-BE49-F238E27FC236}">
                  <a16:creationId xmlns:a16="http://schemas.microsoft.com/office/drawing/2014/main" id="{2DE87810-DB15-4E72-9881-7A2A1E3BB1D2}"/>
                </a:ext>
              </a:extLst>
            </p:cNvPr>
            <p:cNvSpPr/>
            <p:nvPr/>
          </p:nvSpPr>
          <p:spPr>
            <a:xfrm>
              <a:off x="7785560" y="2894228"/>
              <a:ext cx="204486" cy="205299"/>
            </a:xfrm>
            <a:prstGeom prst="flowChar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Connector: Elbow 23">
              <a:extLst>
                <a:ext uri="{FF2B5EF4-FFF2-40B4-BE49-F238E27FC236}">
                  <a16:creationId xmlns:a16="http://schemas.microsoft.com/office/drawing/2014/main" id="{83ACBDAE-B7A8-4047-B6A5-3970266D462F}"/>
                </a:ext>
              </a:extLst>
            </p:cNvPr>
            <p:cNvCxnSpPr>
              <a:cxnSpLocks/>
            </p:cNvCxnSpPr>
            <p:nvPr/>
          </p:nvCxnSpPr>
          <p:spPr>
            <a:xfrm rot="16200000" flipH="1">
              <a:off x="5735837" y="957289"/>
              <a:ext cx="80316" cy="4204160"/>
            </a:xfrm>
            <a:prstGeom prst="bentConnector3">
              <a:avLst>
                <a:gd name="adj1" fmla="val 1147665"/>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87A7BEC-C6F4-4657-BB70-B21B83C36029}"/>
                </a:ext>
              </a:extLst>
            </p:cNvPr>
            <p:cNvSpPr/>
            <p:nvPr/>
          </p:nvSpPr>
          <p:spPr>
            <a:xfrm rot="16200000">
              <a:off x="7958458" y="2671167"/>
              <a:ext cx="1400537" cy="651421"/>
            </a:xfrm>
            <a:prstGeom prst="rect">
              <a:avLst/>
            </a:prstGeom>
            <a:solidFill>
              <a:schemeClr val="accent1">
                <a:lumMod val="40000"/>
                <a:lumOff val="6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Embedded Features</a:t>
              </a:r>
              <a:endParaRPr lang="zh-CN" altLang="en-US">
                <a:solidFill>
                  <a:schemeClr val="tx1"/>
                </a:solidFill>
              </a:endParaRPr>
            </a:p>
          </p:txBody>
        </p:sp>
        <p:cxnSp>
          <p:nvCxnSpPr>
            <p:cNvPr id="26" name="Straight Arrow Connector 25">
              <a:extLst>
                <a:ext uri="{FF2B5EF4-FFF2-40B4-BE49-F238E27FC236}">
                  <a16:creationId xmlns:a16="http://schemas.microsoft.com/office/drawing/2014/main" id="{C2D15702-F2DC-492C-B22B-CAE5B7FC4D4E}"/>
                </a:ext>
              </a:extLst>
            </p:cNvPr>
            <p:cNvCxnSpPr>
              <a:cxnSpLocks/>
            </p:cNvCxnSpPr>
            <p:nvPr/>
          </p:nvCxnSpPr>
          <p:spPr>
            <a:xfrm flipV="1">
              <a:off x="7990046" y="2996877"/>
              <a:ext cx="342970" cy="1"/>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5A014AE-4758-4F87-B9DA-6573C5440996}"/>
                </a:ext>
              </a:extLst>
            </p:cNvPr>
            <p:cNvSpPr/>
            <p:nvPr/>
          </p:nvSpPr>
          <p:spPr>
            <a:xfrm>
              <a:off x="3517552" y="2088951"/>
              <a:ext cx="4644710" cy="2031642"/>
            </a:xfrm>
            <a:prstGeom prst="roundRect">
              <a:avLst/>
            </a:prstGeom>
            <a:noFill/>
            <a:ln w="19050"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C3D2C2A-F235-4560-AB3D-57FFCD2C2C3C}"/>
                    </a:ext>
                  </a:extLst>
                </p:cNvPr>
                <p:cNvSpPr txBox="1"/>
                <p:nvPr/>
              </p:nvSpPr>
              <p:spPr>
                <a:xfrm>
                  <a:off x="7212123" y="2100449"/>
                  <a:ext cx="1123390" cy="2997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rPr>
                          <m:t> </m:t>
                        </m:r>
                        <m:r>
                          <a:rPr lang="en-US" altLang="zh-CN" i="1" smtClean="0">
                            <a:latin typeface="Cambria Math" panose="02040503050406030204" pitchFamily="18" charset="0"/>
                          </a:rPr>
                          <m:t>𝑁</m:t>
                        </m:r>
                      </m:oMath>
                    </m:oMathPara>
                  </a14:m>
                  <a:endParaRPr lang="zh-CN" altLang="en-US"/>
                </a:p>
              </p:txBody>
            </p:sp>
          </mc:Choice>
          <mc:Fallback xmlns="">
            <p:sp>
              <p:nvSpPr>
                <p:cNvPr id="28" name="TextBox 27">
                  <a:extLst>
                    <a:ext uri="{FF2B5EF4-FFF2-40B4-BE49-F238E27FC236}">
                      <a16:creationId xmlns:a16="http://schemas.microsoft.com/office/drawing/2014/main" id="{EC3D2C2A-F235-4560-AB3D-57FFCD2C2C3C}"/>
                    </a:ext>
                  </a:extLst>
                </p:cNvPr>
                <p:cNvSpPr txBox="1">
                  <a:spLocks noRot="1" noChangeAspect="1" noMove="1" noResize="1" noEditPoints="1" noAdjustHandles="1" noChangeArrowheads="1" noChangeShapeType="1" noTextEdit="1"/>
                </p:cNvSpPr>
                <p:nvPr/>
              </p:nvSpPr>
              <p:spPr>
                <a:xfrm>
                  <a:off x="7212123" y="2100449"/>
                  <a:ext cx="1123390" cy="299795"/>
                </a:xfrm>
                <a:prstGeom prst="rect">
                  <a:avLst/>
                </a:prstGeom>
                <a:blipFill>
                  <a:blip r:embed="rId2"/>
                  <a:stretch>
                    <a:fillRect b="-16327"/>
                  </a:stretch>
                </a:blipFill>
              </p:spPr>
              <p:txBody>
                <a:bodyPr/>
                <a:lstStyle/>
                <a:p>
                  <a:r>
                    <a:rPr lang="zh-CN" altLang="en-US">
                      <a:noFill/>
                    </a:rPr>
                    <a:t> </a:t>
                  </a:r>
                </a:p>
              </p:txBody>
            </p:sp>
          </mc:Fallback>
        </mc:AlternateContent>
        <p:sp>
          <p:nvSpPr>
            <p:cNvPr id="34" name="Rectangle 33">
              <a:extLst>
                <a:ext uri="{FF2B5EF4-FFF2-40B4-BE49-F238E27FC236}">
                  <a16:creationId xmlns:a16="http://schemas.microsoft.com/office/drawing/2014/main" id="{FCA144C7-D4A9-4E3A-87D4-CDF722C5AF54}"/>
                </a:ext>
              </a:extLst>
            </p:cNvPr>
            <p:cNvSpPr/>
            <p:nvPr/>
          </p:nvSpPr>
          <p:spPr>
            <a:xfrm>
              <a:off x="9392910" y="2817068"/>
              <a:ext cx="988353" cy="359619"/>
            </a:xfrm>
            <a:prstGeom prst="rect">
              <a:avLst/>
            </a:prstGeom>
            <a:solidFill>
              <a:schemeClr val="bg1">
                <a:lumMod val="95000"/>
              </a:schemeClr>
            </a:solid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sz="1600">
                  <a:solidFill>
                    <a:schemeClr val="tx1"/>
                  </a:solidFill>
                </a:rPr>
                <a:t>Linear</a:t>
              </a:r>
              <a:endParaRPr lang="zh-CN" altLang="en-US" sz="1600">
                <a:solidFill>
                  <a:schemeClr val="tx1"/>
                </a:solidFill>
              </a:endParaRPr>
            </a:p>
          </p:txBody>
        </p:sp>
        <p:cxnSp>
          <p:nvCxnSpPr>
            <p:cNvPr id="38" name="Straight Arrow Connector 37">
              <a:extLst>
                <a:ext uri="{FF2B5EF4-FFF2-40B4-BE49-F238E27FC236}">
                  <a16:creationId xmlns:a16="http://schemas.microsoft.com/office/drawing/2014/main" id="{7C5E73E8-466A-4ECF-9BC8-3E4E5BD6FD67}"/>
                </a:ext>
              </a:extLst>
            </p:cNvPr>
            <p:cNvCxnSpPr>
              <a:cxnSpLocks/>
            </p:cNvCxnSpPr>
            <p:nvPr/>
          </p:nvCxnSpPr>
          <p:spPr>
            <a:xfrm rot="5400000" flipV="1">
              <a:off x="9194910" y="2798877"/>
              <a:ext cx="0" cy="396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9" name="Flowchart: Or 28">
              <a:extLst>
                <a:ext uri="{FF2B5EF4-FFF2-40B4-BE49-F238E27FC236}">
                  <a16:creationId xmlns:a16="http://schemas.microsoft.com/office/drawing/2014/main" id="{E8FDFD8F-CEEE-417C-A027-ED2FE17C3E8A}"/>
                </a:ext>
              </a:extLst>
            </p:cNvPr>
            <p:cNvSpPr/>
            <p:nvPr/>
          </p:nvSpPr>
          <p:spPr>
            <a:xfrm>
              <a:off x="3269722" y="2894228"/>
              <a:ext cx="204486" cy="205299"/>
            </a:xfrm>
            <a:prstGeom prst="flowChar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Rectangle 29">
              <a:extLst>
                <a:ext uri="{FF2B5EF4-FFF2-40B4-BE49-F238E27FC236}">
                  <a16:creationId xmlns:a16="http://schemas.microsoft.com/office/drawing/2014/main" id="{2B85CE2B-9C54-47E2-B916-497D249523E8}"/>
                </a:ext>
              </a:extLst>
            </p:cNvPr>
            <p:cNvSpPr/>
            <p:nvPr/>
          </p:nvSpPr>
          <p:spPr>
            <a:xfrm>
              <a:off x="1072431" y="3660187"/>
              <a:ext cx="1363304" cy="359619"/>
            </a:xfrm>
            <a:prstGeom prst="rect">
              <a:avLst/>
            </a:prstGeom>
            <a:solidFill>
              <a:schemeClr val="bg1"/>
            </a:solid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sz="1600">
                  <a:solidFill>
                    <a:schemeClr val="tx1"/>
                  </a:solidFill>
                </a:rPr>
                <a:t>Preprocessing</a:t>
              </a:r>
              <a:endParaRPr lang="zh-CN" altLang="en-US" sz="1600">
                <a:solidFill>
                  <a:schemeClr val="tx1"/>
                </a:solidFill>
              </a:endParaRPr>
            </a:p>
          </p:txBody>
        </p:sp>
        <p:cxnSp>
          <p:nvCxnSpPr>
            <p:cNvPr id="32" name="Straight Arrow Connector 31">
              <a:extLst>
                <a:ext uri="{FF2B5EF4-FFF2-40B4-BE49-F238E27FC236}">
                  <a16:creationId xmlns:a16="http://schemas.microsoft.com/office/drawing/2014/main" id="{1ADEEDB6-43D8-4520-B5DD-0C5F0C9D87C2}"/>
                </a:ext>
              </a:extLst>
            </p:cNvPr>
            <p:cNvCxnSpPr>
              <a:cxnSpLocks/>
            </p:cNvCxnSpPr>
            <p:nvPr/>
          </p:nvCxnSpPr>
          <p:spPr>
            <a:xfrm flipV="1">
              <a:off x="3364996" y="3099527"/>
              <a:ext cx="0" cy="75287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D28C7BA-85AD-4EC3-B3E2-768A9CB49227}"/>
                </a:ext>
              </a:extLst>
            </p:cNvPr>
            <p:cNvCxnSpPr>
              <a:cxnSpLocks/>
              <a:endCxn id="30" idx="3"/>
            </p:cNvCxnSpPr>
            <p:nvPr/>
          </p:nvCxnSpPr>
          <p:spPr>
            <a:xfrm flipH="1">
              <a:off x="2435735" y="3839997"/>
              <a:ext cx="935836" cy="0"/>
            </a:xfrm>
            <a:prstGeom prst="straightConnector1">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7DF61EFC-431A-4B6E-AD7C-7E2FFD23FB8A}"/>
                </a:ext>
              </a:extLst>
            </p:cNvPr>
            <p:cNvSpPr/>
            <p:nvPr/>
          </p:nvSpPr>
          <p:spPr>
            <a:xfrm>
              <a:off x="1085772" y="2479620"/>
              <a:ext cx="963968" cy="1034514"/>
            </a:xfrm>
            <a:prstGeom prst="rect">
              <a:avLst/>
            </a:prstGeom>
            <a:solidFill>
              <a:schemeClr val="bg1"/>
            </a:solid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sz="1600">
                  <a:solidFill>
                    <a:schemeClr val="tx1"/>
                  </a:solidFill>
                </a:rPr>
                <a:t>Image</a:t>
              </a:r>
              <a:endParaRPr lang="zh-CN" altLang="en-US" sz="1600">
                <a:solidFill>
                  <a:schemeClr val="tx1"/>
                </a:solidFill>
              </a:endParaRPr>
            </a:p>
          </p:txBody>
        </p:sp>
        <p:cxnSp>
          <p:nvCxnSpPr>
            <p:cNvPr id="43" name="Straight Arrow Connector 42">
              <a:extLst>
                <a:ext uri="{FF2B5EF4-FFF2-40B4-BE49-F238E27FC236}">
                  <a16:creationId xmlns:a16="http://schemas.microsoft.com/office/drawing/2014/main" id="{44E0E498-BD45-4EF1-8618-8AF792D05159}"/>
                </a:ext>
              </a:extLst>
            </p:cNvPr>
            <p:cNvCxnSpPr>
              <a:cxnSpLocks/>
            </p:cNvCxnSpPr>
            <p:nvPr/>
          </p:nvCxnSpPr>
          <p:spPr>
            <a:xfrm>
              <a:off x="2049740" y="2996877"/>
              <a:ext cx="395853"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99FFDE2-80A0-41B1-BFA8-29BBC95F6FA1}"/>
                </a:ext>
              </a:extLst>
            </p:cNvPr>
            <p:cNvGrpSpPr/>
            <p:nvPr/>
          </p:nvGrpSpPr>
          <p:grpSpPr>
            <a:xfrm>
              <a:off x="2491454" y="2276877"/>
              <a:ext cx="602272" cy="1440000"/>
              <a:chOff x="2491454" y="2276877"/>
              <a:chExt cx="602272" cy="1440000"/>
            </a:xfrm>
          </p:grpSpPr>
          <p:pic>
            <p:nvPicPr>
              <p:cNvPr id="12" name="Picture 2">
                <a:extLst>
                  <a:ext uri="{FF2B5EF4-FFF2-40B4-BE49-F238E27FC236}">
                    <a16:creationId xmlns:a16="http://schemas.microsoft.com/office/drawing/2014/main" id="{D7EB031B-B00F-4638-82BE-98E04CC57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1454" y="2276877"/>
                <a:ext cx="602272" cy="1440000"/>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323CD10E-F92A-4E88-9A6C-052C599AE097}"/>
                  </a:ext>
                </a:extLst>
              </p:cNvPr>
              <p:cNvCxnSpPr>
                <a:cxnSpLocks/>
              </p:cNvCxnSpPr>
              <p:nvPr/>
            </p:nvCxnSpPr>
            <p:spPr>
              <a:xfrm>
                <a:off x="2788974" y="2594822"/>
                <a:ext cx="964" cy="50997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0" name="Oval 39">
                <a:extLst>
                  <a:ext uri="{FF2B5EF4-FFF2-40B4-BE49-F238E27FC236}">
                    <a16:creationId xmlns:a16="http://schemas.microsoft.com/office/drawing/2014/main" id="{B725BAD4-A1E6-46EC-9C0E-E8B7166CF2BE}"/>
                  </a:ext>
                </a:extLst>
              </p:cNvPr>
              <p:cNvSpPr/>
              <p:nvPr/>
            </p:nvSpPr>
            <p:spPr>
              <a:xfrm>
                <a:off x="2771607" y="2821567"/>
                <a:ext cx="36000" cy="3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Oval 44">
                <a:extLst>
                  <a:ext uri="{FF2B5EF4-FFF2-40B4-BE49-F238E27FC236}">
                    <a16:creationId xmlns:a16="http://schemas.microsoft.com/office/drawing/2014/main" id="{92750B4A-114D-4145-91CC-516FA646CA76}"/>
                  </a:ext>
                </a:extLst>
              </p:cNvPr>
              <p:cNvSpPr/>
              <p:nvPr/>
            </p:nvSpPr>
            <p:spPr>
              <a:xfrm>
                <a:off x="2771607" y="3096987"/>
                <a:ext cx="36000" cy="36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4" name="Oval 43">
                <a:extLst>
                  <a:ext uri="{FF2B5EF4-FFF2-40B4-BE49-F238E27FC236}">
                    <a16:creationId xmlns:a16="http://schemas.microsoft.com/office/drawing/2014/main" id="{92D648E9-02F4-4653-905A-1376825ED2E5}"/>
                  </a:ext>
                </a:extLst>
              </p:cNvPr>
              <p:cNvSpPr/>
              <p:nvPr/>
            </p:nvSpPr>
            <p:spPr>
              <a:xfrm>
                <a:off x="2771607" y="2558822"/>
                <a:ext cx="36000" cy="36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grpSp>
      <p:grpSp>
        <p:nvGrpSpPr>
          <p:cNvPr id="33" name="Group 32">
            <a:extLst>
              <a:ext uri="{FF2B5EF4-FFF2-40B4-BE49-F238E27FC236}">
                <a16:creationId xmlns:a16="http://schemas.microsoft.com/office/drawing/2014/main" id="{AB9F6737-5AE0-49E8-95D0-9273717EF3B2}"/>
              </a:ext>
            </a:extLst>
          </p:cNvPr>
          <p:cNvGrpSpPr/>
          <p:nvPr/>
        </p:nvGrpSpPr>
        <p:grpSpPr>
          <a:xfrm>
            <a:off x="175340" y="3627707"/>
            <a:ext cx="11518500" cy="2275614"/>
            <a:chOff x="173435" y="3627707"/>
            <a:chExt cx="11518500" cy="2275614"/>
          </a:xfrm>
        </p:grpSpPr>
        <p:sp>
          <p:nvSpPr>
            <p:cNvPr id="90" name="Rectangle 89">
              <a:extLst>
                <a:ext uri="{FF2B5EF4-FFF2-40B4-BE49-F238E27FC236}">
                  <a16:creationId xmlns:a16="http://schemas.microsoft.com/office/drawing/2014/main" id="{8C4BADCB-C0E0-43D9-96DB-4B82955265B2}"/>
                </a:ext>
              </a:extLst>
            </p:cNvPr>
            <p:cNvSpPr/>
            <p:nvPr/>
          </p:nvSpPr>
          <p:spPr>
            <a:xfrm>
              <a:off x="9645737" y="4268860"/>
              <a:ext cx="216279" cy="1296390"/>
            </a:xfrm>
            <a:prstGeom prst="rect">
              <a:avLst/>
            </a:prstGeom>
            <a:solidFill>
              <a:schemeClr val="accent5">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KR" sz="1400">
                  <a:solidFill>
                    <a:schemeClr val="bg1"/>
                  </a:solidFill>
                </a:rPr>
                <a:t>FC</a:t>
              </a:r>
              <a:endParaRPr lang="en-KR" sz="1400" dirty="0">
                <a:solidFill>
                  <a:schemeClr val="bg1"/>
                </a:solidFill>
              </a:endParaRPr>
            </a:p>
          </p:txBody>
        </p:sp>
        <p:sp>
          <p:nvSpPr>
            <p:cNvPr id="91" name="Rectangle 90">
              <a:extLst>
                <a:ext uri="{FF2B5EF4-FFF2-40B4-BE49-F238E27FC236}">
                  <a16:creationId xmlns:a16="http://schemas.microsoft.com/office/drawing/2014/main" id="{EAE2BA8D-C05B-4D02-AC1A-3B9CCF745D31}"/>
                </a:ext>
              </a:extLst>
            </p:cNvPr>
            <p:cNvSpPr/>
            <p:nvPr/>
          </p:nvSpPr>
          <p:spPr>
            <a:xfrm>
              <a:off x="9232493" y="4268860"/>
              <a:ext cx="216279" cy="1296390"/>
            </a:xfrm>
            <a:prstGeom prst="rect">
              <a:avLst/>
            </a:prstGeom>
            <a:solidFill>
              <a:srgbClr val="7030A0"/>
            </a:solid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a:solidFill>
                    <a:schemeClr val="bg1"/>
                  </a:solidFill>
                </a:rPr>
                <a:t>LSTM</a:t>
              </a:r>
              <a:endParaRPr lang="en-KR" sz="1400" dirty="0">
                <a:solidFill>
                  <a:schemeClr val="bg1"/>
                </a:solidFill>
              </a:endParaRPr>
            </a:p>
          </p:txBody>
        </p:sp>
        <p:pic>
          <p:nvPicPr>
            <p:cNvPr id="85" name="Picture 2">
              <a:extLst>
                <a:ext uri="{FF2B5EF4-FFF2-40B4-BE49-F238E27FC236}">
                  <a16:creationId xmlns:a16="http://schemas.microsoft.com/office/drawing/2014/main" id="{C02A1861-747C-40FE-B9AD-2E6633B43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954" y="4506870"/>
              <a:ext cx="437188" cy="1058380"/>
            </a:xfrm>
            <a:prstGeom prst="rect">
              <a:avLst/>
            </a:prstGeom>
            <a:noFill/>
            <a:extLst>
              <a:ext uri="{909E8E84-426E-40DD-AFC4-6F175D3DCCD1}">
                <a14:hiddenFill xmlns:a14="http://schemas.microsoft.com/office/drawing/2010/main">
                  <a:solidFill>
                    <a:srgbClr val="FFFFFF"/>
                  </a:solidFill>
                </a14:hiddenFill>
              </a:ext>
            </a:extLst>
          </p:spPr>
        </p:pic>
        <p:cxnSp>
          <p:nvCxnSpPr>
            <p:cNvPr id="86" name="Straight Connector 85">
              <a:extLst>
                <a:ext uri="{FF2B5EF4-FFF2-40B4-BE49-F238E27FC236}">
                  <a16:creationId xmlns:a16="http://schemas.microsoft.com/office/drawing/2014/main" id="{7FB3E743-E939-4D0B-A127-ABA91ACB5254}"/>
                </a:ext>
              </a:extLst>
            </p:cNvPr>
            <p:cNvCxnSpPr>
              <a:cxnSpLocks/>
            </p:cNvCxnSpPr>
            <p:nvPr/>
          </p:nvCxnSpPr>
          <p:spPr>
            <a:xfrm>
              <a:off x="2506923" y="4740555"/>
              <a:ext cx="700" cy="37482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7" name="Oval 86">
              <a:extLst>
                <a:ext uri="{FF2B5EF4-FFF2-40B4-BE49-F238E27FC236}">
                  <a16:creationId xmlns:a16="http://schemas.microsoft.com/office/drawing/2014/main" id="{85ACBEA1-5216-4159-A429-911513FF0EAD}"/>
                </a:ext>
              </a:extLst>
            </p:cNvPr>
            <p:cNvSpPr/>
            <p:nvPr/>
          </p:nvSpPr>
          <p:spPr>
            <a:xfrm>
              <a:off x="2494316" y="4907210"/>
              <a:ext cx="26132" cy="2646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Oval 87">
              <a:extLst>
                <a:ext uri="{FF2B5EF4-FFF2-40B4-BE49-F238E27FC236}">
                  <a16:creationId xmlns:a16="http://schemas.microsoft.com/office/drawing/2014/main" id="{E3793A30-622D-49C5-A82A-824FC6031C79}"/>
                </a:ext>
              </a:extLst>
            </p:cNvPr>
            <p:cNvSpPr/>
            <p:nvPr/>
          </p:nvSpPr>
          <p:spPr>
            <a:xfrm>
              <a:off x="2494316" y="5109639"/>
              <a:ext cx="26132" cy="2646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89" name="Oval 88">
              <a:extLst>
                <a:ext uri="{FF2B5EF4-FFF2-40B4-BE49-F238E27FC236}">
                  <a16:creationId xmlns:a16="http://schemas.microsoft.com/office/drawing/2014/main" id="{A9003930-4768-4AC4-8480-E204199D688A}"/>
                </a:ext>
              </a:extLst>
            </p:cNvPr>
            <p:cNvSpPr/>
            <p:nvPr/>
          </p:nvSpPr>
          <p:spPr>
            <a:xfrm>
              <a:off x="2494316" y="4714096"/>
              <a:ext cx="26132" cy="2646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47" name="Picture 46">
              <a:extLst>
                <a:ext uri="{FF2B5EF4-FFF2-40B4-BE49-F238E27FC236}">
                  <a16:creationId xmlns:a16="http://schemas.microsoft.com/office/drawing/2014/main" id="{FF712029-844A-4BD6-8D01-76F2C90E3154}"/>
                </a:ext>
              </a:extLst>
            </p:cNvPr>
            <p:cNvPicPr>
              <a:picLocks noChangeAspect="1"/>
            </p:cNvPicPr>
            <p:nvPr/>
          </p:nvPicPr>
          <p:blipFill>
            <a:blip r:embed="rId4"/>
            <a:stretch>
              <a:fillRect/>
            </a:stretch>
          </p:blipFill>
          <p:spPr>
            <a:xfrm>
              <a:off x="173435" y="4136279"/>
              <a:ext cx="1405413" cy="1441917"/>
            </a:xfrm>
            <a:prstGeom prst="rect">
              <a:avLst/>
            </a:prstGeom>
          </p:spPr>
        </p:pic>
        <p:cxnSp>
          <p:nvCxnSpPr>
            <p:cNvPr id="48" name="Straight Arrow Connector 47">
              <a:extLst>
                <a:ext uri="{FF2B5EF4-FFF2-40B4-BE49-F238E27FC236}">
                  <a16:creationId xmlns:a16="http://schemas.microsoft.com/office/drawing/2014/main" id="{5D528442-AAE2-440F-BF67-9CCAD116CB25}"/>
                </a:ext>
              </a:extLst>
            </p:cNvPr>
            <p:cNvCxnSpPr>
              <a:cxnSpLocks/>
            </p:cNvCxnSpPr>
            <p:nvPr/>
          </p:nvCxnSpPr>
          <p:spPr>
            <a:xfrm flipV="1">
              <a:off x="1576843" y="4934936"/>
              <a:ext cx="216000" cy="12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4028132-D7F7-41B1-843A-42A7FB113D52}"/>
                </a:ext>
              </a:extLst>
            </p:cNvPr>
            <p:cNvSpPr txBox="1"/>
            <p:nvPr/>
          </p:nvSpPr>
          <p:spPr>
            <a:xfrm rot="16200000">
              <a:off x="1235602" y="4732708"/>
              <a:ext cx="1419316" cy="307777"/>
            </a:xfrm>
            <a:prstGeom prst="rect">
              <a:avLst/>
            </a:prstGeom>
            <a:solidFill>
              <a:srgbClr val="00B050"/>
            </a:solidFill>
            <a:ln>
              <a:solidFill>
                <a:schemeClr val="tx1"/>
              </a:solidFill>
            </a:ln>
          </p:spPr>
          <p:txBody>
            <a:bodyPr wrap="square" rtlCol="0">
              <a:spAutoFit/>
            </a:bodyPr>
            <a:lstStyle/>
            <a:p>
              <a:pPr algn="ctr"/>
              <a:r>
                <a:rPr lang="en-GB" sz="1400" dirty="0">
                  <a:solidFill>
                    <a:schemeClr val="bg1"/>
                  </a:solidFill>
                </a:rPr>
                <a:t>Pose Detectoor</a:t>
              </a:r>
            </a:p>
          </p:txBody>
        </p:sp>
        <p:cxnSp>
          <p:nvCxnSpPr>
            <p:cNvPr id="50" name="Straight Arrow Connector 49">
              <a:extLst>
                <a:ext uri="{FF2B5EF4-FFF2-40B4-BE49-F238E27FC236}">
                  <a16:creationId xmlns:a16="http://schemas.microsoft.com/office/drawing/2014/main" id="{5676D55C-F1E5-4B00-B98F-32F54A5F6D57}"/>
                </a:ext>
              </a:extLst>
            </p:cNvPr>
            <p:cNvCxnSpPr>
              <a:cxnSpLocks/>
            </p:cNvCxnSpPr>
            <p:nvPr/>
          </p:nvCxnSpPr>
          <p:spPr>
            <a:xfrm flipV="1">
              <a:off x="2083760" y="4929263"/>
              <a:ext cx="2035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3E6E614-5F11-4C7A-BE45-7F20DA8AFF3B}"/>
                </a:ext>
              </a:extLst>
            </p:cNvPr>
            <p:cNvSpPr txBox="1"/>
            <p:nvPr/>
          </p:nvSpPr>
          <p:spPr>
            <a:xfrm>
              <a:off x="7871818" y="4702370"/>
              <a:ext cx="910389" cy="461665"/>
            </a:xfrm>
            <a:prstGeom prst="rect">
              <a:avLst/>
            </a:prstGeom>
            <a:solidFill>
              <a:srgbClr val="002060"/>
            </a:solidFill>
            <a:ln w="9525">
              <a:solidFill>
                <a:schemeClr val="tx1"/>
              </a:solidFill>
            </a:ln>
          </p:spPr>
          <p:txBody>
            <a:bodyPr wrap="square" rtlCol="0">
              <a:spAutoFit/>
            </a:bodyPr>
            <a:lstStyle/>
            <a:p>
              <a:r>
                <a:rPr lang="en-US" sz="1200">
                  <a:solidFill>
                    <a:schemeClr val="bg1"/>
                  </a:solidFill>
                </a:rPr>
                <a:t>Predicted</a:t>
              </a:r>
            </a:p>
            <a:p>
              <a:r>
                <a:rPr lang="en-US" sz="1200">
                  <a:solidFill>
                    <a:schemeClr val="bg1"/>
                  </a:solidFill>
                </a:rPr>
                <a:t>Actions</a:t>
              </a:r>
              <a:endParaRPr lang="en-KR" sz="1200" dirty="0">
                <a:solidFill>
                  <a:schemeClr val="bg1"/>
                </a:solidFill>
              </a:endParaRPr>
            </a:p>
          </p:txBody>
        </p:sp>
        <p:sp>
          <p:nvSpPr>
            <p:cNvPr id="52" name="Oval 51">
              <a:extLst>
                <a:ext uri="{FF2B5EF4-FFF2-40B4-BE49-F238E27FC236}">
                  <a16:creationId xmlns:a16="http://schemas.microsoft.com/office/drawing/2014/main" id="{CCB978A2-091A-4D63-8BE8-226C8AD773CB}"/>
                </a:ext>
              </a:extLst>
            </p:cNvPr>
            <p:cNvSpPr/>
            <p:nvPr/>
          </p:nvSpPr>
          <p:spPr>
            <a:xfrm>
              <a:off x="417537" y="4176936"/>
              <a:ext cx="514691" cy="1379923"/>
            </a:xfrm>
            <a:prstGeom prst="ellipse">
              <a:avLst/>
            </a:prstGeom>
            <a:noFill/>
            <a:ln w="38100">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3" name="Rectangle 52">
              <a:extLst>
                <a:ext uri="{FF2B5EF4-FFF2-40B4-BE49-F238E27FC236}">
                  <a16:creationId xmlns:a16="http://schemas.microsoft.com/office/drawing/2014/main" id="{15799B57-BFDD-43B2-A0BB-5C029CB0B51A}"/>
                </a:ext>
              </a:extLst>
            </p:cNvPr>
            <p:cNvSpPr/>
            <p:nvPr/>
          </p:nvSpPr>
          <p:spPr>
            <a:xfrm>
              <a:off x="2865774" y="3627707"/>
              <a:ext cx="4997036" cy="2275614"/>
            </a:xfrm>
            <a:prstGeom prst="rect">
              <a:avLst/>
            </a:prstGeom>
            <a:solidFill>
              <a:schemeClr val="accent1">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50" dirty="0"/>
            </a:p>
          </p:txBody>
        </p:sp>
        <p:sp>
          <p:nvSpPr>
            <p:cNvPr id="54" name="Rectangle: Rounded Corners 114">
              <a:extLst>
                <a:ext uri="{FF2B5EF4-FFF2-40B4-BE49-F238E27FC236}">
                  <a16:creationId xmlns:a16="http://schemas.microsoft.com/office/drawing/2014/main" id="{53CDAB69-4394-4DE4-963F-4921132F230C}"/>
                </a:ext>
              </a:extLst>
            </p:cNvPr>
            <p:cNvSpPr/>
            <p:nvPr/>
          </p:nvSpPr>
          <p:spPr>
            <a:xfrm>
              <a:off x="4660665" y="4176938"/>
              <a:ext cx="2561354" cy="1683003"/>
            </a:xfrm>
            <a:prstGeom prst="round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cxnSp>
          <p:nvCxnSpPr>
            <p:cNvPr id="55" name="Straight Arrow Connector 54">
              <a:extLst>
                <a:ext uri="{FF2B5EF4-FFF2-40B4-BE49-F238E27FC236}">
                  <a16:creationId xmlns:a16="http://schemas.microsoft.com/office/drawing/2014/main" id="{9B3B9442-1954-4C80-9A13-E8AFE7C54400}"/>
                </a:ext>
              </a:extLst>
            </p:cNvPr>
            <p:cNvCxnSpPr>
              <a:cxnSpLocks/>
            </p:cNvCxnSpPr>
            <p:nvPr/>
          </p:nvCxnSpPr>
          <p:spPr>
            <a:xfrm>
              <a:off x="2700690" y="4930845"/>
              <a:ext cx="25338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10213B4-AE8E-4D39-A9B1-A8476EE9D0F9}"/>
                </a:ext>
              </a:extLst>
            </p:cNvPr>
            <p:cNvSpPr txBox="1"/>
            <p:nvPr/>
          </p:nvSpPr>
          <p:spPr>
            <a:xfrm rot="16200000">
              <a:off x="2553823" y="4648775"/>
              <a:ext cx="1292945" cy="523220"/>
            </a:xfrm>
            <a:prstGeom prst="rect">
              <a:avLst/>
            </a:prstGeom>
            <a:solidFill>
              <a:schemeClr val="accent6">
                <a:lumMod val="75000"/>
              </a:schemeClr>
            </a:solidFill>
            <a:ln>
              <a:solidFill>
                <a:schemeClr val="tx1"/>
              </a:solidFill>
            </a:ln>
          </p:spPr>
          <p:txBody>
            <a:bodyPr wrap="square" rtlCol="0">
              <a:spAutoFit/>
            </a:bodyPr>
            <a:lstStyle/>
            <a:p>
              <a:pPr algn="ctr"/>
              <a:r>
                <a:rPr lang="en-GB" sz="1400">
                  <a:solidFill>
                    <a:schemeClr val="bg1"/>
                  </a:solidFill>
                </a:rPr>
                <a:t>Relative</a:t>
              </a:r>
              <a:endParaRPr lang="en-GB" sz="1400" dirty="0">
                <a:solidFill>
                  <a:schemeClr val="bg1"/>
                </a:solidFill>
              </a:endParaRPr>
            </a:p>
            <a:p>
              <a:pPr algn="ctr"/>
              <a:r>
                <a:rPr lang="en-GB" sz="1400" dirty="0">
                  <a:solidFill>
                    <a:schemeClr val="bg1"/>
                  </a:solidFill>
                </a:rPr>
                <a:t>coordinates</a:t>
              </a:r>
            </a:p>
          </p:txBody>
        </p:sp>
        <p:sp>
          <p:nvSpPr>
            <p:cNvPr id="57" name="Rectangle 56">
              <a:extLst>
                <a:ext uri="{FF2B5EF4-FFF2-40B4-BE49-F238E27FC236}">
                  <a16:creationId xmlns:a16="http://schemas.microsoft.com/office/drawing/2014/main" id="{ACC44660-218B-4B73-AAC9-9E61B73091F9}"/>
                </a:ext>
              </a:extLst>
            </p:cNvPr>
            <p:cNvSpPr/>
            <p:nvPr/>
          </p:nvSpPr>
          <p:spPr>
            <a:xfrm>
              <a:off x="7399853" y="4269976"/>
              <a:ext cx="216279" cy="1296390"/>
            </a:xfrm>
            <a:prstGeom prst="rect">
              <a:avLst/>
            </a:prstGeom>
            <a:solidFill>
              <a:schemeClr val="accent5">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KR" sz="1400">
                  <a:solidFill>
                    <a:schemeClr val="bg1"/>
                  </a:solidFill>
                </a:rPr>
                <a:t>FC</a:t>
              </a:r>
              <a:endParaRPr lang="en-KR" sz="1400" dirty="0">
                <a:solidFill>
                  <a:schemeClr val="bg1"/>
                </a:solidFill>
              </a:endParaRPr>
            </a:p>
          </p:txBody>
        </p:sp>
        <p:sp>
          <p:nvSpPr>
            <p:cNvPr id="58" name="TextBox 57">
              <a:extLst>
                <a:ext uri="{FF2B5EF4-FFF2-40B4-BE49-F238E27FC236}">
                  <a16:creationId xmlns:a16="http://schemas.microsoft.com/office/drawing/2014/main" id="{79F35CEC-A920-42D4-BF6C-948C8E2BA5B1}"/>
                </a:ext>
              </a:extLst>
            </p:cNvPr>
            <p:cNvSpPr txBox="1"/>
            <p:nvPr/>
          </p:nvSpPr>
          <p:spPr>
            <a:xfrm rot="16200000">
              <a:off x="4255664" y="4576045"/>
              <a:ext cx="544145" cy="253916"/>
            </a:xfrm>
            <a:prstGeom prst="rect">
              <a:avLst/>
            </a:prstGeom>
            <a:noFill/>
          </p:spPr>
          <p:txBody>
            <a:bodyPr vert="horz" wrap="square" rtlCol="0">
              <a:spAutoFit/>
            </a:bodyPr>
            <a:lstStyle/>
            <a:p>
              <a:r>
                <a:rPr lang="en-KR" sz="1050"/>
                <a:t>x</a:t>
              </a:r>
              <a:r>
                <a:rPr lang="en-US" sz="1050"/>
                <a:t>128</a:t>
              </a:r>
              <a:endParaRPr lang="en-KR" sz="1050" dirty="0"/>
            </a:p>
          </p:txBody>
        </p:sp>
        <p:sp>
          <p:nvSpPr>
            <p:cNvPr id="59" name="TextBox 58">
              <a:extLst>
                <a:ext uri="{FF2B5EF4-FFF2-40B4-BE49-F238E27FC236}">
                  <a16:creationId xmlns:a16="http://schemas.microsoft.com/office/drawing/2014/main" id="{866919E8-C3E9-454B-98C3-1D98EB97F1A3}"/>
                </a:ext>
              </a:extLst>
            </p:cNvPr>
            <p:cNvSpPr txBox="1"/>
            <p:nvPr/>
          </p:nvSpPr>
          <p:spPr>
            <a:xfrm>
              <a:off x="6906479" y="3955797"/>
              <a:ext cx="413874" cy="253916"/>
            </a:xfrm>
            <a:prstGeom prst="rect">
              <a:avLst/>
            </a:prstGeom>
            <a:noFill/>
          </p:spPr>
          <p:txBody>
            <a:bodyPr vert="horz" wrap="square" rtlCol="0">
              <a:spAutoFit/>
            </a:bodyPr>
            <a:lstStyle/>
            <a:p>
              <a:r>
                <a:rPr lang="en-KR" sz="1050" dirty="0"/>
                <a:t>x</a:t>
              </a:r>
              <a:r>
                <a:rPr lang="en-US" sz="1050" dirty="0"/>
                <a:t>3</a:t>
              </a:r>
              <a:endParaRPr lang="en-KR" sz="1050" dirty="0"/>
            </a:p>
          </p:txBody>
        </p:sp>
        <p:sp>
          <p:nvSpPr>
            <p:cNvPr id="60" name="Rectangle 59">
              <a:extLst>
                <a:ext uri="{FF2B5EF4-FFF2-40B4-BE49-F238E27FC236}">
                  <a16:creationId xmlns:a16="http://schemas.microsoft.com/office/drawing/2014/main" id="{74181136-2981-43B0-8D0C-2CDDB82089D7}"/>
                </a:ext>
              </a:extLst>
            </p:cNvPr>
            <p:cNvSpPr/>
            <p:nvPr/>
          </p:nvSpPr>
          <p:spPr>
            <a:xfrm>
              <a:off x="3647570" y="3781212"/>
              <a:ext cx="134833" cy="422453"/>
            </a:xfrm>
            <a:prstGeom prst="rect">
              <a:avLst/>
            </a:prstGeom>
            <a:solidFill>
              <a:schemeClr val="accent5">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KR" sz="1050">
                  <a:solidFill>
                    <a:schemeClr val="bg1"/>
                  </a:solidFill>
                </a:rPr>
                <a:t>FC</a:t>
              </a:r>
              <a:endParaRPr lang="en-KR" sz="1050" dirty="0">
                <a:solidFill>
                  <a:schemeClr val="bg1"/>
                </a:solidFill>
              </a:endParaRPr>
            </a:p>
          </p:txBody>
        </p:sp>
        <p:sp>
          <p:nvSpPr>
            <p:cNvPr id="61" name="Rectangle 60">
              <a:extLst>
                <a:ext uri="{FF2B5EF4-FFF2-40B4-BE49-F238E27FC236}">
                  <a16:creationId xmlns:a16="http://schemas.microsoft.com/office/drawing/2014/main" id="{379F824C-461B-4D2D-A50A-ED2B074EE06E}"/>
                </a:ext>
              </a:extLst>
            </p:cNvPr>
            <p:cNvSpPr/>
            <p:nvPr/>
          </p:nvSpPr>
          <p:spPr>
            <a:xfrm>
              <a:off x="3822670" y="3781212"/>
              <a:ext cx="134833" cy="422453"/>
            </a:xfrm>
            <a:prstGeom prst="rect">
              <a:avLst/>
            </a:prstGeom>
            <a:solidFill>
              <a:schemeClr val="accent5">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KR" sz="1050">
                  <a:solidFill>
                    <a:schemeClr val="bg1"/>
                  </a:solidFill>
                </a:rPr>
                <a:t>BN</a:t>
              </a:r>
              <a:endParaRPr lang="en-KR" sz="1050" dirty="0">
                <a:solidFill>
                  <a:schemeClr val="bg1"/>
                </a:solidFill>
              </a:endParaRPr>
            </a:p>
          </p:txBody>
        </p:sp>
        <p:sp>
          <p:nvSpPr>
            <p:cNvPr id="62" name="Rectangle 61">
              <a:extLst>
                <a:ext uri="{FF2B5EF4-FFF2-40B4-BE49-F238E27FC236}">
                  <a16:creationId xmlns:a16="http://schemas.microsoft.com/office/drawing/2014/main" id="{AAFACB85-AACF-4E78-B895-E90747679A3D}"/>
                </a:ext>
              </a:extLst>
            </p:cNvPr>
            <p:cNvSpPr/>
            <p:nvPr/>
          </p:nvSpPr>
          <p:spPr>
            <a:xfrm>
              <a:off x="4002963" y="3781212"/>
              <a:ext cx="134833" cy="422453"/>
            </a:xfrm>
            <a:prstGeom prst="rect">
              <a:avLst/>
            </a:prstGeom>
            <a:solidFill>
              <a:schemeClr val="accent5">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KR" sz="1050">
                  <a:solidFill>
                    <a:schemeClr val="bg1"/>
                  </a:solidFill>
                </a:rPr>
                <a:t>RelU</a:t>
              </a:r>
              <a:endParaRPr lang="en-KR" sz="1050" dirty="0">
                <a:solidFill>
                  <a:schemeClr val="bg1"/>
                </a:solidFill>
              </a:endParaRPr>
            </a:p>
          </p:txBody>
        </p:sp>
        <p:sp>
          <p:nvSpPr>
            <p:cNvPr id="63" name="Trapezoid 85">
              <a:extLst>
                <a:ext uri="{FF2B5EF4-FFF2-40B4-BE49-F238E27FC236}">
                  <a16:creationId xmlns:a16="http://schemas.microsoft.com/office/drawing/2014/main" id="{32932946-4662-4A99-B0F3-39B29BD00840}"/>
                </a:ext>
              </a:extLst>
            </p:cNvPr>
            <p:cNvSpPr/>
            <p:nvPr/>
          </p:nvSpPr>
          <p:spPr>
            <a:xfrm rot="10800000">
              <a:off x="3501080" y="3672526"/>
              <a:ext cx="786183" cy="792664"/>
            </a:xfrm>
            <a:prstGeom prst="trapezoid">
              <a:avLst/>
            </a:pr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sz="1050"/>
            </a:p>
          </p:txBody>
        </p:sp>
        <p:sp>
          <p:nvSpPr>
            <p:cNvPr id="64" name="Rectangle 63">
              <a:extLst>
                <a:ext uri="{FF2B5EF4-FFF2-40B4-BE49-F238E27FC236}">
                  <a16:creationId xmlns:a16="http://schemas.microsoft.com/office/drawing/2014/main" id="{5AEC14A3-9397-4642-8165-488C5D194B1C}"/>
                </a:ext>
              </a:extLst>
            </p:cNvPr>
            <p:cNvSpPr/>
            <p:nvPr/>
          </p:nvSpPr>
          <p:spPr>
            <a:xfrm>
              <a:off x="3648276" y="4269976"/>
              <a:ext cx="482492" cy="1292944"/>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KR" sz="1400" dirty="0">
                  <a:solidFill>
                    <a:schemeClr val="bg1"/>
                  </a:solidFill>
                </a:rPr>
                <a:t>Fully </a:t>
              </a:r>
            </a:p>
            <a:p>
              <a:pPr algn="ctr"/>
              <a:r>
                <a:rPr lang="en-KR" sz="1400" dirty="0">
                  <a:solidFill>
                    <a:schemeClr val="bg1"/>
                  </a:solidFill>
                </a:rPr>
                <a:t>connected</a:t>
              </a:r>
            </a:p>
          </p:txBody>
        </p:sp>
        <p:sp>
          <p:nvSpPr>
            <p:cNvPr id="65" name="Rectangle 64">
              <a:extLst>
                <a:ext uri="{FF2B5EF4-FFF2-40B4-BE49-F238E27FC236}">
                  <a16:creationId xmlns:a16="http://schemas.microsoft.com/office/drawing/2014/main" id="{E7582509-5319-4154-8B4C-8DD1EE3B9463}"/>
                </a:ext>
              </a:extLst>
            </p:cNvPr>
            <p:cNvSpPr/>
            <p:nvPr/>
          </p:nvSpPr>
          <p:spPr>
            <a:xfrm>
              <a:off x="4170208" y="4269976"/>
              <a:ext cx="279614" cy="1292944"/>
            </a:xfrm>
            <a:prstGeom prst="rect">
              <a:avLst/>
            </a:prstGeom>
            <a:solidFill>
              <a:schemeClr val="accent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KR" sz="1400" dirty="0">
                  <a:solidFill>
                    <a:schemeClr val="bg1"/>
                  </a:solidFill>
                </a:rPr>
                <a:t>Dropout 0.2</a:t>
              </a:r>
            </a:p>
          </p:txBody>
        </p:sp>
        <p:cxnSp>
          <p:nvCxnSpPr>
            <p:cNvPr id="66" name="Straight Arrow Connector 65">
              <a:extLst>
                <a:ext uri="{FF2B5EF4-FFF2-40B4-BE49-F238E27FC236}">
                  <a16:creationId xmlns:a16="http://schemas.microsoft.com/office/drawing/2014/main" id="{053C2F06-5D31-4ECA-ABC8-36229DAE4E83}"/>
                </a:ext>
              </a:extLst>
            </p:cNvPr>
            <p:cNvCxnSpPr>
              <a:cxnSpLocks/>
            </p:cNvCxnSpPr>
            <p:nvPr/>
          </p:nvCxnSpPr>
          <p:spPr>
            <a:xfrm>
              <a:off x="3454468" y="4932010"/>
              <a:ext cx="1857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F79D03BB-9120-4558-AD3E-615E21CAF6A4}"/>
                </a:ext>
              </a:extLst>
            </p:cNvPr>
            <p:cNvSpPr/>
            <p:nvPr/>
          </p:nvSpPr>
          <p:spPr>
            <a:xfrm>
              <a:off x="4913289" y="4269976"/>
              <a:ext cx="279614" cy="1315137"/>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solidFill>
                    <a:schemeClr val="bg1"/>
                  </a:solidFill>
                </a:rPr>
                <a:t>Fully connected</a:t>
              </a:r>
            </a:p>
          </p:txBody>
        </p:sp>
        <p:sp>
          <p:nvSpPr>
            <p:cNvPr id="68" name="Rectangle 67">
              <a:extLst>
                <a:ext uri="{FF2B5EF4-FFF2-40B4-BE49-F238E27FC236}">
                  <a16:creationId xmlns:a16="http://schemas.microsoft.com/office/drawing/2014/main" id="{300BDDEF-1014-48C1-982D-C3F4574DD0BA}"/>
                </a:ext>
              </a:extLst>
            </p:cNvPr>
            <p:cNvSpPr/>
            <p:nvPr/>
          </p:nvSpPr>
          <p:spPr>
            <a:xfrm>
              <a:off x="5425717" y="4269976"/>
              <a:ext cx="279614" cy="1309670"/>
            </a:xfrm>
            <a:prstGeom prst="rect">
              <a:avLst/>
            </a:prstGeom>
            <a:solidFill>
              <a:schemeClr val="accent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CH" sz="1400" dirty="0">
                  <a:solidFill>
                    <a:schemeClr val="bg1"/>
                  </a:solidFill>
                </a:rPr>
                <a:t>Dropout 0.2</a:t>
              </a:r>
              <a:endParaRPr lang="en-KR" sz="1400" dirty="0">
                <a:solidFill>
                  <a:schemeClr val="bg1"/>
                </a:solidFill>
              </a:endParaRPr>
            </a:p>
          </p:txBody>
        </p:sp>
        <p:sp>
          <p:nvSpPr>
            <p:cNvPr id="69" name="Rectangle 68">
              <a:extLst>
                <a:ext uri="{FF2B5EF4-FFF2-40B4-BE49-F238E27FC236}">
                  <a16:creationId xmlns:a16="http://schemas.microsoft.com/office/drawing/2014/main" id="{A167B8FC-45D6-4606-B465-C8EA2ABCCC2B}"/>
                </a:ext>
              </a:extLst>
            </p:cNvPr>
            <p:cNvSpPr/>
            <p:nvPr/>
          </p:nvSpPr>
          <p:spPr>
            <a:xfrm>
              <a:off x="5947553" y="4269976"/>
              <a:ext cx="279614" cy="1315137"/>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solidFill>
                    <a:schemeClr val="bg1"/>
                  </a:solidFill>
                </a:rPr>
                <a:t>Fully connected</a:t>
              </a:r>
            </a:p>
          </p:txBody>
        </p:sp>
        <p:sp>
          <p:nvSpPr>
            <p:cNvPr id="70" name="Rectangle 69">
              <a:extLst>
                <a:ext uri="{FF2B5EF4-FFF2-40B4-BE49-F238E27FC236}">
                  <a16:creationId xmlns:a16="http://schemas.microsoft.com/office/drawing/2014/main" id="{83E49643-9BF3-4719-9F72-E420A508BA69}"/>
                </a:ext>
              </a:extLst>
            </p:cNvPr>
            <p:cNvSpPr/>
            <p:nvPr/>
          </p:nvSpPr>
          <p:spPr>
            <a:xfrm>
              <a:off x="6481738" y="4269976"/>
              <a:ext cx="279614" cy="1315137"/>
            </a:xfrm>
            <a:prstGeom prst="rect">
              <a:avLst/>
            </a:prstGeom>
            <a:solidFill>
              <a:schemeClr val="accent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CH" sz="1400" dirty="0">
                  <a:solidFill>
                    <a:schemeClr val="bg1"/>
                  </a:solidFill>
                </a:rPr>
                <a:t>Dropout 0.2</a:t>
              </a:r>
              <a:endParaRPr lang="en-KR" sz="1400" dirty="0">
                <a:solidFill>
                  <a:schemeClr val="bg1"/>
                </a:solidFill>
              </a:endParaRPr>
            </a:p>
          </p:txBody>
        </p:sp>
        <p:cxnSp>
          <p:nvCxnSpPr>
            <p:cNvPr id="71" name="Straight Arrow Connector 70">
              <a:extLst>
                <a:ext uri="{FF2B5EF4-FFF2-40B4-BE49-F238E27FC236}">
                  <a16:creationId xmlns:a16="http://schemas.microsoft.com/office/drawing/2014/main" id="{653065DC-E100-4013-87D0-EB7F56731744}"/>
                </a:ext>
              </a:extLst>
            </p:cNvPr>
            <p:cNvCxnSpPr>
              <a:cxnSpLocks/>
            </p:cNvCxnSpPr>
            <p:nvPr/>
          </p:nvCxnSpPr>
          <p:spPr>
            <a:xfrm>
              <a:off x="4475638" y="4925216"/>
              <a:ext cx="41405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7337314-90BA-4083-B1CA-D5DA0E2AEB04}"/>
                </a:ext>
              </a:extLst>
            </p:cNvPr>
            <p:cNvCxnSpPr>
              <a:cxnSpLocks/>
            </p:cNvCxnSpPr>
            <p:nvPr/>
          </p:nvCxnSpPr>
          <p:spPr>
            <a:xfrm>
              <a:off x="5213566" y="4922887"/>
              <a:ext cx="191102" cy="23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2B2B3045-94BB-4B99-B4B8-76C52D2CF5ED}"/>
                </a:ext>
              </a:extLst>
            </p:cNvPr>
            <p:cNvCxnSpPr>
              <a:cxnSpLocks/>
            </p:cNvCxnSpPr>
            <p:nvPr/>
          </p:nvCxnSpPr>
          <p:spPr>
            <a:xfrm>
              <a:off x="5727237" y="4920558"/>
              <a:ext cx="191102" cy="23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CBBCE90C-DFD4-4E71-9231-DD2BC58B63AF}"/>
                </a:ext>
              </a:extLst>
            </p:cNvPr>
            <p:cNvCxnSpPr>
              <a:cxnSpLocks/>
            </p:cNvCxnSpPr>
            <p:nvPr/>
          </p:nvCxnSpPr>
          <p:spPr>
            <a:xfrm>
              <a:off x="6255605" y="4920558"/>
              <a:ext cx="191102" cy="23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8E348214-C529-4883-BB37-80B24675ED6B}"/>
                </a:ext>
              </a:extLst>
            </p:cNvPr>
            <p:cNvSpPr txBox="1"/>
            <p:nvPr/>
          </p:nvSpPr>
          <p:spPr>
            <a:xfrm rot="16200000">
              <a:off x="5005473" y="4554351"/>
              <a:ext cx="544145" cy="253916"/>
            </a:xfrm>
            <a:prstGeom prst="rect">
              <a:avLst/>
            </a:prstGeom>
            <a:noFill/>
          </p:spPr>
          <p:txBody>
            <a:bodyPr vert="horz" wrap="square" rtlCol="0">
              <a:spAutoFit/>
            </a:bodyPr>
            <a:lstStyle/>
            <a:p>
              <a:r>
                <a:rPr lang="en-KR" sz="1050"/>
                <a:t>x</a:t>
              </a:r>
              <a:r>
                <a:rPr lang="en-US" sz="1050"/>
                <a:t>128</a:t>
              </a:r>
              <a:endParaRPr lang="en-KR" sz="1050" dirty="0"/>
            </a:p>
          </p:txBody>
        </p:sp>
        <p:sp>
          <p:nvSpPr>
            <p:cNvPr id="76" name="TextBox 75">
              <a:extLst>
                <a:ext uri="{FF2B5EF4-FFF2-40B4-BE49-F238E27FC236}">
                  <a16:creationId xmlns:a16="http://schemas.microsoft.com/office/drawing/2014/main" id="{79C39B96-1D6D-4910-8B71-8CF90E0B0EED}"/>
                </a:ext>
              </a:extLst>
            </p:cNvPr>
            <p:cNvSpPr txBox="1"/>
            <p:nvPr/>
          </p:nvSpPr>
          <p:spPr>
            <a:xfrm rot="16200000">
              <a:off x="6053042" y="4544168"/>
              <a:ext cx="544145" cy="253916"/>
            </a:xfrm>
            <a:prstGeom prst="rect">
              <a:avLst/>
            </a:prstGeom>
            <a:noFill/>
          </p:spPr>
          <p:txBody>
            <a:bodyPr vert="horz" wrap="square" rtlCol="0">
              <a:spAutoFit/>
            </a:bodyPr>
            <a:lstStyle/>
            <a:p>
              <a:r>
                <a:rPr lang="en-KR" sz="1050"/>
                <a:t>x</a:t>
              </a:r>
              <a:r>
                <a:rPr lang="en-US" sz="1050"/>
                <a:t>128</a:t>
              </a:r>
              <a:endParaRPr lang="en-KR" sz="1050" dirty="0"/>
            </a:p>
          </p:txBody>
        </p:sp>
        <p:cxnSp>
          <p:nvCxnSpPr>
            <p:cNvPr id="77" name="Straight Arrow Connector 76">
              <a:extLst>
                <a:ext uri="{FF2B5EF4-FFF2-40B4-BE49-F238E27FC236}">
                  <a16:creationId xmlns:a16="http://schemas.microsoft.com/office/drawing/2014/main" id="{8B052E34-9BFA-49AF-B431-A1E1564CD043}"/>
                </a:ext>
              </a:extLst>
            </p:cNvPr>
            <p:cNvCxnSpPr>
              <a:cxnSpLocks/>
            </p:cNvCxnSpPr>
            <p:nvPr/>
          </p:nvCxnSpPr>
          <p:spPr>
            <a:xfrm>
              <a:off x="6792402" y="4924051"/>
              <a:ext cx="191102" cy="23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52DE841C-468D-435D-BE53-9589D0B3D137}"/>
                </a:ext>
              </a:extLst>
            </p:cNvPr>
            <p:cNvSpPr/>
            <p:nvPr/>
          </p:nvSpPr>
          <p:spPr>
            <a:xfrm>
              <a:off x="7011834" y="4847500"/>
              <a:ext cx="159251" cy="15925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050" dirty="0">
                  <a:solidFill>
                    <a:schemeClr val="tx1"/>
                  </a:solidFill>
                </a:rPr>
                <a:t>+</a:t>
              </a:r>
              <a:endParaRPr lang="en-GB" sz="1050" dirty="0">
                <a:solidFill>
                  <a:schemeClr val="tx1"/>
                </a:solidFill>
              </a:endParaRPr>
            </a:p>
          </p:txBody>
        </p:sp>
        <p:cxnSp>
          <p:nvCxnSpPr>
            <p:cNvPr id="79" name="Straight Arrow Connector 78">
              <a:extLst>
                <a:ext uri="{FF2B5EF4-FFF2-40B4-BE49-F238E27FC236}">
                  <a16:creationId xmlns:a16="http://schemas.microsoft.com/office/drawing/2014/main" id="{10EA8E68-5AC6-4C2A-8076-D39CCC4D7AD9}"/>
                </a:ext>
              </a:extLst>
            </p:cNvPr>
            <p:cNvCxnSpPr>
              <a:cxnSpLocks/>
            </p:cNvCxnSpPr>
            <p:nvPr/>
          </p:nvCxnSpPr>
          <p:spPr>
            <a:xfrm>
              <a:off x="7188074" y="4930846"/>
              <a:ext cx="191102" cy="23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A070F4E2-3078-4AC7-B14D-09C6C5EEA31F}"/>
                </a:ext>
              </a:extLst>
            </p:cNvPr>
            <p:cNvCxnSpPr>
              <a:cxnSpLocks/>
            </p:cNvCxnSpPr>
            <p:nvPr/>
          </p:nvCxnSpPr>
          <p:spPr>
            <a:xfrm>
              <a:off x="7639857" y="4939118"/>
              <a:ext cx="22295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0ADB90A-74D2-43D0-8FE2-672A87EDF318}"/>
                </a:ext>
              </a:extLst>
            </p:cNvPr>
            <p:cNvCxnSpPr>
              <a:cxnSpLocks/>
            </p:cNvCxnSpPr>
            <p:nvPr/>
          </p:nvCxnSpPr>
          <p:spPr>
            <a:xfrm>
              <a:off x="4768139" y="4920558"/>
              <a:ext cx="0" cy="797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EECE7F6-2427-41E9-A4B3-5EBA730801E1}"/>
                </a:ext>
              </a:extLst>
            </p:cNvPr>
            <p:cNvCxnSpPr>
              <a:cxnSpLocks/>
            </p:cNvCxnSpPr>
            <p:nvPr/>
          </p:nvCxnSpPr>
          <p:spPr>
            <a:xfrm flipH="1">
              <a:off x="4768139" y="5718528"/>
              <a:ext cx="23233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67D0B0B5-4811-4869-A945-31E51D436402}"/>
                </a:ext>
              </a:extLst>
            </p:cNvPr>
            <p:cNvCxnSpPr>
              <a:cxnSpLocks/>
            </p:cNvCxnSpPr>
            <p:nvPr/>
          </p:nvCxnSpPr>
          <p:spPr>
            <a:xfrm flipV="1">
              <a:off x="7091459" y="5012927"/>
              <a:ext cx="0" cy="7056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Rectangle: Rounded Corners 114">
              <a:extLst>
                <a:ext uri="{FF2B5EF4-FFF2-40B4-BE49-F238E27FC236}">
                  <a16:creationId xmlns:a16="http://schemas.microsoft.com/office/drawing/2014/main" id="{3DC5355F-4F2C-4963-A497-96AA5FB8555F}"/>
                </a:ext>
              </a:extLst>
            </p:cNvPr>
            <p:cNvSpPr/>
            <p:nvPr/>
          </p:nvSpPr>
          <p:spPr>
            <a:xfrm flipH="1">
              <a:off x="7305235" y="4176937"/>
              <a:ext cx="441998" cy="1567814"/>
            </a:xfrm>
            <a:prstGeom prst="round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94" name="TextBox 93">
              <a:extLst>
                <a:ext uri="{FF2B5EF4-FFF2-40B4-BE49-F238E27FC236}">
                  <a16:creationId xmlns:a16="http://schemas.microsoft.com/office/drawing/2014/main" id="{A2C9BBD4-7B02-4168-B7BE-255FCCF0A730}"/>
                </a:ext>
              </a:extLst>
            </p:cNvPr>
            <p:cNvSpPr txBox="1"/>
            <p:nvPr/>
          </p:nvSpPr>
          <p:spPr>
            <a:xfrm>
              <a:off x="7305235" y="3794215"/>
              <a:ext cx="809558" cy="415498"/>
            </a:xfrm>
            <a:prstGeom prst="rect">
              <a:avLst/>
            </a:prstGeom>
            <a:noFill/>
          </p:spPr>
          <p:txBody>
            <a:bodyPr vert="horz" wrap="square" rtlCol="0">
              <a:spAutoFit/>
            </a:bodyPr>
            <a:lstStyle/>
            <a:p>
              <a:r>
                <a:rPr lang="en-US" sz="1050"/>
                <a:t>Prediction</a:t>
              </a:r>
            </a:p>
            <a:p>
              <a:r>
                <a:rPr lang="en-US" sz="1050"/>
                <a:t>Head</a:t>
              </a:r>
              <a:endParaRPr lang="en-KR" sz="1050" dirty="0"/>
            </a:p>
          </p:txBody>
        </p:sp>
        <p:sp>
          <p:nvSpPr>
            <p:cNvPr id="95" name="Rectangle: Rounded Corners 114">
              <a:extLst>
                <a:ext uri="{FF2B5EF4-FFF2-40B4-BE49-F238E27FC236}">
                  <a16:creationId xmlns:a16="http://schemas.microsoft.com/office/drawing/2014/main" id="{9006E802-E655-4C59-8639-6683CA16823E}"/>
                </a:ext>
              </a:extLst>
            </p:cNvPr>
            <p:cNvSpPr/>
            <p:nvPr/>
          </p:nvSpPr>
          <p:spPr>
            <a:xfrm flipH="1">
              <a:off x="8965188" y="4177309"/>
              <a:ext cx="988354" cy="1567154"/>
            </a:xfrm>
            <a:prstGeom prst="round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cxnSp>
          <p:nvCxnSpPr>
            <p:cNvPr id="97" name="Straight Arrow Connector 96">
              <a:extLst>
                <a:ext uri="{FF2B5EF4-FFF2-40B4-BE49-F238E27FC236}">
                  <a16:creationId xmlns:a16="http://schemas.microsoft.com/office/drawing/2014/main" id="{BB7AA661-C4F2-4BD0-8371-98AC31E14B4D}"/>
                </a:ext>
              </a:extLst>
            </p:cNvPr>
            <p:cNvCxnSpPr>
              <a:cxnSpLocks/>
            </p:cNvCxnSpPr>
            <p:nvPr/>
          </p:nvCxnSpPr>
          <p:spPr>
            <a:xfrm>
              <a:off x="9454397" y="4938344"/>
              <a:ext cx="191102" cy="23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3F51C77A-F5F7-4FAD-9D08-89B232329CA2}"/>
                </a:ext>
              </a:extLst>
            </p:cNvPr>
            <p:cNvSpPr txBox="1"/>
            <p:nvPr/>
          </p:nvSpPr>
          <p:spPr>
            <a:xfrm>
              <a:off x="8935853" y="3941900"/>
              <a:ext cx="809558" cy="253916"/>
            </a:xfrm>
            <a:prstGeom prst="rect">
              <a:avLst/>
            </a:prstGeom>
            <a:noFill/>
          </p:spPr>
          <p:txBody>
            <a:bodyPr vert="horz" wrap="square" rtlCol="0">
              <a:spAutoFit/>
            </a:bodyPr>
            <a:lstStyle/>
            <a:p>
              <a:r>
                <a:rPr lang="en-US" sz="1050"/>
                <a:t>Temporal </a:t>
              </a:r>
            </a:p>
          </p:txBody>
        </p:sp>
        <p:sp>
          <p:nvSpPr>
            <p:cNvPr id="99" name="Rectangle 98">
              <a:extLst>
                <a:ext uri="{FF2B5EF4-FFF2-40B4-BE49-F238E27FC236}">
                  <a16:creationId xmlns:a16="http://schemas.microsoft.com/office/drawing/2014/main" id="{72789CF5-69D4-420F-9CE9-45D99300C5AF}"/>
                </a:ext>
              </a:extLst>
            </p:cNvPr>
            <p:cNvSpPr/>
            <p:nvPr/>
          </p:nvSpPr>
          <p:spPr>
            <a:xfrm rot="5400000">
              <a:off x="10928783" y="4051685"/>
              <a:ext cx="204013" cy="859068"/>
            </a:xfrm>
            <a:prstGeom prst="rect">
              <a:avLst/>
            </a:prstGeom>
            <a:solidFill>
              <a:schemeClr val="accent5">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a:solidFill>
                    <a:schemeClr val="bg1"/>
                  </a:solidFill>
                </a:rPr>
                <a:t>FC 1</a:t>
              </a:r>
              <a:endParaRPr lang="en-KR" sz="1400" dirty="0">
                <a:solidFill>
                  <a:schemeClr val="bg1"/>
                </a:solidFill>
              </a:endParaRPr>
            </a:p>
          </p:txBody>
        </p:sp>
        <p:sp>
          <p:nvSpPr>
            <p:cNvPr id="101" name="Rectangle: Rounded Corners 114">
              <a:extLst>
                <a:ext uri="{FF2B5EF4-FFF2-40B4-BE49-F238E27FC236}">
                  <a16:creationId xmlns:a16="http://schemas.microsoft.com/office/drawing/2014/main" id="{B0C8BF31-8502-4B4D-803E-0FC5B95B0AFC}"/>
                </a:ext>
              </a:extLst>
            </p:cNvPr>
            <p:cNvSpPr/>
            <p:nvPr/>
          </p:nvSpPr>
          <p:spPr>
            <a:xfrm flipH="1">
              <a:off x="10103601" y="4177309"/>
              <a:ext cx="1588334" cy="1567154"/>
            </a:xfrm>
            <a:prstGeom prst="round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03" name="TextBox 102">
              <a:extLst>
                <a:ext uri="{FF2B5EF4-FFF2-40B4-BE49-F238E27FC236}">
                  <a16:creationId xmlns:a16="http://schemas.microsoft.com/office/drawing/2014/main" id="{C44C92C9-7230-44E7-B5AF-840FEC016D7E}"/>
                </a:ext>
              </a:extLst>
            </p:cNvPr>
            <p:cNvSpPr txBox="1"/>
            <p:nvPr/>
          </p:nvSpPr>
          <p:spPr>
            <a:xfrm>
              <a:off x="10161692" y="3937587"/>
              <a:ext cx="809558" cy="253916"/>
            </a:xfrm>
            <a:prstGeom prst="rect">
              <a:avLst/>
            </a:prstGeom>
            <a:noFill/>
          </p:spPr>
          <p:txBody>
            <a:bodyPr vert="horz" wrap="square" rtlCol="0">
              <a:spAutoFit/>
            </a:bodyPr>
            <a:lstStyle/>
            <a:p>
              <a:r>
                <a:rPr lang="en-US" sz="1050"/>
                <a:t>Multitask </a:t>
              </a:r>
            </a:p>
          </p:txBody>
        </p:sp>
        <p:cxnSp>
          <p:nvCxnSpPr>
            <p:cNvPr id="104" name="Straight Arrow Connector 103">
              <a:extLst>
                <a:ext uri="{FF2B5EF4-FFF2-40B4-BE49-F238E27FC236}">
                  <a16:creationId xmlns:a16="http://schemas.microsoft.com/office/drawing/2014/main" id="{6C03E269-4B87-4C49-9B73-413C002794C3}"/>
                </a:ext>
              </a:extLst>
            </p:cNvPr>
            <p:cNvCxnSpPr>
              <a:cxnSpLocks/>
            </p:cNvCxnSpPr>
            <p:nvPr/>
          </p:nvCxnSpPr>
          <p:spPr>
            <a:xfrm>
              <a:off x="9034570" y="4937078"/>
              <a:ext cx="191102" cy="23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FD5FA58E-F50C-4164-9A88-A0ED9526330F}"/>
                </a:ext>
              </a:extLst>
            </p:cNvPr>
            <p:cNvSpPr/>
            <p:nvPr/>
          </p:nvSpPr>
          <p:spPr>
            <a:xfrm rot="5400000">
              <a:off x="10928783" y="4991197"/>
              <a:ext cx="204013" cy="859068"/>
            </a:xfrm>
            <a:prstGeom prst="rect">
              <a:avLst/>
            </a:prstGeom>
            <a:solidFill>
              <a:schemeClr val="accent5">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a:solidFill>
                    <a:schemeClr val="bg1"/>
                  </a:solidFill>
                </a:rPr>
                <a:t>FC 5</a:t>
              </a:r>
              <a:endParaRPr lang="en-KR" sz="1400" dirty="0">
                <a:solidFill>
                  <a:schemeClr val="bg1"/>
                </a:solidFill>
              </a:endParaRPr>
            </a:p>
          </p:txBody>
        </p:sp>
        <p:cxnSp>
          <p:nvCxnSpPr>
            <p:cNvPr id="120" name="Straight Arrow Connector 119">
              <a:extLst>
                <a:ext uri="{FF2B5EF4-FFF2-40B4-BE49-F238E27FC236}">
                  <a16:creationId xmlns:a16="http://schemas.microsoft.com/office/drawing/2014/main" id="{CCE58611-2121-44AE-9CBB-E96DBD6A4D72}"/>
                </a:ext>
              </a:extLst>
            </p:cNvPr>
            <p:cNvCxnSpPr>
              <a:cxnSpLocks/>
            </p:cNvCxnSpPr>
            <p:nvPr/>
          </p:nvCxnSpPr>
          <p:spPr>
            <a:xfrm flipV="1">
              <a:off x="10411922" y="4485945"/>
              <a:ext cx="0" cy="93478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9EEB095F-2CD0-4417-935B-48836E052BE0}"/>
                </a:ext>
              </a:extLst>
            </p:cNvPr>
            <p:cNvCxnSpPr>
              <a:cxnSpLocks/>
            </p:cNvCxnSpPr>
            <p:nvPr/>
          </p:nvCxnSpPr>
          <p:spPr>
            <a:xfrm>
              <a:off x="10411922" y="4487783"/>
              <a:ext cx="191102" cy="23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5640E143-2821-4B78-B3A7-ACBE294C8219}"/>
                </a:ext>
              </a:extLst>
            </p:cNvPr>
            <p:cNvCxnSpPr>
              <a:cxnSpLocks/>
            </p:cNvCxnSpPr>
            <p:nvPr/>
          </p:nvCxnSpPr>
          <p:spPr>
            <a:xfrm>
              <a:off x="10411922" y="5420731"/>
              <a:ext cx="191102" cy="23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25CE687F-60E9-497C-B585-3BFFDC01889C}"/>
                    </a:ext>
                  </a:extLst>
                </p:cNvPr>
                <p:cNvSpPr txBox="1"/>
                <p:nvPr/>
              </p:nvSpPr>
              <p:spPr>
                <a:xfrm rot="5400000">
                  <a:off x="10905118" y="4823260"/>
                  <a:ext cx="2548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oMath>
                    </m:oMathPara>
                  </a14:m>
                  <a:endParaRPr lang="zh-CN" altLang="en-US"/>
                </a:p>
              </p:txBody>
            </p:sp>
          </mc:Choice>
          <mc:Fallback xmlns="">
            <p:sp>
              <p:nvSpPr>
                <p:cNvPr id="123" name="TextBox 122">
                  <a:extLst>
                    <a:ext uri="{FF2B5EF4-FFF2-40B4-BE49-F238E27FC236}">
                      <a16:creationId xmlns:a16="http://schemas.microsoft.com/office/drawing/2014/main" id="{25CE687F-60E9-497C-B585-3BFFDC01889C}"/>
                    </a:ext>
                  </a:extLst>
                </p:cNvPr>
                <p:cNvSpPr txBox="1">
                  <a:spLocks noRot="1" noChangeAspect="1" noMove="1" noResize="1" noEditPoints="1" noAdjustHandles="1" noChangeArrowheads="1" noChangeShapeType="1" noTextEdit="1"/>
                </p:cNvSpPr>
                <p:nvPr/>
              </p:nvSpPr>
              <p:spPr>
                <a:xfrm rot="5400000">
                  <a:off x="10905118" y="4823260"/>
                  <a:ext cx="254877" cy="276999"/>
                </a:xfrm>
                <a:prstGeom prst="rect">
                  <a:avLst/>
                </a:prstGeom>
                <a:blipFill>
                  <a:blip r:embed="rId5"/>
                  <a:stretch>
                    <a:fillRect t="-4762" b="-7143"/>
                  </a:stretch>
                </a:blipFill>
              </p:spPr>
              <p:txBody>
                <a:bodyPr/>
                <a:lstStyle/>
                <a:p>
                  <a:r>
                    <a:rPr lang="zh-CN" altLang="en-US">
                      <a:noFill/>
                    </a:rPr>
                    <a:t> </a:t>
                  </a:r>
                </a:p>
              </p:txBody>
            </p:sp>
          </mc:Fallback>
        </mc:AlternateContent>
        <p:cxnSp>
          <p:nvCxnSpPr>
            <p:cNvPr id="124" name="Straight Arrow Connector 123">
              <a:extLst>
                <a:ext uri="{FF2B5EF4-FFF2-40B4-BE49-F238E27FC236}">
                  <a16:creationId xmlns:a16="http://schemas.microsoft.com/office/drawing/2014/main" id="{9F8A8F22-2A33-4CAC-8697-958159702A39}"/>
                </a:ext>
              </a:extLst>
            </p:cNvPr>
            <p:cNvCxnSpPr>
              <a:cxnSpLocks/>
            </p:cNvCxnSpPr>
            <p:nvPr/>
          </p:nvCxnSpPr>
          <p:spPr>
            <a:xfrm>
              <a:off x="10237470" y="4958644"/>
              <a:ext cx="3637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0" name="Rectangle: Rounded Corners 114">
            <a:extLst>
              <a:ext uri="{FF2B5EF4-FFF2-40B4-BE49-F238E27FC236}">
                <a16:creationId xmlns:a16="http://schemas.microsoft.com/office/drawing/2014/main" id="{B277DFDE-2388-482B-BE31-F936B0790E8D}"/>
              </a:ext>
            </a:extLst>
          </p:cNvPr>
          <p:cNvSpPr/>
          <p:nvPr/>
        </p:nvSpPr>
        <p:spPr>
          <a:xfrm>
            <a:off x="8848288" y="3937588"/>
            <a:ext cx="2924262" cy="1922354"/>
          </a:xfrm>
          <a:prstGeom prst="round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02" name="TextBox 101">
            <a:extLst>
              <a:ext uri="{FF2B5EF4-FFF2-40B4-BE49-F238E27FC236}">
                <a16:creationId xmlns:a16="http://schemas.microsoft.com/office/drawing/2014/main" id="{C0E0655E-3100-45CC-A01D-EB566611C528}"/>
              </a:ext>
            </a:extLst>
          </p:cNvPr>
          <p:cNvSpPr txBox="1"/>
          <p:nvPr/>
        </p:nvSpPr>
        <p:spPr>
          <a:xfrm>
            <a:off x="9151824" y="3682752"/>
            <a:ext cx="2175102" cy="253916"/>
          </a:xfrm>
          <a:prstGeom prst="rect">
            <a:avLst/>
          </a:prstGeom>
          <a:noFill/>
        </p:spPr>
        <p:txBody>
          <a:bodyPr vert="horz" wrap="square" rtlCol="0">
            <a:spAutoFit/>
          </a:bodyPr>
          <a:lstStyle/>
          <a:p>
            <a:pPr algn="ctr"/>
            <a:r>
              <a:rPr lang="en-US" sz="1050"/>
              <a:t>Variants of Prediction head</a:t>
            </a:r>
          </a:p>
        </p:txBody>
      </p:sp>
      <p:pic>
        <p:nvPicPr>
          <p:cNvPr id="9" name="Picture 8">
            <a:extLst>
              <a:ext uri="{FF2B5EF4-FFF2-40B4-BE49-F238E27FC236}">
                <a16:creationId xmlns:a16="http://schemas.microsoft.com/office/drawing/2014/main" id="{A3F9C02D-9A26-455B-8553-1994695B20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0305" y="2002449"/>
            <a:ext cx="8265399" cy="2316622"/>
          </a:xfrm>
          <a:prstGeom prst="rect">
            <a:avLst/>
          </a:prstGeom>
        </p:spPr>
      </p:pic>
    </p:spTree>
    <p:extLst>
      <p:ext uri="{BB962C8B-B14F-4D97-AF65-F5344CB8AC3E}">
        <p14:creationId xmlns:p14="http://schemas.microsoft.com/office/powerpoint/2010/main" val="4002727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a:stretch>
        </a:blipFill>
        <a:effectLst/>
      </p:bgPr>
    </p:bg>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BC509873-016B-4B42-B967-382825E82967}"/>
              </a:ext>
            </a:extLst>
          </p:cNvPr>
          <p:cNvSpPr>
            <a:spLocks noGrp="1"/>
          </p:cNvSpPr>
          <p:nvPr>
            <p:ph type="ctrTitle"/>
          </p:nvPr>
        </p:nvSpPr>
        <p:spPr>
          <a:xfrm>
            <a:off x="933090" y="3140509"/>
            <a:ext cx="9144000" cy="576982"/>
          </a:xfrm>
        </p:spPr>
        <p:txBody>
          <a:bodyPr anchor="ctr">
            <a:noAutofit/>
          </a:bodyPr>
          <a:lstStyle/>
          <a:p>
            <a:pPr algn="l"/>
            <a:r>
              <a:rPr lang="en-US" altLang="zh-CN" sz="3600" dirty="0">
                <a:latin typeface="+mj-lt"/>
              </a:rPr>
              <a:t>Bayesian Deep Learning:</a:t>
            </a:r>
            <a:br>
              <a:rPr lang="en-US" altLang="zh-CN" sz="3600" dirty="0">
                <a:latin typeface="+mj-lt"/>
              </a:rPr>
            </a:br>
            <a:r>
              <a:rPr lang="en-US" altLang="zh-CN" sz="3600" dirty="0">
                <a:latin typeface="+mj-lt"/>
              </a:rPr>
              <a:t>Normalizing Flows for Implicit Bayesian Neural Networks</a:t>
            </a:r>
            <a:endParaRPr lang="zh-CN" altLang="en-US" sz="3600" dirty="0">
              <a:latin typeface="+mj-lt"/>
            </a:endParaRPr>
          </a:p>
        </p:txBody>
      </p:sp>
      <p:sp>
        <p:nvSpPr>
          <p:cNvPr id="8" name="文本占位符 7">
            <a:extLst>
              <a:ext uri="{FF2B5EF4-FFF2-40B4-BE49-F238E27FC236}">
                <a16:creationId xmlns:a16="http://schemas.microsoft.com/office/drawing/2014/main" id="{A7372229-BF68-4901-989F-62D7E700618B}"/>
              </a:ext>
            </a:extLst>
          </p:cNvPr>
          <p:cNvSpPr>
            <a:spLocks noGrp="1"/>
          </p:cNvSpPr>
          <p:nvPr>
            <p:ph type="body" sz="quarter" idx="14"/>
          </p:nvPr>
        </p:nvSpPr>
        <p:spPr/>
        <p:txBody>
          <a:bodyPr>
            <a:normAutofit lnSpcReduction="10000"/>
          </a:bodyPr>
          <a:lstStyle/>
          <a:p>
            <a:r>
              <a:rPr lang="en-US" altLang="zh-CN" dirty="0"/>
              <a:t>Summer Project</a:t>
            </a:r>
            <a:endParaRPr lang="en-US" altLang="zh-CN" dirty="0">
              <a:latin typeface="+mj-lt"/>
            </a:endParaRPr>
          </a:p>
        </p:txBody>
      </p:sp>
      <p:sp>
        <p:nvSpPr>
          <p:cNvPr id="9" name="文本占位符 8">
            <a:extLst>
              <a:ext uri="{FF2B5EF4-FFF2-40B4-BE49-F238E27FC236}">
                <a16:creationId xmlns:a16="http://schemas.microsoft.com/office/drawing/2014/main" id="{F2CC55C0-209B-4894-821E-ECBFAE5590A4}"/>
              </a:ext>
            </a:extLst>
          </p:cNvPr>
          <p:cNvSpPr>
            <a:spLocks noGrp="1"/>
          </p:cNvSpPr>
          <p:nvPr>
            <p:ph type="body" sz="quarter" idx="16"/>
          </p:nvPr>
        </p:nvSpPr>
        <p:spPr/>
        <p:txBody>
          <a:bodyPr>
            <a:normAutofit lnSpcReduction="10000"/>
          </a:bodyPr>
          <a:lstStyle/>
          <a:p>
            <a:r>
              <a:rPr lang="en-US" altLang="zh-CN" dirty="0">
                <a:cs typeface="times" panose="02020603050405020304" pitchFamily="18" charset="0"/>
              </a:rPr>
              <a:t>Aalto </a:t>
            </a:r>
            <a:r>
              <a:rPr lang="en-US" altLang="zh-CN" dirty="0" err="1">
                <a:cs typeface="times" panose="02020603050405020304" pitchFamily="18" charset="0"/>
              </a:rPr>
              <a:t>PML</a:t>
            </a:r>
            <a:r>
              <a:rPr lang="en-US" altLang="zh-CN">
                <a:cs typeface="times" panose="02020603050405020304" pitchFamily="18" charset="0"/>
              </a:rPr>
              <a:t> </a:t>
            </a:r>
            <a:endParaRPr lang="en-US" altLang="zh-CN" dirty="0">
              <a:latin typeface="+mj-lt"/>
              <a:cs typeface="times" panose="02020603050405020304" pitchFamily="18" charset="0"/>
            </a:endParaRPr>
          </a:p>
        </p:txBody>
      </p:sp>
      <p:sp>
        <p:nvSpPr>
          <p:cNvPr id="23" name="副标题 6">
            <a:extLst>
              <a:ext uri="{FF2B5EF4-FFF2-40B4-BE49-F238E27FC236}">
                <a16:creationId xmlns:a16="http://schemas.microsoft.com/office/drawing/2014/main" id="{E33EB3D3-D44A-4418-B2DC-FE9D41BDCFC6}"/>
              </a:ext>
            </a:extLst>
          </p:cNvPr>
          <p:cNvSpPr txBox="1">
            <a:spLocks/>
          </p:cNvSpPr>
          <p:nvPr/>
        </p:nvSpPr>
        <p:spPr>
          <a:xfrm>
            <a:off x="933090" y="4659550"/>
            <a:ext cx="6742033" cy="15077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微软雅黑" panose="020B0503020204020204" pitchFamily="34" charset="-122"/>
                <a:ea typeface="微软雅黑" panose="020B0503020204020204" pitchFamily="34"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a:ln>
                  <a:noFill/>
                </a:ln>
                <a:solidFill>
                  <a:prstClr val="black"/>
                </a:solidFill>
                <a:effectLst/>
                <a:uLnTx/>
                <a:uFillTx/>
                <a:latin typeface="Arial"/>
                <a:ea typeface="黑体" panose="02010609060101010101" pitchFamily="49" charset="-122"/>
                <a:cs typeface="+mn-cs"/>
              </a:rPr>
              <a:t>Student: Weijiang Xiong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a:ln>
                  <a:noFill/>
                </a:ln>
                <a:solidFill>
                  <a:prstClr val="black"/>
                </a:solidFill>
                <a:effectLst/>
                <a:uLnTx/>
                <a:uFillTx/>
                <a:latin typeface="Arial"/>
                <a:ea typeface="黑体" panose="02010609060101010101" pitchFamily="49" charset="-122"/>
                <a:cs typeface="+mn-cs"/>
              </a:rPr>
              <a:t>Supervisor: Dr. Markus Heinonen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a:ln>
                  <a:noFill/>
                </a:ln>
                <a:solidFill>
                  <a:prstClr val="black"/>
                </a:solidFill>
                <a:effectLst/>
                <a:uLnTx/>
                <a:uFillTx/>
                <a:latin typeface="Arial"/>
                <a:ea typeface="黑体" panose="02010609060101010101" pitchFamily="49" charset="-122"/>
                <a:cs typeface="+mn-cs"/>
              </a:rPr>
              <a:t>24</a:t>
            </a:r>
            <a:r>
              <a:rPr kumimoji="0" lang="en-US" altLang="zh-CN" sz="2400" b="0" i="0" u="none" strike="noStrike" kern="1200" cap="none" spc="0" normalizeH="0" baseline="30000" noProof="0">
                <a:ln>
                  <a:noFill/>
                </a:ln>
                <a:solidFill>
                  <a:prstClr val="black"/>
                </a:solidFill>
                <a:effectLst/>
                <a:uLnTx/>
                <a:uFillTx/>
                <a:latin typeface="Arial"/>
                <a:ea typeface="黑体" panose="02010609060101010101" pitchFamily="49" charset="-122"/>
                <a:cs typeface="+mn-cs"/>
              </a:rPr>
              <a:t>th</a:t>
            </a:r>
            <a:r>
              <a:rPr kumimoji="0" lang="en-US" altLang="zh-CN" sz="2400" b="0" i="0" u="none" strike="noStrike" kern="1200" cap="none" spc="0" normalizeH="0" baseline="0" noProof="0">
                <a:ln>
                  <a:noFill/>
                </a:ln>
                <a:solidFill>
                  <a:prstClr val="black"/>
                </a:solidFill>
                <a:effectLst/>
                <a:uLnTx/>
                <a:uFillTx/>
                <a:latin typeface="Arial"/>
                <a:ea typeface="黑体" panose="02010609060101010101" pitchFamily="49" charset="-122"/>
                <a:cs typeface="+mn-cs"/>
              </a:rPr>
              <a:t> August 2021</a:t>
            </a:r>
            <a:endParaRPr kumimoji="0" lang="zh-CN" altLang="en-US" sz="2400" b="0" i="0" u="none" strike="noStrike" kern="1200" cap="none" spc="0" normalizeH="0" baseline="0" noProof="0" dirty="0">
              <a:ln>
                <a:noFill/>
              </a:ln>
              <a:solidFill>
                <a:prstClr val="black"/>
              </a:solidFill>
              <a:effectLst/>
              <a:uLnTx/>
              <a:uFillTx/>
              <a:latin typeface="Arial"/>
              <a:ea typeface="黑体" panose="02010609060101010101" pitchFamily="49" charset="-122"/>
              <a:cs typeface="+mn-cs"/>
            </a:endParaRPr>
          </a:p>
        </p:txBody>
      </p:sp>
      <p:pic>
        <p:nvPicPr>
          <p:cNvPr id="10" name="Picture 2">
            <a:extLst>
              <a:ext uri="{FF2B5EF4-FFF2-40B4-BE49-F238E27FC236}">
                <a16:creationId xmlns:a16="http://schemas.microsoft.com/office/drawing/2014/main" id="{B6349039-0686-4134-B277-D14BCA337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8883" y="3893402"/>
            <a:ext cx="2728717" cy="2273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168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l="-10000" r="-10000"/>
          </a:stretch>
        </a:blipFill>
        <a:effectLst/>
      </p:bgPr>
    </p:bg>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BC509873-016B-4B42-B967-382825E82967}"/>
              </a:ext>
            </a:extLst>
          </p:cNvPr>
          <p:cNvSpPr>
            <a:spLocks noGrp="1"/>
          </p:cNvSpPr>
          <p:nvPr>
            <p:ph type="ctrTitle"/>
          </p:nvPr>
        </p:nvSpPr>
        <p:spPr>
          <a:xfrm>
            <a:off x="933090" y="2100219"/>
            <a:ext cx="7445979" cy="2158813"/>
          </a:xfrm>
        </p:spPr>
        <p:txBody>
          <a:bodyPr anchor="ctr">
            <a:noAutofit/>
          </a:bodyPr>
          <a:lstStyle/>
          <a:p>
            <a:pPr algn="l"/>
            <a:r>
              <a:rPr lang="en-US" altLang="zh-CN" sz="4800" dirty="0">
                <a:latin typeface="+mj-lt"/>
              </a:rPr>
              <a:t>Action Recognition for Self-Driving Cars</a:t>
            </a:r>
            <a:endParaRPr lang="zh-CN" altLang="en-US" sz="4800" dirty="0">
              <a:latin typeface="+mj-lt"/>
            </a:endParaRPr>
          </a:p>
        </p:txBody>
      </p:sp>
      <p:sp>
        <p:nvSpPr>
          <p:cNvPr id="8" name="文本占位符 7">
            <a:extLst>
              <a:ext uri="{FF2B5EF4-FFF2-40B4-BE49-F238E27FC236}">
                <a16:creationId xmlns:a16="http://schemas.microsoft.com/office/drawing/2014/main" id="{A7372229-BF68-4901-989F-62D7E700618B}"/>
              </a:ext>
            </a:extLst>
          </p:cNvPr>
          <p:cNvSpPr>
            <a:spLocks noGrp="1"/>
          </p:cNvSpPr>
          <p:nvPr>
            <p:ph type="body" sz="quarter" idx="14"/>
          </p:nvPr>
        </p:nvSpPr>
        <p:spPr>
          <a:xfrm>
            <a:off x="933090" y="4029495"/>
            <a:ext cx="7445979" cy="630055"/>
          </a:xfrm>
        </p:spPr>
        <p:txBody>
          <a:bodyPr>
            <a:normAutofit/>
          </a:bodyPr>
          <a:lstStyle/>
          <a:p>
            <a:r>
              <a:rPr lang="en-US" altLang="zh-CN" sz="2400" dirty="0"/>
              <a:t>Semester Project  (15 ECTS) </a:t>
            </a:r>
            <a:endParaRPr lang="en-US" altLang="zh-CN" sz="2400" dirty="0">
              <a:latin typeface="+mj-lt"/>
            </a:endParaRPr>
          </a:p>
        </p:txBody>
      </p:sp>
      <p:sp>
        <p:nvSpPr>
          <p:cNvPr id="23" name="副标题 6">
            <a:extLst>
              <a:ext uri="{FF2B5EF4-FFF2-40B4-BE49-F238E27FC236}">
                <a16:creationId xmlns:a16="http://schemas.microsoft.com/office/drawing/2014/main" id="{E33EB3D3-D44A-4418-B2DC-FE9D41BDCFC6}"/>
              </a:ext>
            </a:extLst>
          </p:cNvPr>
          <p:cNvSpPr txBox="1">
            <a:spLocks/>
          </p:cNvSpPr>
          <p:nvPr/>
        </p:nvSpPr>
        <p:spPr>
          <a:xfrm>
            <a:off x="933090" y="4659550"/>
            <a:ext cx="10446110" cy="15077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微软雅黑" panose="020B0503020204020204" pitchFamily="34" charset="-122"/>
                <a:ea typeface="微软雅黑" panose="020B0503020204020204" pitchFamily="34"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zh-CN" sz="2400" b="0" dirty="0">
                <a:latin typeface="+mj-lt"/>
                <a:ea typeface="黑体" panose="02010609060101010101" pitchFamily="49" charset="-122"/>
              </a:rPr>
              <a:t>Student: Weijiang Xiong (Microengineering) </a:t>
            </a:r>
          </a:p>
          <a:p>
            <a:pPr algn="l"/>
            <a:r>
              <a:rPr lang="en-US" altLang="zh-CN" sz="2400" b="0" dirty="0">
                <a:latin typeface="+mj-lt"/>
                <a:ea typeface="黑体" panose="02010609060101010101" pitchFamily="49" charset="-122"/>
              </a:rPr>
              <a:t>Supervisor: Prof. Alexandre Alahi, Lorenzo Bertoni, Dr. Taylor Mordan</a:t>
            </a:r>
          </a:p>
          <a:p>
            <a:pPr algn="l"/>
            <a:r>
              <a:rPr lang="en-US" altLang="zh-CN" sz="2400" b="0" dirty="0">
                <a:latin typeface="+mj-lt"/>
                <a:ea typeface="黑体" panose="02010609060101010101" pitchFamily="49" charset="-122"/>
              </a:rPr>
              <a:t>Date: Jan. 12 2022</a:t>
            </a:r>
            <a:endParaRPr lang="zh-CN" altLang="en-US" sz="2400" b="0" dirty="0">
              <a:latin typeface="+mj-lt"/>
              <a:ea typeface="黑体" panose="02010609060101010101" pitchFamily="49" charset="-122"/>
            </a:endParaRPr>
          </a:p>
        </p:txBody>
      </p:sp>
      <p:pic>
        <p:nvPicPr>
          <p:cNvPr id="3" name="Graphic 2">
            <a:extLst>
              <a:ext uri="{FF2B5EF4-FFF2-40B4-BE49-F238E27FC236}">
                <a16:creationId xmlns:a16="http://schemas.microsoft.com/office/drawing/2014/main" id="{7DAAC16A-58DD-4567-96F6-53330C217F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4843" y="1001034"/>
            <a:ext cx="2399196" cy="698667"/>
          </a:xfrm>
          <a:prstGeom prst="rect">
            <a:avLst/>
          </a:prstGeom>
        </p:spPr>
      </p:pic>
    </p:spTree>
    <p:extLst>
      <p:ext uri="{BB962C8B-B14F-4D97-AF65-F5344CB8AC3E}">
        <p14:creationId xmlns:p14="http://schemas.microsoft.com/office/powerpoint/2010/main" val="963399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p:txBody>
          <a:bodyPr/>
          <a:lstStyle/>
          <a:p>
            <a:r>
              <a:rPr lang="en-US" altLang="zh-CN"/>
              <a:t>Contents</a:t>
            </a:r>
            <a:endParaRPr lang="zh-CN" altLang="en-US"/>
          </a:p>
        </p:txBody>
      </p:sp>
      <p:sp>
        <p:nvSpPr>
          <p:cNvPr id="3" name="Date Placeholder 2">
            <a:extLst>
              <a:ext uri="{FF2B5EF4-FFF2-40B4-BE49-F238E27FC236}">
                <a16:creationId xmlns:a16="http://schemas.microsoft.com/office/drawing/2014/main" id="{98C656CF-2EDD-47EB-8563-2B1816D56178}"/>
              </a:ext>
            </a:extLst>
          </p:cNvPr>
          <p:cNvSpPr>
            <a:spLocks noGrp="1"/>
          </p:cNvSpPr>
          <p:nvPr>
            <p:ph type="dt" sz="half" idx="10"/>
          </p:nvPr>
        </p:nvSpPr>
        <p:spPr/>
        <p:txBody>
          <a:bodyPr/>
          <a:lstStyle/>
          <a:p>
            <a:fld id="{7759A32C-784D-4C90-A57A-523B08FB85CB}" type="datetime1">
              <a:rPr lang="zh-CN" altLang="en-US" smtClean="0"/>
              <a:t>2022/8/21</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a:t>Normalizing Flows for Implicit BNN</a:t>
            </a:r>
            <a:endParaRPr lang="zh-CN" altLang="en-US"/>
          </a:p>
        </p:txBody>
      </p:sp>
      <p:sp>
        <p:nvSpPr>
          <p:cNvPr id="6" name="Slide Number Placeholder 5">
            <a:extLst>
              <a:ext uri="{FF2B5EF4-FFF2-40B4-BE49-F238E27FC236}">
                <a16:creationId xmlns:a16="http://schemas.microsoft.com/office/drawing/2014/main" id="{B26C03E4-36A9-498B-A751-F37BE1E6AC5A}"/>
              </a:ext>
            </a:extLst>
          </p:cNvPr>
          <p:cNvSpPr>
            <a:spLocks noGrp="1"/>
          </p:cNvSpPr>
          <p:nvPr>
            <p:ph type="sldNum" sz="quarter" idx="12"/>
          </p:nvPr>
        </p:nvSpPr>
        <p:spPr/>
        <p:txBody>
          <a:bodyPr/>
          <a:lstStyle/>
          <a:p>
            <a:fld id="{B6EE4CE8-67DD-4AAC-82D8-3F81517F6647}" type="slidenum">
              <a:rPr lang="zh-CN" altLang="en-US" smtClean="0"/>
              <a:pPr/>
              <a:t>19</a:t>
            </a:fld>
            <a:endParaRPr lang="zh-CN" altLang="en-US"/>
          </a:p>
        </p:txBody>
      </p:sp>
      <p:sp>
        <p:nvSpPr>
          <p:cNvPr id="22" name="矩形 5">
            <a:extLst>
              <a:ext uri="{FF2B5EF4-FFF2-40B4-BE49-F238E27FC236}">
                <a16:creationId xmlns:a16="http://schemas.microsoft.com/office/drawing/2014/main" id="{CBAA5EC2-1C24-4A24-B2FA-13BD03E6F5A4}"/>
              </a:ext>
            </a:extLst>
          </p:cNvPr>
          <p:cNvSpPr/>
          <p:nvPr/>
        </p:nvSpPr>
        <p:spPr>
          <a:xfrm>
            <a:off x="2209800" y="1113907"/>
            <a:ext cx="7659529" cy="4893647"/>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Arial" pitchFamily="34" charset="0"/>
              </a:rPr>
              <a:t>Introduction: Motivation, Challenge and Idea</a:t>
            </a:r>
          </a:p>
          <a:p>
            <a:pPr marL="342891" indent="-342891">
              <a:buFont typeface="Wingdings" panose="05000000000000000000" pitchFamily="2" charset="2"/>
              <a:buChar char="p"/>
            </a:pPr>
            <a:endParaRPr lang="en-US" altLang="zh-CN" sz="2400">
              <a:ea typeface="黑体" panose="02010609060101010101" pitchFamily="49" charset="-122"/>
              <a:cs typeface="Arial" pitchFamily="34" charset="0"/>
            </a:endParaRPr>
          </a:p>
          <a:p>
            <a:pPr marL="342891" indent="-342891">
              <a:buFont typeface="Wingdings" panose="05000000000000000000" pitchFamily="2" charset="2"/>
              <a:buChar char="p"/>
            </a:pPr>
            <a:r>
              <a:rPr lang="en-US" altLang="zh-CN" sz="2400">
                <a:ea typeface="黑体" panose="02010609060101010101" pitchFamily="49" charset="-122"/>
                <a:cs typeface="Arial" pitchFamily="34" charset="0"/>
              </a:rPr>
              <a:t>General Network Structure</a:t>
            </a:r>
          </a:p>
          <a:p>
            <a:pPr marL="342891" indent="-342891">
              <a:buFont typeface="Wingdings" panose="05000000000000000000" pitchFamily="2" charset="2"/>
              <a:buChar char="p"/>
            </a:pPr>
            <a:endParaRPr lang="en-US" altLang="zh-CN" sz="2400">
              <a:ea typeface="黑体" panose="02010609060101010101" pitchFamily="49" charset="-122"/>
              <a:cs typeface="Arial" pitchFamily="34" charset="0"/>
            </a:endParaRPr>
          </a:p>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Properties and Examples of Normalizing Flow</a:t>
            </a:r>
          </a:p>
          <a:p>
            <a:pPr marL="342891" indent="-342891">
              <a:buFont typeface="Wingdings" panose="05000000000000000000" pitchFamily="2" charset="2"/>
              <a:buChar char="p"/>
            </a:pPr>
            <a:endParaRPr lang="en-US" altLang="zh-CN" sz="2400">
              <a:ea typeface="黑体" panose="02010609060101010101" pitchFamily="49" charset="-122"/>
              <a:cs typeface="Times New Roman" panose="02020603050405020304" pitchFamily="18" charset="0"/>
            </a:endParaRPr>
          </a:p>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Loss Formulation</a:t>
            </a:r>
          </a:p>
          <a:p>
            <a:pPr marL="342891" indent="-342891">
              <a:buFont typeface="Wingdings" panose="05000000000000000000" pitchFamily="2" charset="2"/>
              <a:buChar char="p"/>
            </a:pPr>
            <a:endParaRPr lang="en-US" altLang="zh-CN" sz="2400">
              <a:ea typeface="黑体" panose="02010609060101010101" pitchFamily="49" charset="-122"/>
              <a:cs typeface="Times New Roman" panose="02020603050405020304" pitchFamily="18" charset="0"/>
            </a:endParaRPr>
          </a:p>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2D Binary Classification Example</a:t>
            </a:r>
          </a:p>
          <a:p>
            <a:pPr marL="342891" indent="-342891">
              <a:buFont typeface="Wingdings" panose="05000000000000000000" pitchFamily="2" charset="2"/>
              <a:buChar char="p"/>
            </a:pPr>
            <a:endParaRPr lang="en-US" altLang="zh-CN" sz="2400">
              <a:ea typeface="黑体" panose="02010609060101010101" pitchFamily="49" charset="-122"/>
              <a:cs typeface="Times New Roman" panose="02020603050405020304" pitchFamily="18" charset="0"/>
            </a:endParaRPr>
          </a:p>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Experiment with LeNet and VGG</a:t>
            </a:r>
          </a:p>
          <a:p>
            <a:pPr marL="342891" indent="-342891">
              <a:buFont typeface="Wingdings" panose="05000000000000000000" pitchFamily="2" charset="2"/>
              <a:buChar char="p"/>
            </a:pPr>
            <a:endParaRPr lang="en-US" altLang="zh-CN" sz="2400">
              <a:ea typeface="黑体" panose="02010609060101010101" pitchFamily="49" charset="-122"/>
              <a:cs typeface="Times New Roman" panose="02020603050405020304" pitchFamily="18" charset="0"/>
            </a:endParaRPr>
          </a:p>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Discussions</a:t>
            </a:r>
            <a:endParaRPr lang="zh-CN" altLang="en-US" sz="2400" dirty="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6086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p:txBody>
          <a:bodyPr/>
          <a:lstStyle/>
          <a:p>
            <a:r>
              <a:rPr lang="en-US" altLang="zh-CN"/>
              <a:t>Introduction</a:t>
            </a:r>
            <a:endParaRPr lang="zh-CN" altLang="en-US"/>
          </a:p>
        </p:txBody>
      </p:sp>
      <p:sp>
        <p:nvSpPr>
          <p:cNvPr id="3" name="Date Placeholder 2">
            <a:extLst>
              <a:ext uri="{FF2B5EF4-FFF2-40B4-BE49-F238E27FC236}">
                <a16:creationId xmlns:a16="http://schemas.microsoft.com/office/drawing/2014/main" id="{98C656CF-2EDD-47EB-8563-2B1816D56178}"/>
              </a:ext>
            </a:extLst>
          </p:cNvPr>
          <p:cNvSpPr>
            <a:spLocks noGrp="1"/>
          </p:cNvSpPr>
          <p:nvPr>
            <p:ph type="dt" sz="half" idx="10"/>
          </p:nvPr>
        </p:nvSpPr>
        <p:spPr/>
        <p:txBody>
          <a:bodyPr/>
          <a:lstStyle/>
          <a:p>
            <a:fld id="{7759A32C-784D-4C90-A57A-523B08FB85CB}" type="datetime1">
              <a:rPr lang="zh-CN" altLang="en-US" smtClean="0"/>
              <a:t>2022/8/21</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a:t>Normalizing Flows for Implicit BNN</a:t>
            </a:r>
            <a:endParaRPr lang="zh-CN" altLang="en-US"/>
          </a:p>
        </p:txBody>
      </p:sp>
      <p:sp>
        <p:nvSpPr>
          <p:cNvPr id="6" name="Slide Number Placeholder 5">
            <a:extLst>
              <a:ext uri="{FF2B5EF4-FFF2-40B4-BE49-F238E27FC236}">
                <a16:creationId xmlns:a16="http://schemas.microsoft.com/office/drawing/2014/main" id="{B26C03E4-36A9-498B-A751-F37BE1E6AC5A}"/>
              </a:ext>
            </a:extLst>
          </p:cNvPr>
          <p:cNvSpPr>
            <a:spLocks noGrp="1"/>
          </p:cNvSpPr>
          <p:nvPr>
            <p:ph type="sldNum" sz="quarter" idx="12"/>
          </p:nvPr>
        </p:nvSpPr>
        <p:spPr/>
        <p:txBody>
          <a:bodyPr/>
          <a:lstStyle/>
          <a:p>
            <a:fld id="{B6EE4CE8-67DD-4AAC-82D8-3F81517F6647}" type="slidenum">
              <a:rPr lang="zh-CN" altLang="en-US" smtClean="0"/>
              <a:pPr/>
              <a:t>20</a:t>
            </a:fld>
            <a:endParaRPr lang="zh-CN" altLang="en-US"/>
          </a:p>
        </p:txBody>
      </p:sp>
      <p:sp>
        <p:nvSpPr>
          <p:cNvPr id="16" name="TextBox 15">
            <a:extLst>
              <a:ext uri="{FF2B5EF4-FFF2-40B4-BE49-F238E27FC236}">
                <a16:creationId xmlns:a16="http://schemas.microsoft.com/office/drawing/2014/main" id="{4070AC74-8F51-4148-A146-E7A76E8F6540}"/>
              </a:ext>
            </a:extLst>
          </p:cNvPr>
          <p:cNvSpPr txBox="1"/>
          <p:nvPr/>
        </p:nvSpPr>
        <p:spPr>
          <a:xfrm>
            <a:off x="335999" y="5781943"/>
            <a:ext cx="8421210" cy="461665"/>
          </a:xfrm>
          <a:prstGeom prst="rect">
            <a:avLst/>
          </a:prstGeom>
          <a:noFill/>
        </p:spPr>
        <p:txBody>
          <a:bodyPr wrap="square" rtlCol="0">
            <a:spAutoFit/>
          </a:bodyPr>
          <a:lstStyle/>
          <a:p>
            <a:r>
              <a:rPr lang="en-US" altLang="zh-CN" sz="1200"/>
              <a:t>[1] Left image: </a:t>
            </a:r>
            <a:r>
              <a:rPr lang="en-US" altLang="zh-CN" sz="1200">
                <a:hlinkClick r:id="rId3"/>
              </a:rPr>
              <a:t>https://www.masterclass.com/articles/how-to-capture-motion-blur-in-photography</a:t>
            </a:r>
            <a:endParaRPr lang="en-US" altLang="zh-CN" sz="1200"/>
          </a:p>
          <a:p>
            <a:r>
              <a:rPr lang="en-US" altLang="zh-CN" sz="1200"/>
              <a:t>[2] Right Image: Ian Goodfellow, CS231N Lecture Adversarial Examples and Adversarial Training</a:t>
            </a:r>
            <a:endParaRPr lang="zh-CN" altLang="en-US" sz="1200"/>
          </a:p>
        </p:txBody>
      </p:sp>
      <p:pic>
        <p:nvPicPr>
          <p:cNvPr id="14" name="Picture 13">
            <a:extLst>
              <a:ext uri="{FF2B5EF4-FFF2-40B4-BE49-F238E27FC236}">
                <a16:creationId xmlns:a16="http://schemas.microsoft.com/office/drawing/2014/main" id="{B4F1CE21-9D1C-4439-BF28-8CC889850671}"/>
              </a:ext>
            </a:extLst>
          </p:cNvPr>
          <p:cNvPicPr>
            <a:picLocks noChangeAspect="1"/>
          </p:cNvPicPr>
          <p:nvPr/>
        </p:nvPicPr>
        <p:blipFill rotWithShape="1">
          <a:blip r:embed="rId4"/>
          <a:srcRect r="1993" b="4634"/>
          <a:stretch/>
        </p:blipFill>
        <p:spPr>
          <a:xfrm>
            <a:off x="4130623" y="3572039"/>
            <a:ext cx="6894703" cy="1980000"/>
          </a:xfrm>
          <a:prstGeom prst="rect">
            <a:avLst/>
          </a:prstGeom>
          <a:ln>
            <a:solidFill>
              <a:schemeClr val="tx1"/>
            </a:solidFill>
          </a:ln>
        </p:spPr>
      </p:pic>
      <p:pic>
        <p:nvPicPr>
          <p:cNvPr id="18" name="Picture 17">
            <a:extLst>
              <a:ext uri="{FF2B5EF4-FFF2-40B4-BE49-F238E27FC236}">
                <a16:creationId xmlns:a16="http://schemas.microsoft.com/office/drawing/2014/main" id="{9B050781-4D99-4CC9-A4FC-B077EC716C46}"/>
              </a:ext>
            </a:extLst>
          </p:cNvPr>
          <p:cNvPicPr>
            <a:picLocks noChangeAspect="1"/>
          </p:cNvPicPr>
          <p:nvPr/>
        </p:nvPicPr>
        <p:blipFill>
          <a:blip r:embed="rId5"/>
          <a:stretch>
            <a:fillRect/>
          </a:stretch>
        </p:blipFill>
        <p:spPr>
          <a:xfrm>
            <a:off x="1318156" y="3572039"/>
            <a:ext cx="2720444" cy="1980000"/>
          </a:xfrm>
          <a:prstGeom prst="rect">
            <a:avLst/>
          </a:prstGeom>
          <a:ln>
            <a:solidFill>
              <a:schemeClr val="tx1"/>
            </a:solidFill>
          </a:ln>
        </p:spPr>
      </p:pic>
      <p:sp>
        <p:nvSpPr>
          <p:cNvPr id="22" name="矩形 5">
            <a:extLst>
              <a:ext uri="{FF2B5EF4-FFF2-40B4-BE49-F238E27FC236}">
                <a16:creationId xmlns:a16="http://schemas.microsoft.com/office/drawing/2014/main" id="{CBAA5EC2-1C24-4A24-B2FA-13BD03E6F5A4}"/>
              </a:ext>
            </a:extLst>
          </p:cNvPr>
          <p:cNvSpPr/>
          <p:nvPr/>
        </p:nvSpPr>
        <p:spPr>
          <a:xfrm>
            <a:off x="316398" y="1076057"/>
            <a:ext cx="6366641"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Arial" pitchFamily="34" charset="0"/>
              </a:rPr>
              <a:t>Motivation for Bayesian Deep Learning </a:t>
            </a:r>
            <a:endParaRPr lang="zh-CN" altLang="en-US" sz="2400" dirty="0">
              <a:ea typeface="黑体" panose="02010609060101010101" pitchFamily="49" charset="-122"/>
              <a:cs typeface="Times New Roman" panose="02020603050405020304" pitchFamily="18" charset="0"/>
            </a:endParaRPr>
          </a:p>
        </p:txBody>
      </p:sp>
      <p:sp>
        <p:nvSpPr>
          <p:cNvPr id="23" name="文本框 2">
            <a:extLst>
              <a:ext uri="{FF2B5EF4-FFF2-40B4-BE49-F238E27FC236}">
                <a16:creationId xmlns:a16="http://schemas.microsoft.com/office/drawing/2014/main" id="{95D4F100-75A6-45DA-94BD-F26DA105DAFC}"/>
              </a:ext>
            </a:extLst>
          </p:cNvPr>
          <p:cNvSpPr txBox="1"/>
          <p:nvPr/>
        </p:nvSpPr>
        <p:spPr>
          <a:xfrm>
            <a:off x="316398" y="1614577"/>
            <a:ext cx="10876498" cy="769441"/>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a:ea typeface="宋体" panose="02010600030101010101" pitchFamily="2" charset="-122"/>
              </a:rPr>
              <a:t>Classic deep learning only provides a point estimation (deterministic)</a:t>
            </a:r>
          </a:p>
          <a:p>
            <a:r>
              <a:rPr lang="en-US" altLang="zh-CN" sz="2200">
                <a:ea typeface="宋体" panose="02010600030101010101" pitchFamily="2" charset="-122"/>
              </a:rPr>
              <a:t>	Realworld data contains uncertainty (sensor noise), Decision making needs uncertainty</a:t>
            </a:r>
          </a:p>
        </p:txBody>
      </p:sp>
      <p:sp>
        <p:nvSpPr>
          <p:cNvPr id="24" name="文本框 2">
            <a:extLst>
              <a:ext uri="{FF2B5EF4-FFF2-40B4-BE49-F238E27FC236}">
                <a16:creationId xmlns:a16="http://schemas.microsoft.com/office/drawing/2014/main" id="{462CAAC7-30C8-4460-A80E-6EF580F085CC}"/>
              </a:ext>
            </a:extLst>
          </p:cNvPr>
          <p:cNvSpPr txBox="1"/>
          <p:nvPr/>
        </p:nvSpPr>
        <p:spPr>
          <a:xfrm>
            <a:off x="316398" y="2347667"/>
            <a:ext cx="10311485"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a:ea typeface="宋体" panose="02010600030101010101" pitchFamily="2" charset="-122"/>
              </a:rPr>
              <a:t>Deep neural nets tend to be over confident, even if the results are wrong</a:t>
            </a:r>
          </a:p>
        </p:txBody>
      </p:sp>
      <p:sp>
        <p:nvSpPr>
          <p:cNvPr id="13" name="TextBox 12">
            <a:extLst>
              <a:ext uri="{FF2B5EF4-FFF2-40B4-BE49-F238E27FC236}">
                <a16:creationId xmlns:a16="http://schemas.microsoft.com/office/drawing/2014/main" id="{233A47F8-A6C3-4127-9E46-A7C9C0CA8AC4}"/>
              </a:ext>
            </a:extLst>
          </p:cNvPr>
          <p:cNvSpPr txBox="1"/>
          <p:nvPr/>
        </p:nvSpPr>
        <p:spPr>
          <a:xfrm>
            <a:off x="316398" y="2778554"/>
            <a:ext cx="11037402" cy="430887"/>
          </a:xfrm>
          <a:prstGeom prst="rect">
            <a:avLst/>
          </a:prstGeom>
          <a:noFill/>
        </p:spPr>
        <p:txBody>
          <a:bodyPr wrap="square">
            <a:spAutoFit/>
          </a:bodyPr>
          <a:lstStyle/>
          <a:p>
            <a:pPr marL="800100" lvl="1" indent="-342900">
              <a:buFont typeface="Arial" panose="020B0604020202020204" pitchFamily="34" charset="0"/>
              <a:buChar char="•"/>
            </a:pPr>
            <a:r>
              <a:rPr lang="en-US" altLang="zh-CN" sz="2200">
                <a:ea typeface="宋体" panose="02010600030101010101" pitchFamily="2" charset="-122"/>
              </a:rPr>
              <a:t>Network better be calibrated (reasonably confident) and predict uncertainty as well </a:t>
            </a:r>
          </a:p>
        </p:txBody>
      </p:sp>
    </p:spTree>
    <p:extLst>
      <p:ext uri="{BB962C8B-B14F-4D97-AF65-F5344CB8AC3E}">
        <p14:creationId xmlns:p14="http://schemas.microsoft.com/office/powerpoint/2010/main" val="124452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3" grpId="0"/>
      <p:bldP spid="24"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p:txBody>
          <a:bodyPr/>
          <a:lstStyle/>
          <a:p>
            <a:r>
              <a:rPr lang="en-US" altLang="zh-CN" dirty="0"/>
              <a:t>Introduction</a:t>
            </a:r>
            <a:endParaRPr lang="zh-CN" altLang="en-US"/>
          </a:p>
        </p:txBody>
      </p:sp>
      <p:sp>
        <p:nvSpPr>
          <p:cNvPr id="3" name="Date Placeholder 2">
            <a:extLst>
              <a:ext uri="{FF2B5EF4-FFF2-40B4-BE49-F238E27FC236}">
                <a16:creationId xmlns:a16="http://schemas.microsoft.com/office/drawing/2014/main" id="{98C656CF-2EDD-47EB-8563-2B1816D56178}"/>
              </a:ext>
            </a:extLst>
          </p:cNvPr>
          <p:cNvSpPr>
            <a:spLocks noGrp="1"/>
          </p:cNvSpPr>
          <p:nvPr>
            <p:ph type="dt" sz="half" idx="10"/>
          </p:nvPr>
        </p:nvSpPr>
        <p:spPr/>
        <p:txBody>
          <a:bodyPr/>
          <a:lstStyle/>
          <a:p>
            <a:fld id="{7759A32C-784D-4C90-A57A-523B08FB85CB}" type="datetime1">
              <a:rPr lang="zh-CN" altLang="en-US" smtClean="0"/>
              <a:t>2022/8/21</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a:t>Normalizing Flows for Implicit BNN</a:t>
            </a:r>
            <a:endParaRPr lang="zh-CN" altLang="en-US"/>
          </a:p>
        </p:txBody>
      </p:sp>
      <p:sp>
        <p:nvSpPr>
          <p:cNvPr id="6" name="Slide Number Placeholder 5">
            <a:extLst>
              <a:ext uri="{FF2B5EF4-FFF2-40B4-BE49-F238E27FC236}">
                <a16:creationId xmlns:a16="http://schemas.microsoft.com/office/drawing/2014/main" id="{B26C03E4-36A9-498B-A751-F37BE1E6AC5A}"/>
              </a:ext>
            </a:extLst>
          </p:cNvPr>
          <p:cNvSpPr>
            <a:spLocks noGrp="1"/>
          </p:cNvSpPr>
          <p:nvPr>
            <p:ph type="sldNum" sz="quarter" idx="12"/>
          </p:nvPr>
        </p:nvSpPr>
        <p:spPr/>
        <p:txBody>
          <a:bodyPr/>
          <a:lstStyle/>
          <a:p>
            <a:fld id="{B6EE4CE8-67DD-4AAC-82D8-3F81517F6647}" type="slidenum">
              <a:rPr lang="zh-CN" altLang="en-US" smtClean="0"/>
              <a:pPr/>
              <a:t>21</a:t>
            </a:fld>
            <a:endParaRPr lang="zh-CN" altLang="en-US"/>
          </a:p>
        </p:txBody>
      </p:sp>
      <p:sp>
        <p:nvSpPr>
          <p:cNvPr id="8" name="矩形 14">
            <a:extLst>
              <a:ext uri="{FF2B5EF4-FFF2-40B4-BE49-F238E27FC236}">
                <a16:creationId xmlns:a16="http://schemas.microsoft.com/office/drawing/2014/main" id="{B713A6A1-F45D-4297-A91F-C6F498815B8B}"/>
              </a:ext>
            </a:extLst>
          </p:cNvPr>
          <p:cNvSpPr/>
          <p:nvPr/>
        </p:nvSpPr>
        <p:spPr>
          <a:xfrm>
            <a:off x="335999" y="3508122"/>
            <a:ext cx="7050932"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Arial" pitchFamily="34" charset="0"/>
              </a:rPr>
              <a:t>Challenges in Bayesian Deep Learning </a:t>
            </a:r>
            <a:endParaRPr lang="zh-CN" altLang="en-US" sz="2400" dirty="0">
              <a:ea typeface="黑体" panose="02010609060101010101" pitchFamily="49" charset="-122"/>
              <a:cs typeface="Times New Roman" panose="02020603050405020304" pitchFamily="18" charset="0"/>
            </a:endParaRPr>
          </a:p>
        </p:txBody>
      </p:sp>
      <p:sp>
        <p:nvSpPr>
          <p:cNvPr id="12" name="矩形 14">
            <a:extLst>
              <a:ext uri="{FF2B5EF4-FFF2-40B4-BE49-F238E27FC236}">
                <a16:creationId xmlns:a16="http://schemas.microsoft.com/office/drawing/2014/main" id="{3EE4BEE5-DE55-4559-8793-05098D61A678}"/>
              </a:ext>
            </a:extLst>
          </p:cNvPr>
          <p:cNvSpPr/>
          <p:nvPr/>
        </p:nvSpPr>
        <p:spPr>
          <a:xfrm>
            <a:off x="335999" y="4819628"/>
            <a:ext cx="7050932"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Arial" pitchFamily="34" charset="0"/>
              </a:rPr>
              <a:t>Project idea</a:t>
            </a:r>
            <a:endParaRPr lang="zh-CN" altLang="en-US" sz="2400" dirty="0">
              <a:ea typeface="黑体" panose="02010609060101010101" pitchFamily="49" charset="-122"/>
              <a:cs typeface="Times New Roman" panose="02020603050405020304" pitchFamily="18" charset="0"/>
            </a:endParaRPr>
          </a:p>
        </p:txBody>
      </p:sp>
      <p:sp>
        <p:nvSpPr>
          <p:cNvPr id="20" name="文本框 2">
            <a:extLst>
              <a:ext uri="{FF2B5EF4-FFF2-40B4-BE49-F238E27FC236}">
                <a16:creationId xmlns:a16="http://schemas.microsoft.com/office/drawing/2014/main" id="{5804E2E6-FC69-4863-8332-D9D84D67DDB8}"/>
              </a:ext>
            </a:extLst>
          </p:cNvPr>
          <p:cNvSpPr txBox="1"/>
          <p:nvPr/>
        </p:nvSpPr>
        <p:spPr>
          <a:xfrm>
            <a:off x="335303" y="3962506"/>
            <a:ext cx="10876498" cy="769441"/>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Neural Nets have too many parameters, difficult to sample a distribution on weights </a:t>
            </a:r>
          </a:p>
          <a:p>
            <a:pPr marL="800100" lvl="1" indent="-342900">
              <a:buFont typeface="Arial" panose="020B0604020202020204" pitchFamily="34" charset="0"/>
              <a:buChar char="•"/>
            </a:pPr>
            <a:r>
              <a:rPr lang="en-US" altLang="zh-CN" sz="2200" dirty="0">
                <a:ea typeface="宋体" panose="02010600030101010101" pitchFamily="2" charset="-122"/>
              </a:rPr>
              <a:t>Difficult to construct </a:t>
            </a:r>
            <a:r>
              <a:rPr lang="en-US" altLang="zh-CN" sz="2200" dirty="0">
                <a:solidFill>
                  <a:srgbClr val="C00000"/>
                </a:solidFill>
                <a:ea typeface="宋体" panose="02010600030101010101" pitchFamily="2" charset="-122"/>
              </a:rPr>
              <a:t>expressive but tractable</a:t>
            </a:r>
            <a:r>
              <a:rPr lang="en-US" altLang="zh-CN" sz="2200" dirty="0">
                <a:ea typeface="宋体" panose="02010600030101010101" pitchFamily="2" charset="-122"/>
              </a:rPr>
              <a:t> distributions</a:t>
            </a:r>
          </a:p>
        </p:txBody>
      </p:sp>
      <p:sp>
        <p:nvSpPr>
          <p:cNvPr id="21" name="文本框 2">
            <a:extLst>
              <a:ext uri="{FF2B5EF4-FFF2-40B4-BE49-F238E27FC236}">
                <a16:creationId xmlns:a16="http://schemas.microsoft.com/office/drawing/2014/main" id="{2A329268-B054-4E38-B490-569BCB3D4A18}"/>
              </a:ext>
            </a:extLst>
          </p:cNvPr>
          <p:cNvSpPr txBox="1"/>
          <p:nvPr/>
        </p:nvSpPr>
        <p:spPr>
          <a:xfrm>
            <a:off x="335303" y="5281293"/>
            <a:ext cx="10876498" cy="769441"/>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Model the </a:t>
            </a:r>
            <a:r>
              <a:rPr lang="en-US" altLang="zh-CN" sz="2200">
                <a:ea typeface="宋体" panose="02010600030101010101" pitchFamily="2" charset="-122"/>
              </a:rPr>
              <a:t>input uncertainty (not on weights) </a:t>
            </a:r>
            <a:r>
              <a:rPr lang="en-US" altLang="zh-CN" sz="2200" dirty="0">
                <a:ea typeface="宋体" panose="02010600030101010101" pitchFamily="2" charset="-122"/>
              </a:rPr>
              <a:t>with the </a:t>
            </a:r>
            <a:r>
              <a:rPr lang="en-US" altLang="zh-CN" sz="2200" dirty="0">
                <a:solidFill>
                  <a:srgbClr val="C00000"/>
                </a:solidFill>
                <a:ea typeface="宋体" panose="02010600030101010101" pitchFamily="2" charset="-122"/>
              </a:rPr>
              <a:t>Implicit BNN </a:t>
            </a:r>
            <a:r>
              <a:rPr lang="en-US" altLang="zh-CN" sz="2200" dirty="0">
                <a:ea typeface="宋体" panose="02010600030101010101" pitchFamily="2" charset="-122"/>
              </a:rPr>
              <a:t>[1] </a:t>
            </a:r>
          </a:p>
          <a:p>
            <a:pPr marL="800100" lvl="1" indent="-342900">
              <a:buFont typeface="Arial" panose="020B0604020202020204" pitchFamily="34" charset="0"/>
              <a:buChar char="•"/>
            </a:pPr>
            <a:r>
              <a:rPr lang="en-US" altLang="zh-CN" sz="2200" dirty="0">
                <a:ea typeface="宋体" panose="02010600030101010101" pitchFamily="2" charset="-122"/>
              </a:rPr>
              <a:t>Build up an expressive distribution with a series of </a:t>
            </a:r>
            <a:r>
              <a:rPr lang="en-US" altLang="zh-CN" sz="2200" dirty="0">
                <a:solidFill>
                  <a:srgbClr val="C00000"/>
                </a:solidFill>
                <a:ea typeface="宋体" panose="02010600030101010101" pitchFamily="2" charset="-122"/>
              </a:rPr>
              <a:t>Normalizing Flows</a:t>
            </a:r>
          </a:p>
        </p:txBody>
      </p:sp>
      <p:sp>
        <p:nvSpPr>
          <p:cNvPr id="22" name="TextBox 21">
            <a:extLst>
              <a:ext uri="{FF2B5EF4-FFF2-40B4-BE49-F238E27FC236}">
                <a16:creationId xmlns:a16="http://schemas.microsoft.com/office/drawing/2014/main" id="{107956DD-0442-4748-ACB4-70CC84EFAFF0}"/>
              </a:ext>
            </a:extLst>
          </p:cNvPr>
          <p:cNvSpPr txBox="1"/>
          <p:nvPr/>
        </p:nvSpPr>
        <p:spPr>
          <a:xfrm>
            <a:off x="335303" y="6068639"/>
            <a:ext cx="10311484" cy="276999"/>
          </a:xfrm>
          <a:prstGeom prst="rect">
            <a:avLst/>
          </a:prstGeom>
          <a:noFill/>
        </p:spPr>
        <p:txBody>
          <a:bodyPr wrap="square" rtlCol="0">
            <a:spAutoFit/>
          </a:bodyPr>
          <a:lstStyle/>
          <a:p>
            <a:r>
              <a:rPr lang="en-US" altLang="zh-CN" sz="1200"/>
              <a:t>Implicit BNN. </a:t>
            </a:r>
            <a:r>
              <a:rPr lang="fi-FI" altLang="zh-CN" sz="1200"/>
              <a:t>Trung Trinh, Samuel Kaski, Markus Heinonen. </a:t>
            </a:r>
            <a:r>
              <a:rPr lang="en-US" altLang="zh-CN" sz="1200" dirty="0"/>
              <a:t>Scalable Bayesian neural networks by layer-wise input augmentation https://arxiv.org/abs/2010.13498</a:t>
            </a:r>
          </a:p>
        </p:txBody>
      </p:sp>
      <p:sp>
        <p:nvSpPr>
          <p:cNvPr id="14" name="矩形 5">
            <a:extLst>
              <a:ext uri="{FF2B5EF4-FFF2-40B4-BE49-F238E27FC236}">
                <a16:creationId xmlns:a16="http://schemas.microsoft.com/office/drawing/2014/main" id="{04911851-9584-41DC-AD47-6E61E8CA3796}"/>
              </a:ext>
            </a:extLst>
          </p:cNvPr>
          <p:cNvSpPr/>
          <p:nvPr/>
        </p:nvSpPr>
        <p:spPr>
          <a:xfrm>
            <a:off x="316398" y="1076057"/>
            <a:ext cx="6366641"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Arial" pitchFamily="34" charset="0"/>
              </a:rPr>
              <a:t>Motivation for Bayesian Deep Learning </a:t>
            </a:r>
            <a:endParaRPr lang="zh-CN" altLang="en-US" sz="2400" dirty="0">
              <a:ea typeface="黑体" panose="02010609060101010101" pitchFamily="49" charset="-122"/>
              <a:cs typeface="Times New Roman" panose="02020603050405020304" pitchFamily="18" charset="0"/>
            </a:endParaRPr>
          </a:p>
        </p:txBody>
      </p:sp>
      <p:sp>
        <p:nvSpPr>
          <p:cNvPr id="18" name="文本框 2">
            <a:extLst>
              <a:ext uri="{FF2B5EF4-FFF2-40B4-BE49-F238E27FC236}">
                <a16:creationId xmlns:a16="http://schemas.microsoft.com/office/drawing/2014/main" id="{6B923513-F365-483E-8563-277214A21D3E}"/>
              </a:ext>
            </a:extLst>
          </p:cNvPr>
          <p:cNvSpPr txBox="1"/>
          <p:nvPr/>
        </p:nvSpPr>
        <p:spPr>
          <a:xfrm>
            <a:off x="316398" y="1614577"/>
            <a:ext cx="10876498" cy="769441"/>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a:ea typeface="宋体" panose="02010600030101010101" pitchFamily="2" charset="-122"/>
              </a:rPr>
              <a:t>Classic deep learning only provides a point estimation (deterministic)</a:t>
            </a:r>
          </a:p>
          <a:p>
            <a:r>
              <a:rPr lang="en-US" altLang="zh-CN" sz="2200">
                <a:ea typeface="宋体" panose="02010600030101010101" pitchFamily="2" charset="-122"/>
              </a:rPr>
              <a:t>	Realworld data contains uncertainty (sensor noise), Decision making needs uncertainty</a:t>
            </a:r>
          </a:p>
        </p:txBody>
      </p:sp>
      <p:sp>
        <p:nvSpPr>
          <p:cNvPr id="19" name="文本框 2">
            <a:extLst>
              <a:ext uri="{FF2B5EF4-FFF2-40B4-BE49-F238E27FC236}">
                <a16:creationId xmlns:a16="http://schemas.microsoft.com/office/drawing/2014/main" id="{43615604-5F21-473C-90D0-8DCE89861145}"/>
              </a:ext>
            </a:extLst>
          </p:cNvPr>
          <p:cNvSpPr txBox="1"/>
          <p:nvPr/>
        </p:nvSpPr>
        <p:spPr>
          <a:xfrm>
            <a:off x="316398" y="2347667"/>
            <a:ext cx="10311485"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a:ea typeface="宋体" panose="02010600030101010101" pitchFamily="2" charset="-122"/>
              </a:rPr>
              <a:t>Deep neural nets tend to be over confident, even if the results are wrong</a:t>
            </a:r>
          </a:p>
        </p:txBody>
      </p:sp>
      <p:sp>
        <p:nvSpPr>
          <p:cNvPr id="25" name="TextBox 24">
            <a:extLst>
              <a:ext uri="{FF2B5EF4-FFF2-40B4-BE49-F238E27FC236}">
                <a16:creationId xmlns:a16="http://schemas.microsoft.com/office/drawing/2014/main" id="{D769FACA-DAD4-4099-B0D8-5F1C165787C1}"/>
              </a:ext>
            </a:extLst>
          </p:cNvPr>
          <p:cNvSpPr txBox="1"/>
          <p:nvPr/>
        </p:nvSpPr>
        <p:spPr>
          <a:xfrm>
            <a:off x="316398" y="2778554"/>
            <a:ext cx="11037402" cy="430887"/>
          </a:xfrm>
          <a:prstGeom prst="rect">
            <a:avLst/>
          </a:prstGeom>
          <a:noFill/>
        </p:spPr>
        <p:txBody>
          <a:bodyPr wrap="square">
            <a:spAutoFit/>
          </a:bodyPr>
          <a:lstStyle/>
          <a:p>
            <a:pPr marL="800100" lvl="1" indent="-342900">
              <a:buFont typeface="Arial" panose="020B0604020202020204" pitchFamily="34" charset="0"/>
              <a:buChar char="•"/>
            </a:pPr>
            <a:r>
              <a:rPr lang="en-US" altLang="zh-CN" sz="2200">
                <a:ea typeface="宋体" panose="02010600030101010101" pitchFamily="2" charset="-122"/>
              </a:rPr>
              <a:t>Network better be calibrated (reasonably confident) and predict uncertainty as well </a:t>
            </a:r>
          </a:p>
        </p:txBody>
      </p:sp>
    </p:spTree>
    <p:extLst>
      <p:ext uri="{BB962C8B-B14F-4D97-AF65-F5344CB8AC3E}">
        <p14:creationId xmlns:p14="http://schemas.microsoft.com/office/powerpoint/2010/main" val="128712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261110"/>
            <a:ext cx="4307021" cy="504001"/>
          </a:xfrm>
        </p:spPr>
        <p:txBody>
          <a:bodyPr>
            <a:normAutofit/>
          </a:bodyPr>
          <a:lstStyle/>
          <a:p>
            <a:r>
              <a:rPr lang="en-US" altLang="zh-CN" dirty="0"/>
              <a:t>Normalizing Flows: Properties</a:t>
            </a:r>
            <a:endParaRPr lang="zh-CN" altLang="en-US"/>
          </a:p>
        </p:txBody>
      </p:sp>
      <p:sp>
        <p:nvSpPr>
          <p:cNvPr id="3" name="Date Placeholder 2">
            <a:extLst>
              <a:ext uri="{FF2B5EF4-FFF2-40B4-BE49-F238E27FC236}">
                <a16:creationId xmlns:a16="http://schemas.microsoft.com/office/drawing/2014/main" id="{98C656CF-2EDD-47EB-8563-2B1816D56178}"/>
              </a:ext>
            </a:extLst>
          </p:cNvPr>
          <p:cNvSpPr>
            <a:spLocks noGrp="1"/>
          </p:cNvSpPr>
          <p:nvPr>
            <p:ph type="dt" sz="half" idx="10"/>
          </p:nvPr>
        </p:nvSpPr>
        <p:spPr/>
        <p:txBody>
          <a:bodyPr/>
          <a:lstStyle/>
          <a:p>
            <a:fld id="{7759A32C-784D-4C90-A57A-523B08FB85CB}" type="datetime1">
              <a:rPr lang="zh-CN" altLang="en-US" smtClean="0"/>
              <a:t>2022/8/21</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dirty="0"/>
              <a:t>Normalizing Flows for Implicit BNN</a:t>
            </a:r>
            <a:endParaRPr lang="zh-CN" altLang="en-US"/>
          </a:p>
        </p:txBody>
      </p:sp>
      <p:sp>
        <p:nvSpPr>
          <p:cNvPr id="6" name="Slide Number Placeholder 5">
            <a:extLst>
              <a:ext uri="{FF2B5EF4-FFF2-40B4-BE49-F238E27FC236}">
                <a16:creationId xmlns:a16="http://schemas.microsoft.com/office/drawing/2014/main" id="{B26C03E4-36A9-498B-A751-F37BE1E6AC5A}"/>
              </a:ext>
            </a:extLst>
          </p:cNvPr>
          <p:cNvSpPr>
            <a:spLocks noGrp="1"/>
          </p:cNvSpPr>
          <p:nvPr>
            <p:ph type="sldNum" sz="quarter" idx="12"/>
          </p:nvPr>
        </p:nvSpPr>
        <p:spPr/>
        <p:txBody>
          <a:bodyPr/>
          <a:lstStyle/>
          <a:p>
            <a:fld id="{B6EE4CE8-67DD-4AAC-82D8-3F81517F6647}" type="slidenum">
              <a:rPr lang="zh-CN" altLang="en-US" smtClean="0"/>
              <a:pPr/>
              <a:t>22</a:t>
            </a:fld>
            <a:endParaRPr lang="zh-CN" altLang="en-US"/>
          </a:p>
        </p:txBody>
      </p:sp>
      <p:sp>
        <p:nvSpPr>
          <p:cNvPr id="7" name="矩形 5">
            <a:extLst>
              <a:ext uri="{FF2B5EF4-FFF2-40B4-BE49-F238E27FC236}">
                <a16:creationId xmlns:a16="http://schemas.microsoft.com/office/drawing/2014/main" id="{3E4FF4ED-2A58-4920-9A36-13F10F7B1982}"/>
              </a:ext>
            </a:extLst>
          </p:cNvPr>
          <p:cNvSpPr/>
          <p:nvPr/>
        </p:nvSpPr>
        <p:spPr>
          <a:xfrm>
            <a:off x="336000" y="877547"/>
            <a:ext cx="8009010"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Arial" pitchFamily="34" charset="0"/>
              </a:rPr>
              <a:t>Transform a distribution with invertible functions</a:t>
            </a:r>
            <a:endParaRPr lang="zh-CN" altLang="en-US" sz="2400" dirty="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文本框 2">
                <a:extLst>
                  <a:ext uri="{FF2B5EF4-FFF2-40B4-BE49-F238E27FC236}">
                    <a16:creationId xmlns:a16="http://schemas.microsoft.com/office/drawing/2014/main" id="{0BF688A0-2F1E-413A-A0EB-4263CC3AB3DB}"/>
                  </a:ext>
                </a:extLst>
              </p:cNvPr>
              <p:cNvSpPr txBox="1"/>
              <p:nvPr/>
            </p:nvSpPr>
            <p:spPr>
              <a:xfrm>
                <a:off x="335999" y="1639686"/>
                <a:ext cx="6569477" cy="1107996"/>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Consider a general function </a:t>
                </a:r>
                <a14:m>
                  <m:oMath xmlns:m="http://schemas.openxmlformats.org/officeDocument/2006/math">
                    <m:r>
                      <m:rPr>
                        <m:sty m:val="p"/>
                      </m:rPr>
                      <a:rPr lang="en-US" altLang="zh-CN" sz="2200" b="0" i="0" smtClean="0">
                        <a:latin typeface="Cambria Math" panose="02040503050406030204" pitchFamily="18" charset="0"/>
                        <a:ea typeface="宋体" panose="02010600030101010101" pitchFamily="2" charset="-122"/>
                      </a:rPr>
                      <m:t>y</m:t>
                    </m:r>
                    <m:r>
                      <a:rPr lang="en-US" altLang="zh-CN" sz="2200" b="0" i="0" smtClean="0">
                        <a:latin typeface="Cambria Math" panose="02040503050406030204" pitchFamily="18" charset="0"/>
                        <a:ea typeface="宋体" panose="02010600030101010101" pitchFamily="2" charset="-122"/>
                      </a:rPr>
                      <m:t>=</m:t>
                    </m:r>
                    <m:sSub>
                      <m:sSubPr>
                        <m:ctrlPr>
                          <a:rPr lang="en-US" altLang="zh-CN" sz="2200" b="0" i="1" smtClean="0">
                            <a:latin typeface="Cambria Math" panose="02040503050406030204" pitchFamily="18" charset="0"/>
                            <a:ea typeface="宋体" panose="02010600030101010101" pitchFamily="2" charset="-122"/>
                          </a:rPr>
                        </m:ctrlPr>
                      </m:sSubPr>
                      <m:e>
                        <m:r>
                          <a:rPr lang="en-US" altLang="zh-CN" sz="2200" i="1">
                            <a:latin typeface="Cambria Math" panose="02040503050406030204" pitchFamily="18" charset="0"/>
                            <a:ea typeface="宋体" panose="02010600030101010101" pitchFamily="2" charset="-122"/>
                          </a:rPr>
                          <m:t>𝑔</m:t>
                        </m:r>
                      </m:e>
                      <m:sub>
                        <m:r>
                          <a:rPr lang="en-US" altLang="zh-CN" sz="2200" b="0" i="1" smtClean="0">
                            <a:latin typeface="Cambria Math" panose="02040503050406030204" pitchFamily="18" charset="0"/>
                            <a:ea typeface="宋体" panose="02010600030101010101" pitchFamily="2" charset="-122"/>
                          </a:rPr>
                          <m:t>1</m:t>
                        </m:r>
                      </m:sub>
                    </m:sSub>
                    <m:r>
                      <a:rPr lang="en-US" altLang="zh-CN" sz="2200" b="0" i="1" smtClean="0">
                        <a:latin typeface="Cambria Math" panose="02040503050406030204" pitchFamily="18" charset="0"/>
                        <a:ea typeface="宋体" panose="02010600030101010101" pitchFamily="2" charset="-122"/>
                      </a:rPr>
                      <m:t> (</m:t>
                    </m:r>
                    <m:r>
                      <a:rPr lang="en-US" altLang="zh-CN" sz="2200" i="1" smtClean="0">
                        <a:latin typeface="Cambria Math" panose="02040503050406030204" pitchFamily="18" charset="0"/>
                        <a:ea typeface="宋体" panose="02010600030101010101" pitchFamily="2" charset="-122"/>
                      </a:rPr>
                      <m:t>𝑥</m:t>
                    </m:r>
                    <m:r>
                      <a:rPr lang="en-US" altLang="zh-CN" sz="2200" b="0" i="1" smtClean="0">
                        <a:latin typeface="Cambria Math" panose="02040503050406030204" pitchFamily="18" charset="0"/>
                        <a:ea typeface="宋体" panose="02010600030101010101" pitchFamily="2" charset="-122"/>
                      </a:rPr>
                      <m:t>)</m:t>
                    </m:r>
                  </m:oMath>
                </a14:m>
                <a:r>
                  <a:rPr lang="en-US" altLang="zh-CN" sz="2200" dirty="0">
                    <a:ea typeface="宋体" panose="02010600030101010101" pitchFamily="2" charset="-122"/>
                  </a:rPr>
                  <a:t>, </a:t>
                </a:r>
                <a14:m>
                  <m:oMath xmlns:m="http://schemas.openxmlformats.org/officeDocument/2006/math">
                    <m:r>
                      <a:rPr lang="en-US" altLang="zh-CN" sz="2200" i="1" smtClean="0">
                        <a:latin typeface="Cambria Math" panose="02040503050406030204" pitchFamily="18" charset="0"/>
                        <a:ea typeface="宋体" panose="02010600030101010101" pitchFamily="2" charset="-122"/>
                      </a:rPr>
                      <m:t>𝑥</m:t>
                    </m:r>
                  </m:oMath>
                </a14:m>
                <a:r>
                  <a:rPr lang="en-US" altLang="zh-CN" sz="2200" dirty="0">
                    <a:ea typeface="宋体" panose="02010600030101010101" pitchFamily="2" charset="-122"/>
                  </a:rPr>
                  <a:t> is a random variable with a </a:t>
                </a:r>
                <a:r>
                  <a:rPr lang="en-US" altLang="zh-CN" sz="2200">
                    <a:ea typeface="宋体" panose="02010600030101010101" pitchFamily="2" charset="-122"/>
                  </a:rPr>
                  <a:t>simple distribution</a:t>
                </a:r>
              </a:p>
              <a:p>
                <a:pPr lvl="1"/>
                <a:endParaRPr lang="en-US" altLang="zh-CN" sz="2200" dirty="0">
                  <a:ea typeface="宋体" panose="02010600030101010101" pitchFamily="2" charset="-122"/>
                </a:endParaRPr>
              </a:p>
            </p:txBody>
          </p:sp>
        </mc:Choice>
        <mc:Fallback xmlns="">
          <p:sp>
            <p:nvSpPr>
              <p:cNvPr id="24" name="文本框 2">
                <a:extLst>
                  <a:ext uri="{FF2B5EF4-FFF2-40B4-BE49-F238E27FC236}">
                    <a16:creationId xmlns:a16="http://schemas.microsoft.com/office/drawing/2014/main" id="{0BF688A0-2F1E-413A-A0EB-4263CC3AB3DB}"/>
                  </a:ext>
                </a:extLst>
              </p:cNvPr>
              <p:cNvSpPr txBox="1">
                <a:spLocks noRot="1" noChangeAspect="1" noMove="1" noResize="1" noEditPoints="1" noAdjustHandles="1" noChangeArrowheads="1" noChangeShapeType="1" noTextEdit="1"/>
              </p:cNvSpPr>
              <p:nvPr/>
            </p:nvSpPr>
            <p:spPr>
              <a:xfrm>
                <a:off x="335999" y="1639686"/>
                <a:ext cx="6569477" cy="1107996"/>
              </a:xfrm>
              <a:prstGeom prst="rect">
                <a:avLst/>
              </a:prstGeom>
              <a:blipFill>
                <a:blip r:embed="rId3"/>
                <a:stretch>
                  <a:fillRect t="-38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0903C8B-1C71-4655-92F4-48781D4F7A4C}"/>
                  </a:ext>
                </a:extLst>
              </p:cNvPr>
              <p:cNvSpPr txBox="1"/>
              <p:nvPr/>
            </p:nvSpPr>
            <p:spPr>
              <a:xfrm>
                <a:off x="3155697" y="4669577"/>
                <a:ext cx="4086054" cy="338554"/>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func>
                        <m:funcPr>
                          <m:ctrlPr>
                            <a:rPr lang="en-US" altLang="zh-CN" sz="2200" b="0" i="1" smtClean="0">
                              <a:latin typeface="Cambria Math" panose="02040503050406030204" pitchFamily="18" charset="0"/>
                            </a:rPr>
                          </m:ctrlPr>
                        </m:funcPr>
                        <m:fName>
                          <m:r>
                            <m:rPr>
                              <m:sty m:val="p"/>
                            </m:rPr>
                            <a:rPr lang="en-US" altLang="zh-CN" sz="2200" b="0" i="0" smtClean="0">
                              <a:latin typeface="Cambria Math" panose="02040503050406030204" pitchFamily="18" charset="0"/>
                            </a:rPr>
                            <m:t>log</m:t>
                          </m:r>
                        </m:fName>
                        <m:e>
                          <m:r>
                            <a:rPr lang="en-US" altLang="zh-CN" sz="2200" b="0" i="1" smtClean="0">
                              <a:latin typeface="Cambria Math" panose="02040503050406030204" pitchFamily="18" charset="0"/>
                            </a:rPr>
                            <m:t>𝑝</m:t>
                          </m:r>
                          <m:r>
                            <a:rPr lang="en-US" altLang="zh-CN" sz="2200" b="0" i="1" smtClean="0">
                              <a:latin typeface="Cambria Math" panose="02040503050406030204" pitchFamily="18" charset="0"/>
                            </a:rPr>
                            <m:t>(</m:t>
                          </m:r>
                          <m:r>
                            <a:rPr lang="en-US" altLang="zh-CN" sz="2200" b="0" i="1" smtClean="0">
                              <a:latin typeface="Cambria Math" panose="02040503050406030204" pitchFamily="18" charset="0"/>
                            </a:rPr>
                            <m:t>𝑦</m:t>
                          </m:r>
                          <m:r>
                            <a:rPr lang="en-US" altLang="zh-CN" sz="2200" b="0" i="1" smtClean="0">
                              <a:latin typeface="Cambria Math" panose="02040503050406030204" pitchFamily="18" charset="0"/>
                            </a:rPr>
                            <m:t>)</m:t>
                          </m:r>
                        </m:e>
                      </m:func>
                      <m:r>
                        <a:rPr lang="en-US" altLang="zh-CN" sz="2200" b="0" i="1" smtClean="0">
                          <a:latin typeface="Cambria Math" panose="02040503050406030204" pitchFamily="18" charset="0"/>
                        </a:rPr>
                        <m:t>=</m:t>
                      </m:r>
                      <m:func>
                        <m:funcPr>
                          <m:ctrlPr>
                            <a:rPr lang="en-US" altLang="zh-CN" sz="2200" b="0" i="1" smtClean="0">
                              <a:latin typeface="Cambria Math" panose="02040503050406030204" pitchFamily="18" charset="0"/>
                            </a:rPr>
                          </m:ctrlPr>
                        </m:funcPr>
                        <m:fName>
                          <m:r>
                            <m:rPr>
                              <m:sty m:val="p"/>
                            </m:rPr>
                            <a:rPr lang="en-US" altLang="zh-CN" sz="2200" b="0" i="0" smtClean="0">
                              <a:latin typeface="Cambria Math" panose="02040503050406030204" pitchFamily="18" charset="0"/>
                            </a:rPr>
                            <m:t>log</m:t>
                          </m:r>
                        </m:fName>
                        <m:e>
                          <m:r>
                            <a:rPr lang="en-US" altLang="zh-CN" sz="2200" b="0" i="1" smtClean="0">
                              <a:latin typeface="Cambria Math" panose="02040503050406030204" pitchFamily="18" charset="0"/>
                            </a:rPr>
                            <m:t>𝑝</m:t>
                          </m:r>
                          <m:d>
                            <m:dPr>
                              <m:ctrlPr>
                                <a:rPr lang="en-US" altLang="zh-CN" sz="2200" b="0" i="1" smtClean="0">
                                  <a:latin typeface="Cambria Math" panose="02040503050406030204" pitchFamily="18" charset="0"/>
                                </a:rPr>
                              </m:ctrlPr>
                            </m:dPr>
                            <m:e>
                              <m:r>
                                <a:rPr lang="en-US" altLang="zh-CN" sz="2200" b="0" i="1" smtClean="0">
                                  <a:latin typeface="Cambria Math" panose="02040503050406030204" pitchFamily="18" charset="0"/>
                                </a:rPr>
                                <m:t>𝑥</m:t>
                              </m:r>
                            </m:e>
                          </m:d>
                          <m:r>
                            <a:rPr lang="en-US" altLang="zh-CN" sz="2200" b="0" i="1" smtClean="0">
                              <a:latin typeface="Cambria Math" panose="02040503050406030204" pitchFamily="18" charset="0"/>
                            </a:rPr>
                            <m:t>+</m:t>
                          </m:r>
                          <m:func>
                            <m:funcPr>
                              <m:ctrlPr>
                                <a:rPr lang="en-US" altLang="zh-CN" sz="2200" b="0" i="1" smtClean="0">
                                  <a:latin typeface="Cambria Math" panose="02040503050406030204" pitchFamily="18" charset="0"/>
                                </a:rPr>
                              </m:ctrlPr>
                            </m:funcPr>
                            <m:fName>
                              <m:r>
                                <m:rPr>
                                  <m:sty m:val="p"/>
                                </m:rPr>
                                <a:rPr lang="en-US" altLang="zh-CN" sz="2200" b="0" i="0" smtClean="0">
                                  <a:latin typeface="Cambria Math" panose="02040503050406030204" pitchFamily="18" charset="0"/>
                                </a:rPr>
                                <m:t>log</m:t>
                              </m:r>
                            </m:fName>
                            <m:e>
                              <m:r>
                                <a:rPr lang="en-US" altLang="zh-CN" sz="2200" b="0" i="1" smtClean="0">
                                  <a:latin typeface="Cambria Math" panose="02040503050406030204" pitchFamily="18" charset="0"/>
                                </a:rPr>
                                <m:t>|</m:t>
                              </m:r>
                              <m:r>
                                <a:rPr lang="en-US" altLang="zh-CN" sz="2200" b="0" i="1" smtClean="0">
                                  <a:latin typeface="Cambria Math" panose="02040503050406030204" pitchFamily="18" charset="0"/>
                                </a:rPr>
                                <m:t>𝑑𝑥</m:t>
                              </m:r>
                              <m:r>
                                <a:rPr lang="en-US" altLang="zh-CN" sz="2200" b="0" i="1" smtClean="0">
                                  <a:latin typeface="Cambria Math" panose="02040503050406030204" pitchFamily="18" charset="0"/>
                                </a:rPr>
                                <m:t>/</m:t>
                              </m:r>
                              <m:r>
                                <a:rPr lang="en-US" altLang="zh-CN" sz="2200" b="0" i="1" smtClean="0">
                                  <a:latin typeface="Cambria Math" panose="02040503050406030204" pitchFamily="18" charset="0"/>
                                </a:rPr>
                                <m:t>𝑑𝑦</m:t>
                              </m:r>
                              <m:r>
                                <a:rPr lang="en-US" altLang="zh-CN" sz="2200" b="0" i="1" smtClean="0">
                                  <a:latin typeface="Cambria Math" panose="02040503050406030204" pitchFamily="18" charset="0"/>
                                </a:rPr>
                                <m:t>|</m:t>
                              </m:r>
                            </m:e>
                          </m:func>
                        </m:e>
                      </m:func>
                    </m:oMath>
                  </m:oMathPara>
                </a14:m>
                <a:endParaRPr lang="zh-CN" altLang="en-US" sz="2200"/>
              </a:p>
            </p:txBody>
          </p:sp>
        </mc:Choice>
        <mc:Fallback xmlns="">
          <p:sp>
            <p:nvSpPr>
              <p:cNvPr id="23" name="TextBox 22">
                <a:extLst>
                  <a:ext uri="{FF2B5EF4-FFF2-40B4-BE49-F238E27FC236}">
                    <a16:creationId xmlns:a16="http://schemas.microsoft.com/office/drawing/2014/main" id="{70903C8B-1C71-4655-92F4-48781D4F7A4C}"/>
                  </a:ext>
                </a:extLst>
              </p:cNvPr>
              <p:cNvSpPr txBox="1">
                <a:spLocks noRot="1" noChangeAspect="1" noMove="1" noResize="1" noEditPoints="1" noAdjustHandles="1" noChangeArrowheads="1" noChangeShapeType="1" noTextEdit="1"/>
              </p:cNvSpPr>
              <p:nvPr/>
            </p:nvSpPr>
            <p:spPr>
              <a:xfrm>
                <a:off x="3155697" y="4669577"/>
                <a:ext cx="4086054" cy="338554"/>
              </a:xfrm>
              <a:prstGeom prst="rect">
                <a:avLst/>
              </a:prstGeom>
              <a:blipFill>
                <a:blip r:embed="rId4"/>
                <a:stretch>
                  <a:fillRect l="-3284" r="-597" b="-3571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B0CEDC8-0F14-4B19-9819-CD211D7B0AAD}"/>
                  </a:ext>
                </a:extLst>
              </p:cNvPr>
              <p:cNvSpPr txBox="1"/>
              <p:nvPr/>
            </p:nvSpPr>
            <p:spPr>
              <a:xfrm>
                <a:off x="3155697" y="5550491"/>
                <a:ext cx="4070602" cy="338554"/>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func>
                        <m:funcPr>
                          <m:ctrlPr>
                            <a:rPr lang="en-US" altLang="zh-CN" sz="2200" b="0" i="1" smtClean="0">
                              <a:solidFill>
                                <a:schemeClr val="tx1"/>
                              </a:solidFill>
                              <a:latin typeface="Cambria Math" panose="02040503050406030204" pitchFamily="18" charset="0"/>
                            </a:rPr>
                          </m:ctrlPr>
                        </m:funcPr>
                        <m:fName>
                          <m:r>
                            <m:rPr>
                              <m:sty m:val="p"/>
                            </m:rPr>
                            <a:rPr lang="en-US" altLang="zh-CN" sz="2200" b="0" i="0" smtClean="0">
                              <a:solidFill>
                                <a:schemeClr val="tx1"/>
                              </a:solidFill>
                              <a:latin typeface="Cambria Math" panose="02040503050406030204" pitchFamily="18" charset="0"/>
                            </a:rPr>
                            <m:t>log</m:t>
                          </m:r>
                        </m:fName>
                        <m:e>
                          <m:r>
                            <a:rPr lang="en-US" altLang="zh-CN" sz="2200" b="0" i="1" smtClean="0">
                              <a:solidFill>
                                <a:schemeClr val="tx1"/>
                              </a:solidFill>
                              <a:latin typeface="Cambria Math" panose="02040503050406030204" pitchFamily="18" charset="0"/>
                            </a:rPr>
                            <m:t>𝑝</m:t>
                          </m:r>
                          <m:r>
                            <a:rPr lang="en-US" altLang="zh-CN" sz="2200" b="0" i="1" smtClean="0">
                              <a:solidFill>
                                <a:schemeClr val="tx1"/>
                              </a:solidFill>
                              <a:latin typeface="Cambria Math" panose="02040503050406030204" pitchFamily="18" charset="0"/>
                            </a:rPr>
                            <m:t>(</m:t>
                          </m:r>
                          <m:r>
                            <a:rPr lang="en-US" altLang="zh-CN" sz="2200" b="0" i="1" smtClean="0">
                              <a:solidFill>
                                <a:schemeClr val="tx1"/>
                              </a:solidFill>
                              <a:latin typeface="Cambria Math" panose="02040503050406030204" pitchFamily="18" charset="0"/>
                            </a:rPr>
                            <m:t>𝑧</m:t>
                          </m:r>
                          <m:r>
                            <a:rPr lang="en-US" altLang="zh-CN" sz="2200" b="0" i="1" smtClean="0">
                              <a:solidFill>
                                <a:schemeClr val="tx1"/>
                              </a:solidFill>
                              <a:latin typeface="Cambria Math" panose="02040503050406030204" pitchFamily="18" charset="0"/>
                            </a:rPr>
                            <m:t>)</m:t>
                          </m:r>
                        </m:e>
                      </m:func>
                      <m:r>
                        <a:rPr lang="en-US" altLang="zh-CN" sz="2200" b="0" i="1" smtClean="0">
                          <a:solidFill>
                            <a:schemeClr val="tx1"/>
                          </a:solidFill>
                          <a:latin typeface="Cambria Math" panose="02040503050406030204" pitchFamily="18" charset="0"/>
                        </a:rPr>
                        <m:t>=</m:t>
                      </m:r>
                      <m:func>
                        <m:funcPr>
                          <m:ctrlPr>
                            <a:rPr lang="en-US" altLang="zh-CN" sz="2200" b="0" i="1" smtClean="0">
                              <a:solidFill>
                                <a:schemeClr val="tx1"/>
                              </a:solidFill>
                              <a:latin typeface="Cambria Math" panose="02040503050406030204" pitchFamily="18" charset="0"/>
                            </a:rPr>
                          </m:ctrlPr>
                        </m:funcPr>
                        <m:fName>
                          <m:r>
                            <m:rPr>
                              <m:sty m:val="p"/>
                            </m:rPr>
                            <a:rPr lang="en-US" altLang="zh-CN" sz="2200" b="0" i="0" smtClean="0">
                              <a:solidFill>
                                <a:schemeClr val="tx1"/>
                              </a:solidFill>
                              <a:latin typeface="Cambria Math" panose="02040503050406030204" pitchFamily="18" charset="0"/>
                            </a:rPr>
                            <m:t>log</m:t>
                          </m:r>
                        </m:fName>
                        <m:e>
                          <m:r>
                            <a:rPr lang="en-US" altLang="zh-CN" sz="2200" b="0" i="1" smtClean="0">
                              <a:solidFill>
                                <a:schemeClr val="tx1"/>
                              </a:solidFill>
                              <a:latin typeface="Cambria Math" panose="02040503050406030204" pitchFamily="18" charset="0"/>
                            </a:rPr>
                            <m:t>𝑝</m:t>
                          </m:r>
                          <m:d>
                            <m:dPr>
                              <m:ctrlPr>
                                <a:rPr lang="en-US" altLang="zh-CN" sz="2200" b="0" i="1" smtClean="0">
                                  <a:solidFill>
                                    <a:schemeClr val="tx1"/>
                                  </a:solidFill>
                                  <a:latin typeface="Cambria Math" panose="02040503050406030204" pitchFamily="18" charset="0"/>
                                </a:rPr>
                              </m:ctrlPr>
                            </m:dPr>
                            <m:e>
                              <m:r>
                                <a:rPr lang="en-US" altLang="zh-CN" sz="2200" b="0" i="1" smtClean="0">
                                  <a:solidFill>
                                    <a:schemeClr val="tx1"/>
                                  </a:solidFill>
                                  <a:latin typeface="Cambria Math" panose="02040503050406030204" pitchFamily="18" charset="0"/>
                                </a:rPr>
                                <m:t>𝑦</m:t>
                              </m:r>
                            </m:e>
                          </m:d>
                          <m:r>
                            <a:rPr lang="en-US" altLang="zh-CN" sz="2200" b="0" i="1" smtClean="0">
                              <a:solidFill>
                                <a:schemeClr val="tx1"/>
                              </a:solidFill>
                              <a:latin typeface="Cambria Math" panose="02040503050406030204" pitchFamily="18" charset="0"/>
                            </a:rPr>
                            <m:t>+</m:t>
                          </m:r>
                          <m:func>
                            <m:funcPr>
                              <m:ctrlPr>
                                <a:rPr lang="en-US" altLang="zh-CN" sz="2200" b="0" i="1" smtClean="0">
                                  <a:solidFill>
                                    <a:schemeClr val="tx1"/>
                                  </a:solidFill>
                                  <a:latin typeface="Cambria Math" panose="02040503050406030204" pitchFamily="18" charset="0"/>
                                </a:rPr>
                              </m:ctrlPr>
                            </m:funcPr>
                            <m:fName>
                              <m:r>
                                <m:rPr>
                                  <m:sty m:val="p"/>
                                </m:rPr>
                                <a:rPr lang="en-US" altLang="zh-CN" sz="2200" b="0" i="0" smtClean="0">
                                  <a:solidFill>
                                    <a:schemeClr val="tx1"/>
                                  </a:solidFill>
                                  <a:latin typeface="Cambria Math" panose="02040503050406030204" pitchFamily="18" charset="0"/>
                                </a:rPr>
                                <m:t>log</m:t>
                              </m:r>
                            </m:fName>
                            <m:e>
                              <m:r>
                                <a:rPr lang="en-US" altLang="zh-CN" sz="2200" b="0" i="1" smtClean="0">
                                  <a:solidFill>
                                    <a:schemeClr val="tx1"/>
                                  </a:solidFill>
                                  <a:latin typeface="Cambria Math" panose="02040503050406030204" pitchFamily="18" charset="0"/>
                                </a:rPr>
                                <m:t>|</m:t>
                              </m:r>
                              <m:r>
                                <a:rPr lang="en-US" altLang="zh-CN" sz="2200" b="0" i="1" smtClean="0">
                                  <a:solidFill>
                                    <a:schemeClr val="tx1"/>
                                  </a:solidFill>
                                  <a:latin typeface="Cambria Math" panose="02040503050406030204" pitchFamily="18" charset="0"/>
                                </a:rPr>
                                <m:t>𝑑𝑦</m:t>
                              </m:r>
                              <m:r>
                                <a:rPr lang="en-US" altLang="zh-CN" sz="2200" b="0" i="1" smtClean="0">
                                  <a:solidFill>
                                    <a:schemeClr val="tx1"/>
                                  </a:solidFill>
                                  <a:latin typeface="Cambria Math" panose="02040503050406030204" pitchFamily="18" charset="0"/>
                                </a:rPr>
                                <m:t>/</m:t>
                              </m:r>
                              <m:r>
                                <a:rPr lang="en-US" altLang="zh-CN" sz="2200" b="0" i="1" smtClean="0">
                                  <a:solidFill>
                                    <a:schemeClr val="tx1"/>
                                  </a:solidFill>
                                  <a:latin typeface="Cambria Math" panose="02040503050406030204" pitchFamily="18" charset="0"/>
                                </a:rPr>
                                <m:t>𝑑𝑧</m:t>
                              </m:r>
                              <m:r>
                                <a:rPr lang="en-US" altLang="zh-CN" sz="2200" b="0" i="1" smtClean="0">
                                  <a:solidFill>
                                    <a:schemeClr val="tx1"/>
                                  </a:solidFill>
                                  <a:latin typeface="Cambria Math" panose="02040503050406030204" pitchFamily="18" charset="0"/>
                                </a:rPr>
                                <m:t>|</m:t>
                              </m:r>
                            </m:e>
                          </m:func>
                        </m:e>
                      </m:func>
                    </m:oMath>
                  </m:oMathPara>
                </a14:m>
                <a:endParaRPr lang="zh-CN" altLang="en-US" sz="2200">
                  <a:solidFill>
                    <a:schemeClr val="tx1"/>
                  </a:solidFill>
                </a:endParaRPr>
              </a:p>
            </p:txBody>
          </p:sp>
        </mc:Choice>
        <mc:Fallback xmlns="">
          <p:sp>
            <p:nvSpPr>
              <p:cNvPr id="28" name="TextBox 27">
                <a:extLst>
                  <a:ext uri="{FF2B5EF4-FFF2-40B4-BE49-F238E27FC236}">
                    <a16:creationId xmlns:a16="http://schemas.microsoft.com/office/drawing/2014/main" id="{2B0CEDC8-0F14-4B19-9819-CD211D7B0AAD}"/>
                  </a:ext>
                </a:extLst>
              </p:cNvPr>
              <p:cNvSpPr txBox="1">
                <a:spLocks noRot="1" noChangeAspect="1" noMove="1" noResize="1" noEditPoints="1" noAdjustHandles="1" noChangeArrowheads="1" noChangeShapeType="1" noTextEdit="1"/>
              </p:cNvSpPr>
              <p:nvPr/>
            </p:nvSpPr>
            <p:spPr>
              <a:xfrm>
                <a:off x="3155697" y="5550491"/>
                <a:ext cx="4070602" cy="338554"/>
              </a:xfrm>
              <a:prstGeom prst="rect">
                <a:avLst/>
              </a:prstGeom>
              <a:blipFill>
                <a:blip r:embed="rId5"/>
                <a:stretch>
                  <a:fillRect l="-3298" r="-150" b="-3636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8B21D5A-6AE3-4936-AADE-B82CE1D52EEF}"/>
                  </a:ext>
                </a:extLst>
              </p:cNvPr>
              <p:cNvSpPr txBox="1"/>
              <p:nvPr/>
            </p:nvSpPr>
            <p:spPr>
              <a:xfrm>
                <a:off x="7560439" y="5504324"/>
                <a:ext cx="4263957" cy="430887"/>
              </a:xfrm>
              <a:prstGeom prst="rect">
                <a:avLst/>
              </a:prstGeom>
              <a:noFill/>
            </p:spPr>
            <p:txBody>
              <a:bodyPr wrap="square">
                <a:spAutoFit/>
              </a:bodyPr>
              <a:lstStyle/>
              <a:p>
                <a:r>
                  <a:rPr lang="en-US" altLang="zh-CN" sz="2200"/>
                  <a:t>Obtain </a:t>
                </a:r>
                <a14:m>
                  <m:oMath xmlns:m="http://schemas.openxmlformats.org/officeDocument/2006/math">
                    <m:r>
                      <a:rPr lang="en-US" altLang="zh-CN" sz="2200" i="1">
                        <a:latin typeface="Cambria Math" panose="02040503050406030204" pitchFamily="18" charset="0"/>
                      </a:rPr>
                      <m:t>𝑝</m:t>
                    </m:r>
                    <m:r>
                      <a:rPr lang="en-US" altLang="zh-CN" sz="2200" i="1">
                        <a:latin typeface="Cambria Math" panose="02040503050406030204" pitchFamily="18" charset="0"/>
                      </a:rPr>
                      <m:t>(</m:t>
                    </m:r>
                    <m:r>
                      <a:rPr lang="en-US" altLang="zh-CN" sz="2200" i="1">
                        <a:latin typeface="Cambria Math" panose="02040503050406030204" pitchFamily="18" charset="0"/>
                      </a:rPr>
                      <m:t>𝑧</m:t>
                    </m:r>
                    <m:r>
                      <a:rPr lang="en-US" altLang="zh-CN" sz="2200" i="1">
                        <a:latin typeface="Cambria Math" panose="02040503050406030204" pitchFamily="18" charset="0"/>
                      </a:rPr>
                      <m:t>) </m:t>
                    </m:r>
                  </m:oMath>
                </a14:m>
                <a:r>
                  <a:rPr lang="en-US" altLang="zh-CN" sz="2200"/>
                  <a:t>with functions </a:t>
                </a:r>
                <a14:m>
                  <m:oMath xmlns:m="http://schemas.openxmlformats.org/officeDocument/2006/math">
                    <m:sSub>
                      <m:sSubPr>
                        <m:ctrlPr>
                          <a:rPr lang="en-US" altLang="zh-CN" sz="2200" i="1">
                            <a:latin typeface="Cambria Math" panose="02040503050406030204" pitchFamily="18" charset="0"/>
                            <a:ea typeface="宋体" panose="02010600030101010101" pitchFamily="2" charset="-122"/>
                          </a:rPr>
                        </m:ctrlPr>
                      </m:sSubPr>
                      <m:e>
                        <m:r>
                          <a:rPr lang="en-US" altLang="zh-CN" sz="2200" i="1">
                            <a:latin typeface="Cambria Math" panose="02040503050406030204" pitchFamily="18" charset="0"/>
                            <a:ea typeface="宋体" panose="02010600030101010101" pitchFamily="2" charset="-122"/>
                          </a:rPr>
                          <m:t>𝑔</m:t>
                        </m:r>
                      </m:e>
                      <m:sub>
                        <m:r>
                          <a:rPr lang="en-US" altLang="zh-CN" sz="2200" i="1">
                            <a:latin typeface="Cambria Math" panose="02040503050406030204" pitchFamily="18" charset="0"/>
                            <a:ea typeface="宋体" panose="02010600030101010101" pitchFamily="2" charset="-122"/>
                          </a:rPr>
                          <m:t>1</m:t>
                        </m:r>
                      </m:sub>
                    </m:sSub>
                  </m:oMath>
                </a14:m>
                <a:r>
                  <a:rPr lang="en-US" altLang="zh-CN" sz="2200"/>
                  <a:t>, </a:t>
                </a:r>
                <a14:m>
                  <m:oMath xmlns:m="http://schemas.openxmlformats.org/officeDocument/2006/math">
                    <m:sSub>
                      <m:sSubPr>
                        <m:ctrlPr>
                          <a:rPr lang="en-US" altLang="zh-CN" sz="2200" i="1">
                            <a:latin typeface="Cambria Math" panose="02040503050406030204" pitchFamily="18" charset="0"/>
                            <a:ea typeface="宋体" panose="02010600030101010101" pitchFamily="2" charset="-122"/>
                          </a:rPr>
                        </m:ctrlPr>
                      </m:sSubPr>
                      <m:e>
                        <m:r>
                          <a:rPr lang="en-US" altLang="zh-CN" sz="2200" i="1">
                            <a:latin typeface="Cambria Math" panose="02040503050406030204" pitchFamily="18" charset="0"/>
                            <a:ea typeface="宋体" panose="02010600030101010101" pitchFamily="2" charset="-122"/>
                          </a:rPr>
                          <m:t>𝑔</m:t>
                        </m:r>
                      </m:e>
                      <m:sub>
                        <m:r>
                          <a:rPr lang="en-US" altLang="zh-CN" sz="2200" i="1">
                            <a:latin typeface="Cambria Math" panose="02040503050406030204" pitchFamily="18" charset="0"/>
                            <a:ea typeface="宋体" panose="02010600030101010101" pitchFamily="2" charset="-122"/>
                          </a:rPr>
                          <m:t>2</m:t>
                        </m:r>
                      </m:sub>
                    </m:sSub>
                  </m:oMath>
                </a14:m>
                <a:r>
                  <a:rPr lang="en-US" altLang="zh-CN" sz="2200"/>
                  <a:t> </a:t>
                </a:r>
                <a:endParaRPr lang="zh-CN" altLang="en-US" sz="2200"/>
              </a:p>
            </p:txBody>
          </p:sp>
        </mc:Choice>
        <mc:Fallback xmlns="">
          <p:sp>
            <p:nvSpPr>
              <p:cNvPr id="29" name="TextBox 28">
                <a:extLst>
                  <a:ext uri="{FF2B5EF4-FFF2-40B4-BE49-F238E27FC236}">
                    <a16:creationId xmlns:a16="http://schemas.microsoft.com/office/drawing/2014/main" id="{C8B21D5A-6AE3-4936-AADE-B82CE1D52EEF}"/>
                  </a:ext>
                </a:extLst>
              </p:cNvPr>
              <p:cNvSpPr txBox="1">
                <a:spLocks noRot="1" noChangeAspect="1" noMove="1" noResize="1" noEditPoints="1" noAdjustHandles="1" noChangeArrowheads="1" noChangeShapeType="1" noTextEdit="1"/>
              </p:cNvSpPr>
              <p:nvPr/>
            </p:nvSpPr>
            <p:spPr>
              <a:xfrm>
                <a:off x="7560439" y="5504324"/>
                <a:ext cx="4263957" cy="430887"/>
              </a:xfrm>
              <a:prstGeom prst="rect">
                <a:avLst/>
              </a:prstGeom>
              <a:blipFill>
                <a:blip r:embed="rId6"/>
                <a:stretch>
                  <a:fillRect l="-1857" t="-9859" b="-26761"/>
                </a:stretch>
              </a:blipFill>
            </p:spPr>
            <p:txBody>
              <a:bodyPr/>
              <a:lstStyle/>
              <a:p>
                <a:r>
                  <a:rPr lang="zh-CN" altLang="en-US">
                    <a:noFill/>
                  </a:rPr>
                  <a:t> </a:t>
                </a:r>
              </a:p>
            </p:txBody>
          </p:sp>
        </mc:Fallback>
      </mc:AlternateContent>
      <p:sp>
        <p:nvSpPr>
          <p:cNvPr id="38" name="TextBox 37">
            <a:extLst>
              <a:ext uri="{FF2B5EF4-FFF2-40B4-BE49-F238E27FC236}">
                <a16:creationId xmlns:a16="http://schemas.microsoft.com/office/drawing/2014/main" id="{70E0A0D0-1138-4B59-A851-D287D82BF164}"/>
              </a:ext>
            </a:extLst>
          </p:cNvPr>
          <p:cNvSpPr txBox="1"/>
          <p:nvPr/>
        </p:nvSpPr>
        <p:spPr>
          <a:xfrm>
            <a:off x="7560438" y="4642772"/>
            <a:ext cx="4263957" cy="769441"/>
          </a:xfrm>
          <a:prstGeom prst="rect">
            <a:avLst/>
          </a:prstGeom>
          <a:noFill/>
        </p:spPr>
        <p:txBody>
          <a:bodyPr wrap="square">
            <a:spAutoFit/>
          </a:bodyPr>
          <a:lstStyle/>
          <a:p>
            <a:r>
              <a:rPr lang="en-US" altLang="zh-CN" sz="2200" dirty="0"/>
              <a:t>The </a:t>
            </a:r>
            <a:r>
              <a:rPr lang="en-US" altLang="zh-CN" sz="2200" dirty="0">
                <a:solidFill>
                  <a:srgbClr val="C00000"/>
                </a:solidFill>
              </a:rPr>
              <a:t>inverse</a:t>
            </a:r>
            <a:r>
              <a:rPr lang="en-US" altLang="zh-CN" sz="2200" dirty="0"/>
              <a:t> of </a:t>
            </a:r>
            <a:r>
              <a:rPr lang="en-US" altLang="zh-CN" sz="2200"/>
              <a:t>volume change</a:t>
            </a:r>
            <a:br>
              <a:rPr lang="en-US" altLang="zh-CN" sz="2200"/>
            </a:br>
            <a:r>
              <a:rPr lang="en-US" altLang="zh-CN" sz="2200"/>
              <a:t>(need invertible functions)</a:t>
            </a:r>
            <a:endParaRPr lang="zh-CN" altLang="en-US" sz="2200"/>
          </a:p>
        </p:txBody>
      </p:sp>
      <p:sp>
        <p:nvSpPr>
          <p:cNvPr id="39" name="文本框 2">
            <a:extLst>
              <a:ext uri="{FF2B5EF4-FFF2-40B4-BE49-F238E27FC236}">
                <a16:creationId xmlns:a16="http://schemas.microsoft.com/office/drawing/2014/main" id="{0A75380C-0796-43CD-BE1D-CEC7EDF99AA3}"/>
              </a:ext>
            </a:extLst>
          </p:cNvPr>
          <p:cNvSpPr txBox="1"/>
          <p:nvPr/>
        </p:nvSpPr>
        <p:spPr>
          <a:xfrm>
            <a:off x="335999" y="4167348"/>
            <a:ext cx="10876498"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In log space:</a:t>
            </a:r>
          </a:p>
        </p:txBody>
      </p:sp>
      <p:cxnSp>
        <p:nvCxnSpPr>
          <p:cNvPr id="2053" name="Straight Connector 2052">
            <a:extLst>
              <a:ext uri="{FF2B5EF4-FFF2-40B4-BE49-F238E27FC236}">
                <a16:creationId xmlns:a16="http://schemas.microsoft.com/office/drawing/2014/main" id="{1CD4F6E7-83E0-45BB-84CA-5A7C1F079A27}"/>
              </a:ext>
            </a:extLst>
          </p:cNvPr>
          <p:cNvCxnSpPr>
            <a:cxnSpLocks/>
          </p:cNvCxnSpPr>
          <p:nvPr/>
        </p:nvCxnSpPr>
        <p:spPr>
          <a:xfrm>
            <a:off x="3155697" y="4763071"/>
            <a:ext cx="882903" cy="214282"/>
          </a:xfrm>
          <a:prstGeom prst="line">
            <a:avLst/>
          </a:prstGeom>
          <a:ln w="254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BED6D509-81FA-4D20-8446-9326D5FB0634}"/>
              </a:ext>
            </a:extLst>
          </p:cNvPr>
          <p:cNvCxnSpPr>
            <a:cxnSpLocks/>
          </p:cNvCxnSpPr>
          <p:nvPr/>
        </p:nvCxnSpPr>
        <p:spPr>
          <a:xfrm>
            <a:off x="4514020" y="5642729"/>
            <a:ext cx="960284" cy="215636"/>
          </a:xfrm>
          <a:prstGeom prst="line">
            <a:avLst/>
          </a:prstGeom>
          <a:ln w="25400">
            <a:solidFill>
              <a:srgbClr val="C00000"/>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7C933098-050F-4A4B-8D8E-91FB933D4748}"/>
              </a:ext>
            </a:extLst>
          </p:cNvPr>
          <p:cNvSpPr txBox="1"/>
          <p:nvPr/>
        </p:nvSpPr>
        <p:spPr>
          <a:xfrm>
            <a:off x="228978" y="5894685"/>
            <a:ext cx="10311484" cy="461665"/>
          </a:xfrm>
          <a:prstGeom prst="rect">
            <a:avLst/>
          </a:prstGeom>
          <a:noFill/>
        </p:spPr>
        <p:txBody>
          <a:bodyPr wrap="square" rtlCol="0">
            <a:spAutoFit/>
          </a:bodyPr>
          <a:lstStyle/>
          <a:p>
            <a:r>
              <a:rPr lang="en-US" altLang="zh-CN" sz="1200"/>
              <a:t>Eric Jang. Normalizing Flows Tutorial. https://blog.evjang.com/2018/01/nf1.html</a:t>
            </a:r>
          </a:p>
          <a:p>
            <a:r>
              <a:rPr lang="en-US" altLang="zh-CN" sz="1200"/>
              <a:t>Rezende, Danilo, and Shakir Mohamed. Variational inference with normalizing flows. International conference on machine learning. PMLR, 2015.</a:t>
            </a:r>
            <a:endParaRPr lang="en-US" altLang="zh-CN" sz="1200" dirty="0"/>
          </a:p>
        </p:txBody>
      </p:sp>
      <mc:AlternateContent xmlns:mc="http://schemas.openxmlformats.org/markup-compatibility/2006" xmlns:a14="http://schemas.microsoft.com/office/drawing/2010/main">
        <mc:Choice Requires="a14">
          <p:sp>
            <p:nvSpPr>
              <p:cNvPr id="27" name="文本框 2">
                <a:extLst>
                  <a:ext uri="{FF2B5EF4-FFF2-40B4-BE49-F238E27FC236}">
                    <a16:creationId xmlns:a16="http://schemas.microsoft.com/office/drawing/2014/main" id="{0D1C3766-55FC-4542-8ABF-8FC81CCC817A}"/>
                  </a:ext>
                </a:extLst>
              </p:cNvPr>
              <p:cNvSpPr txBox="1"/>
              <p:nvPr/>
            </p:nvSpPr>
            <p:spPr>
              <a:xfrm>
                <a:off x="335999" y="5051321"/>
                <a:ext cx="10876498"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a:ea typeface="宋体" panose="02010600030101010101" pitchFamily="2" charset="-122"/>
                  </a:rPr>
                  <a:t>Another function </a:t>
                </a:r>
                <a14:m>
                  <m:oMath xmlns:m="http://schemas.openxmlformats.org/officeDocument/2006/math">
                    <m:r>
                      <m:rPr>
                        <m:sty m:val="p"/>
                      </m:rPr>
                      <a:rPr lang="en-US" altLang="zh-CN" sz="2200" b="0" i="0" smtClean="0">
                        <a:latin typeface="Cambria Math" panose="02040503050406030204" pitchFamily="18" charset="0"/>
                        <a:ea typeface="宋体" panose="02010600030101010101" pitchFamily="2" charset="-122"/>
                      </a:rPr>
                      <m:t>z</m:t>
                    </m:r>
                    <m:r>
                      <a:rPr lang="en-US" altLang="zh-CN" sz="2200">
                        <a:latin typeface="Cambria Math" panose="02040503050406030204" pitchFamily="18" charset="0"/>
                        <a:ea typeface="宋体" panose="02010600030101010101" pitchFamily="2" charset="-122"/>
                      </a:rPr>
                      <m:t>=</m:t>
                    </m:r>
                    <m:sSub>
                      <m:sSubPr>
                        <m:ctrlPr>
                          <a:rPr lang="en-US" altLang="zh-CN" sz="2200" i="1">
                            <a:latin typeface="Cambria Math" panose="02040503050406030204" pitchFamily="18" charset="0"/>
                            <a:ea typeface="宋体" panose="02010600030101010101" pitchFamily="2" charset="-122"/>
                          </a:rPr>
                        </m:ctrlPr>
                      </m:sSubPr>
                      <m:e>
                        <m:r>
                          <a:rPr lang="en-US" altLang="zh-CN" sz="2200" i="1">
                            <a:latin typeface="Cambria Math" panose="02040503050406030204" pitchFamily="18" charset="0"/>
                            <a:ea typeface="宋体" panose="02010600030101010101" pitchFamily="2" charset="-122"/>
                          </a:rPr>
                          <m:t>𝑔</m:t>
                        </m:r>
                      </m:e>
                      <m:sub>
                        <m:r>
                          <a:rPr lang="en-US" altLang="zh-CN" sz="2200" b="0" i="1" smtClean="0">
                            <a:latin typeface="Cambria Math" panose="02040503050406030204" pitchFamily="18" charset="0"/>
                            <a:ea typeface="宋体" panose="02010600030101010101" pitchFamily="2" charset="-122"/>
                          </a:rPr>
                          <m:t>2</m:t>
                        </m:r>
                      </m:sub>
                    </m:sSub>
                    <m:r>
                      <a:rPr lang="en-US" altLang="zh-CN" sz="2200" i="1">
                        <a:latin typeface="Cambria Math" panose="02040503050406030204" pitchFamily="18" charset="0"/>
                        <a:ea typeface="宋体" panose="02010600030101010101" pitchFamily="2" charset="-122"/>
                      </a:rPr>
                      <m:t>(</m:t>
                    </m:r>
                    <m:r>
                      <a:rPr lang="en-US" altLang="zh-CN" sz="2200" b="0" i="1" smtClean="0">
                        <a:latin typeface="Cambria Math" panose="02040503050406030204" pitchFamily="18" charset="0"/>
                        <a:ea typeface="宋体" panose="02010600030101010101" pitchFamily="2" charset="-122"/>
                      </a:rPr>
                      <m:t>𝑦</m:t>
                    </m:r>
                    <m:r>
                      <a:rPr lang="en-US" altLang="zh-CN" sz="2200" i="1">
                        <a:latin typeface="Cambria Math" panose="02040503050406030204" pitchFamily="18" charset="0"/>
                        <a:ea typeface="宋体" panose="02010600030101010101" pitchFamily="2" charset="-122"/>
                      </a:rPr>
                      <m:t>)</m:t>
                    </m:r>
                  </m:oMath>
                </a14:m>
                <a:r>
                  <a:rPr lang="en-US" altLang="zh-CN" sz="2200" dirty="0">
                    <a:ea typeface="宋体" panose="02010600030101010101" pitchFamily="2" charset="-122"/>
                  </a:rPr>
                  <a:t>,</a:t>
                </a:r>
              </a:p>
            </p:txBody>
          </p:sp>
        </mc:Choice>
        <mc:Fallback xmlns="">
          <p:sp>
            <p:nvSpPr>
              <p:cNvPr id="27" name="文本框 2">
                <a:extLst>
                  <a:ext uri="{FF2B5EF4-FFF2-40B4-BE49-F238E27FC236}">
                    <a16:creationId xmlns:a16="http://schemas.microsoft.com/office/drawing/2014/main" id="{0D1C3766-55FC-4542-8ABF-8FC81CCC817A}"/>
                  </a:ext>
                </a:extLst>
              </p:cNvPr>
              <p:cNvSpPr txBox="1">
                <a:spLocks noRot="1" noChangeAspect="1" noMove="1" noResize="1" noEditPoints="1" noAdjustHandles="1" noChangeArrowheads="1" noChangeShapeType="1" noTextEdit="1"/>
              </p:cNvSpPr>
              <p:nvPr/>
            </p:nvSpPr>
            <p:spPr>
              <a:xfrm>
                <a:off x="335999" y="5051321"/>
                <a:ext cx="10876498" cy="430887"/>
              </a:xfrm>
              <a:prstGeom prst="rect">
                <a:avLst/>
              </a:prstGeom>
              <a:blipFill>
                <a:blip r:embed="rId7"/>
                <a:stretch>
                  <a:fillRect t="-10000" b="-28571"/>
                </a:stretch>
              </a:blipFill>
            </p:spPr>
            <p:txBody>
              <a:bodyPr/>
              <a:lstStyle/>
              <a:p>
                <a:r>
                  <a:rPr lang="zh-CN" altLang="en-US">
                    <a:noFill/>
                  </a:rPr>
                  <a:t> </a:t>
                </a:r>
              </a:p>
            </p:txBody>
          </p:sp>
        </mc:Fallback>
      </mc:AlternateContent>
      <p:pic>
        <p:nvPicPr>
          <p:cNvPr id="1028" name="Picture 4">
            <a:extLst>
              <a:ext uri="{FF2B5EF4-FFF2-40B4-BE49-F238E27FC236}">
                <a16:creationId xmlns:a16="http://schemas.microsoft.com/office/drawing/2014/main" id="{C3586716-6DB6-420C-8FBE-08D5336875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0438" y="1077887"/>
            <a:ext cx="3295404" cy="325421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D010D221-5AE9-4A25-8925-DC5726F31FF4}"/>
              </a:ext>
            </a:extLst>
          </p:cNvPr>
          <p:cNvGrpSpPr/>
          <p:nvPr/>
        </p:nvGrpSpPr>
        <p:grpSpPr>
          <a:xfrm>
            <a:off x="335999" y="2554870"/>
            <a:ext cx="6710779" cy="1352614"/>
            <a:chOff x="335999" y="2554870"/>
            <a:chExt cx="6710779" cy="1352614"/>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FCC171B-593A-45FD-B0BD-127EDFE0A513}"/>
                    </a:ext>
                  </a:extLst>
                </p:cNvPr>
                <p:cNvSpPr txBox="1"/>
                <p:nvPr/>
              </p:nvSpPr>
              <p:spPr>
                <a:xfrm>
                  <a:off x="335999" y="2554870"/>
                  <a:ext cx="6710779" cy="430887"/>
                </a:xfrm>
                <a:prstGeom prst="rect">
                  <a:avLst/>
                </a:prstGeom>
                <a:noFill/>
              </p:spPr>
              <p:txBody>
                <a:bodyPr wrap="square">
                  <a:spAutoFit/>
                </a:bodyPr>
                <a:lstStyle/>
                <a:p>
                  <a:pPr marL="800100" lvl="1" indent="-342900">
                    <a:buFont typeface="Arial" panose="020B0604020202020204" pitchFamily="34" charset="0"/>
                    <a:buChar char="•"/>
                  </a:pPr>
                  <a:r>
                    <a:rPr lang="en-US" altLang="zh-CN" sz="2200" dirty="0">
                      <a:ea typeface="宋体" panose="02010600030101010101" pitchFamily="2" charset="-122"/>
                    </a:rPr>
                    <a:t>An interval </a:t>
                  </a:r>
                  <a:r>
                    <a:rPr lang="en-US" altLang="zh-CN" sz="2200" dirty="0">
                      <a:solidFill>
                        <a:srgbClr val="8CC63F"/>
                      </a:solidFill>
                      <a:ea typeface="宋体" panose="02010600030101010101" pitchFamily="2" charset="-122"/>
                    </a:rPr>
                    <a:t>[</a:t>
                  </a:r>
                  <a14:m>
                    <m:oMath xmlns:m="http://schemas.openxmlformats.org/officeDocument/2006/math">
                      <m:r>
                        <a:rPr lang="en-US" altLang="zh-CN" sz="2200" i="1">
                          <a:solidFill>
                            <a:srgbClr val="8CC63F"/>
                          </a:solidFill>
                          <a:latin typeface="Cambria Math" panose="02040503050406030204" pitchFamily="18" charset="0"/>
                          <a:ea typeface="宋体" panose="02010600030101010101" pitchFamily="2" charset="-122"/>
                        </a:rPr>
                        <m:t>𝑥</m:t>
                      </m:r>
                    </m:oMath>
                  </a14:m>
                  <a:r>
                    <a:rPr lang="en-US" altLang="zh-CN" sz="2200" dirty="0">
                      <a:solidFill>
                        <a:srgbClr val="8CC63F"/>
                      </a:solidFill>
                      <a:ea typeface="宋体" panose="02010600030101010101" pitchFamily="2" charset="-122"/>
                    </a:rPr>
                    <a:t>, </a:t>
                  </a:r>
                  <a14:m>
                    <m:oMath xmlns:m="http://schemas.openxmlformats.org/officeDocument/2006/math">
                      <m:r>
                        <a:rPr lang="en-US" altLang="zh-CN" sz="2200" i="1">
                          <a:solidFill>
                            <a:srgbClr val="8CC63F"/>
                          </a:solidFill>
                          <a:latin typeface="Cambria Math" panose="02040503050406030204" pitchFamily="18" charset="0"/>
                          <a:ea typeface="宋体" panose="02010600030101010101" pitchFamily="2" charset="-122"/>
                        </a:rPr>
                        <m:t>𝑥</m:t>
                      </m:r>
                      <m:r>
                        <a:rPr lang="en-US" altLang="zh-CN" sz="2200" i="1">
                          <a:solidFill>
                            <a:srgbClr val="8CC63F"/>
                          </a:solidFill>
                          <a:latin typeface="Cambria Math" panose="02040503050406030204" pitchFamily="18" charset="0"/>
                          <a:ea typeface="宋体" panose="02010600030101010101" pitchFamily="2" charset="-122"/>
                        </a:rPr>
                        <m:t>+</m:t>
                      </m:r>
                      <m:r>
                        <a:rPr lang="en-US" altLang="zh-CN" sz="2200" i="1">
                          <a:solidFill>
                            <a:srgbClr val="8CC63F"/>
                          </a:solidFill>
                          <a:latin typeface="Cambria Math" panose="02040503050406030204" pitchFamily="18" charset="0"/>
                          <a:ea typeface="宋体" panose="02010600030101010101" pitchFamily="2" charset="-122"/>
                        </a:rPr>
                        <m:t>𝑑𝑥</m:t>
                      </m:r>
                    </m:oMath>
                  </a14:m>
                  <a:r>
                    <a:rPr lang="en-US" altLang="zh-CN" sz="2200" dirty="0">
                      <a:solidFill>
                        <a:srgbClr val="8CC63F"/>
                      </a:solidFill>
                      <a:ea typeface="宋体" panose="02010600030101010101" pitchFamily="2" charset="-122"/>
                    </a:rPr>
                    <a:t>] </a:t>
                  </a:r>
                  <a:r>
                    <a:rPr lang="en-US" altLang="zh-CN" sz="2200" dirty="0">
                      <a:ea typeface="宋体" panose="02010600030101010101" pitchFamily="2" charset="-122"/>
                    </a:rPr>
                    <a:t>is mapped to </a:t>
                  </a:r>
                  <a:r>
                    <a:rPr lang="en-US" altLang="zh-CN" sz="2200" dirty="0">
                      <a:solidFill>
                        <a:srgbClr val="29ABE2"/>
                      </a:solidFill>
                      <a:ea typeface="宋体" panose="02010600030101010101" pitchFamily="2" charset="-122"/>
                    </a:rPr>
                    <a:t>[</a:t>
                  </a:r>
                  <a14:m>
                    <m:oMath xmlns:m="http://schemas.openxmlformats.org/officeDocument/2006/math">
                      <m:r>
                        <a:rPr lang="en-US" altLang="zh-CN" sz="2200" i="1">
                          <a:solidFill>
                            <a:srgbClr val="29ABE2"/>
                          </a:solidFill>
                          <a:latin typeface="Cambria Math" panose="02040503050406030204" pitchFamily="18" charset="0"/>
                          <a:ea typeface="宋体" panose="02010600030101010101" pitchFamily="2" charset="-122"/>
                        </a:rPr>
                        <m:t>𝑦</m:t>
                      </m:r>
                    </m:oMath>
                  </a14:m>
                  <a:r>
                    <a:rPr lang="en-US" altLang="zh-CN" sz="2200" dirty="0">
                      <a:solidFill>
                        <a:srgbClr val="29ABE2"/>
                      </a:solidFill>
                      <a:ea typeface="宋体" panose="02010600030101010101" pitchFamily="2" charset="-122"/>
                    </a:rPr>
                    <a:t>, </a:t>
                  </a:r>
                  <a14:m>
                    <m:oMath xmlns:m="http://schemas.openxmlformats.org/officeDocument/2006/math">
                      <m:r>
                        <a:rPr lang="en-US" altLang="zh-CN" sz="2200" i="1">
                          <a:solidFill>
                            <a:srgbClr val="29ABE2"/>
                          </a:solidFill>
                          <a:latin typeface="Cambria Math" panose="02040503050406030204" pitchFamily="18" charset="0"/>
                          <a:ea typeface="宋体" panose="02010600030101010101" pitchFamily="2" charset="-122"/>
                        </a:rPr>
                        <m:t>𝑦</m:t>
                      </m:r>
                      <m:r>
                        <a:rPr lang="en-US" altLang="zh-CN" sz="2200" i="1">
                          <a:solidFill>
                            <a:srgbClr val="29ABE2"/>
                          </a:solidFill>
                          <a:latin typeface="Cambria Math" panose="02040503050406030204" pitchFamily="18" charset="0"/>
                          <a:ea typeface="宋体" panose="02010600030101010101" pitchFamily="2" charset="-122"/>
                        </a:rPr>
                        <m:t>+</m:t>
                      </m:r>
                      <m:r>
                        <a:rPr lang="en-US" altLang="zh-CN" sz="2200" i="1">
                          <a:solidFill>
                            <a:srgbClr val="29ABE2"/>
                          </a:solidFill>
                          <a:latin typeface="Cambria Math" panose="02040503050406030204" pitchFamily="18" charset="0"/>
                          <a:ea typeface="宋体" panose="02010600030101010101" pitchFamily="2" charset="-122"/>
                        </a:rPr>
                        <m:t>𝑑𝑦</m:t>
                      </m:r>
                    </m:oMath>
                  </a14:m>
                  <a:r>
                    <a:rPr lang="en-US" altLang="zh-CN" sz="2200" dirty="0">
                      <a:solidFill>
                        <a:srgbClr val="29ABE2"/>
                      </a:solidFill>
                      <a:ea typeface="宋体" panose="02010600030101010101" pitchFamily="2" charset="-122"/>
                    </a:rPr>
                    <a:t>]</a:t>
                  </a:r>
                </a:p>
              </p:txBody>
            </p:sp>
          </mc:Choice>
          <mc:Fallback xmlns="">
            <p:sp>
              <p:nvSpPr>
                <p:cNvPr id="30" name="TextBox 29">
                  <a:extLst>
                    <a:ext uri="{FF2B5EF4-FFF2-40B4-BE49-F238E27FC236}">
                      <a16:creationId xmlns:a16="http://schemas.microsoft.com/office/drawing/2014/main" id="{1FCC171B-593A-45FD-B0BD-127EDFE0A513}"/>
                    </a:ext>
                  </a:extLst>
                </p:cNvPr>
                <p:cNvSpPr txBox="1">
                  <a:spLocks noRot="1" noChangeAspect="1" noMove="1" noResize="1" noEditPoints="1" noAdjustHandles="1" noChangeArrowheads="1" noChangeShapeType="1" noTextEdit="1"/>
                </p:cNvSpPr>
                <p:nvPr/>
              </p:nvSpPr>
              <p:spPr>
                <a:xfrm>
                  <a:off x="335999" y="2554870"/>
                  <a:ext cx="6710779" cy="430887"/>
                </a:xfrm>
                <a:prstGeom prst="rect">
                  <a:avLst/>
                </a:prstGeom>
                <a:blipFill>
                  <a:blip r:embed="rId9"/>
                  <a:stretch>
                    <a:fillRect t="-9859" b="-2816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CD1D883-A0CF-4B9C-A76F-1DB46085AC9C}"/>
                    </a:ext>
                  </a:extLst>
                </p:cNvPr>
                <p:cNvSpPr txBox="1"/>
                <p:nvPr/>
              </p:nvSpPr>
              <p:spPr>
                <a:xfrm>
                  <a:off x="335999" y="3138043"/>
                  <a:ext cx="6710779" cy="769441"/>
                </a:xfrm>
                <a:prstGeom prst="rect">
                  <a:avLst/>
                </a:prstGeom>
                <a:noFill/>
              </p:spPr>
              <p:txBody>
                <a:bodyPr wrap="square">
                  <a:spAutoFit/>
                </a:bodyPr>
                <a:lstStyle/>
                <a:p>
                  <a:pPr marL="800100" lvl="1" indent="-342900">
                    <a:buFont typeface="Arial" panose="020B0604020202020204" pitchFamily="34" charset="0"/>
                    <a:buChar char="•"/>
                  </a:pPr>
                  <a:r>
                    <a:rPr lang="en-US" altLang="zh-CN" sz="2200" dirty="0">
                      <a:ea typeface="宋体" panose="02010600030101010101" pitchFamily="2" charset="-122"/>
                    </a:rPr>
                    <a:t>Like a physical flow, the </a:t>
                  </a:r>
                  <a:r>
                    <a:rPr lang="en-US" altLang="zh-CN" sz="2200" dirty="0">
                      <a:solidFill>
                        <a:srgbClr val="C00000"/>
                      </a:solidFill>
                      <a:ea typeface="宋体" panose="02010600030101010101" pitchFamily="2" charset="-122"/>
                    </a:rPr>
                    <a:t>probability mass</a:t>
                  </a:r>
                  <a:r>
                    <a:rPr lang="en-US" altLang="zh-CN" sz="2200" dirty="0">
                      <a:ea typeface="宋体" panose="02010600030101010101" pitchFamily="2" charset="-122"/>
                    </a:rPr>
                    <a:t> doesn’t change: </a:t>
                  </a:r>
                  <a14:m>
                    <m:oMath xmlns:m="http://schemas.openxmlformats.org/officeDocument/2006/math">
                      <m:r>
                        <a:rPr lang="en-US" altLang="zh-CN" sz="2200" i="1">
                          <a:latin typeface="Cambria Math" panose="02040503050406030204" pitchFamily="18" charset="0"/>
                          <a:ea typeface="宋体" panose="02010600030101010101" pitchFamily="2" charset="-122"/>
                        </a:rPr>
                        <m:t>𝑝</m:t>
                      </m:r>
                      <m:d>
                        <m:dPr>
                          <m:ctrlPr>
                            <a:rPr lang="en-US" altLang="zh-CN" sz="2200" i="1">
                              <a:latin typeface="Cambria Math" panose="02040503050406030204" pitchFamily="18" charset="0"/>
                              <a:ea typeface="宋体" panose="02010600030101010101" pitchFamily="2" charset="-122"/>
                            </a:rPr>
                          </m:ctrlPr>
                        </m:dPr>
                        <m:e>
                          <m:r>
                            <a:rPr lang="en-US" altLang="zh-CN" sz="2200" i="1">
                              <a:latin typeface="Cambria Math" panose="02040503050406030204" pitchFamily="18" charset="0"/>
                              <a:ea typeface="宋体" panose="02010600030101010101" pitchFamily="2" charset="-122"/>
                            </a:rPr>
                            <m:t>𝑥</m:t>
                          </m:r>
                        </m:e>
                      </m:d>
                      <m:r>
                        <a:rPr lang="en-US" altLang="zh-CN" sz="2200" i="1">
                          <a:latin typeface="Cambria Math" panose="02040503050406030204" pitchFamily="18" charset="0"/>
                          <a:ea typeface="宋体" panose="02010600030101010101" pitchFamily="2" charset="-122"/>
                        </a:rPr>
                        <m:t>|</m:t>
                      </m:r>
                      <m:r>
                        <a:rPr lang="en-US" altLang="zh-CN" sz="2200" i="1">
                          <a:latin typeface="Cambria Math" panose="02040503050406030204" pitchFamily="18" charset="0"/>
                          <a:ea typeface="宋体" panose="02010600030101010101" pitchFamily="2" charset="-122"/>
                        </a:rPr>
                        <m:t>𝑑𝑥</m:t>
                      </m:r>
                      <m:r>
                        <a:rPr lang="en-US" altLang="zh-CN" sz="2200" i="1">
                          <a:latin typeface="Cambria Math" panose="02040503050406030204" pitchFamily="18" charset="0"/>
                          <a:ea typeface="宋体" panose="02010600030101010101" pitchFamily="2" charset="-122"/>
                        </a:rPr>
                        <m:t>|=</m:t>
                      </m:r>
                      <m:r>
                        <a:rPr lang="en-US" altLang="zh-CN" sz="2200" i="1">
                          <a:latin typeface="Cambria Math" panose="02040503050406030204" pitchFamily="18" charset="0"/>
                          <a:ea typeface="Cambria Math" panose="02040503050406030204" pitchFamily="18" charset="0"/>
                        </a:rPr>
                        <m:t>𝑝</m:t>
                      </m:r>
                      <m:r>
                        <a:rPr lang="en-US" altLang="zh-CN" sz="2200" i="1">
                          <a:latin typeface="Cambria Math" panose="02040503050406030204" pitchFamily="18" charset="0"/>
                          <a:ea typeface="Cambria Math" panose="02040503050406030204" pitchFamily="18" charset="0"/>
                        </a:rPr>
                        <m:t>(</m:t>
                      </m:r>
                      <m:r>
                        <a:rPr lang="en-US" altLang="zh-CN" sz="2200" i="1">
                          <a:latin typeface="Cambria Math" panose="02040503050406030204" pitchFamily="18" charset="0"/>
                          <a:ea typeface="Cambria Math" panose="02040503050406030204" pitchFamily="18" charset="0"/>
                        </a:rPr>
                        <m:t>𝑦</m:t>
                      </m:r>
                      <m:r>
                        <a:rPr lang="en-US" altLang="zh-CN" sz="2200" i="1">
                          <a:latin typeface="Cambria Math" panose="02040503050406030204" pitchFamily="18" charset="0"/>
                          <a:ea typeface="Cambria Math" panose="02040503050406030204" pitchFamily="18" charset="0"/>
                        </a:rPr>
                        <m:t>)|</m:t>
                      </m:r>
                      <m:r>
                        <a:rPr lang="en-US" altLang="zh-CN" sz="2200" i="1">
                          <a:latin typeface="Cambria Math" panose="02040503050406030204" pitchFamily="18" charset="0"/>
                          <a:ea typeface="Cambria Math" panose="02040503050406030204" pitchFamily="18" charset="0"/>
                        </a:rPr>
                        <m:t>𝑑𝑦</m:t>
                      </m:r>
                      <m:r>
                        <a:rPr lang="en-US" altLang="zh-CN" sz="2200" i="1">
                          <a:latin typeface="Cambria Math" panose="02040503050406030204" pitchFamily="18" charset="0"/>
                          <a:ea typeface="Cambria Math" panose="02040503050406030204" pitchFamily="18" charset="0"/>
                        </a:rPr>
                        <m:t>|</m:t>
                      </m:r>
                    </m:oMath>
                  </a14:m>
                  <a:endParaRPr lang="en-US" altLang="zh-CN" sz="2200" dirty="0">
                    <a:ea typeface="宋体" panose="02010600030101010101" pitchFamily="2" charset="-122"/>
                  </a:endParaRPr>
                </a:p>
              </p:txBody>
            </p:sp>
          </mc:Choice>
          <mc:Fallback xmlns="">
            <p:sp>
              <p:nvSpPr>
                <p:cNvPr id="32" name="TextBox 31">
                  <a:extLst>
                    <a:ext uri="{FF2B5EF4-FFF2-40B4-BE49-F238E27FC236}">
                      <a16:creationId xmlns:a16="http://schemas.microsoft.com/office/drawing/2014/main" id="{0CD1D883-A0CF-4B9C-A76F-1DB46085AC9C}"/>
                    </a:ext>
                  </a:extLst>
                </p:cNvPr>
                <p:cNvSpPr txBox="1">
                  <a:spLocks noRot="1" noChangeAspect="1" noMove="1" noResize="1" noEditPoints="1" noAdjustHandles="1" noChangeArrowheads="1" noChangeShapeType="1" noTextEdit="1"/>
                </p:cNvSpPr>
                <p:nvPr/>
              </p:nvSpPr>
              <p:spPr>
                <a:xfrm>
                  <a:off x="335999" y="3138043"/>
                  <a:ext cx="6710779" cy="769441"/>
                </a:xfrm>
                <a:prstGeom prst="rect">
                  <a:avLst/>
                </a:prstGeom>
                <a:blipFill>
                  <a:blip r:embed="rId10"/>
                  <a:stretch>
                    <a:fillRect t="-5556" b="-15079"/>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298346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23" grpId="0"/>
      <p:bldP spid="28" grpId="0"/>
      <p:bldP spid="29" grpId="0"/>
      <p:bldP spid="38" grpId="0"/>
      <p:bldP spid="39"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261110"/>
            <a:ext cx="4307021" cy="504001"/>
          </a:xfrm>
        </p:spPr>
        <p:txBody>
          <a:bodyPr>
            <a:normAutofit/>
          </a:bodyPr>
          <a:lstStyle/>
          <a:p>
            <a:r>
              <a:rPr lang="en-US" altLang="zh-CN" dirty="0"/>
              <a:t>Normalizing Flows: Properties</a:t>
            </a:r>
            <a:endParaRPr lang="zh-CN" altLang="en-US"/>
          </a:p>
        </p:txBody>
      </p:sp>
      <p:sp>
        <p:nvSpPr>
          <p:cNvPr id="3" name="Date Placeholder 2">
            <a:extLst>
              <a:ext uri="{FF2B5EF4-FFF2-40B4-BE49-F238E27FC236}">
                <a16:creationId xmlns:a16="http://schemas.microsoft.com/office/drawing/2014/main" id="{98C656CF-2EDD-47EB-8563-2B1816D56178}"/>
              </a:ext>
            </a:extLst>
          </p:cNvPr>
          <p:cNvSpPr>
            <a:spLocks noGrp="1"/>
          </p:cNvSpPr>
          <p:nvPr>
            <p:ph type="dt" sz="half" idx="10"/>
          </p:nvPr>
        </p:nvSpPr>
        <p:spPr/>
        <p:txBody>
          <a:bodyPr/>
          <a:lstStyle/>
          <a:p>
            <a:fld id="{7759A32C-784D-4C90-A57A-523B08FB85CB}" type="datetime1">
              <a:rPr lang="zh-CN" altLang="en-US" smtClean="0"/>
              <a:t>2022/8/21</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dirty="0"/>
              <a:t>Normalizing Flows for Implicit BNN</a:t>
            </a:r>
            <a:endParaRPr lang="zh-CN" altLang="en-US"/>
          </a:p>
        </p:txBody>
      </p:sp>
      <p:sp>
        <p:nvSpPr>
          <p:cNvPr id="6" name="Slide Number Placeholder 5">
            <a:extLst>
              <a:ext uri="{FF2B5EF4-FFF2-40B4-BE49-F238E27FC236}">
                <a16:creationId xmlns:a16="http://schemas.microsoft.com/office/drawing/2014/main" id="{B26C03E4-36A9-498B-A751-F37BE1E6AC5A}"/>
              </a:ext>
            </a:extLst>
          </p:cNvPr>
          <p:cNvSpPr>
            <a:spLocks noGrp="1"/>
          </p:cNvSpPr>
          <p:nvPr>
            <p:ph type="sldNum" sz="quarter" idx="12"/>
          </p:nvPr>
        </p:nvSpPr>
        <p:spPr/>
        <p:txBody>
          <a:bodyPr/>
          <a:lstStyle/>
          <a:p>
            <a:fld id="{B6EE4CE8-67DD-4AAC-82D8-3F81517F6647}" type="slidenum">
              <a:rPr lang="zh-CN" altLang="en-US" smtClean="0"/>
              <a:pPr/>
              <a:t>23</a:t>
            </a:fld>
            <a:endParaRPr lang="zh-CN" altLang="en-US"/>
          </a:p>
        </p:txBody>
      </p:sp>
      <p:sp>
        <p:nvSpPr>
          <p:cNvPr id="10" name="矩形 5">
            <a:extLst>
              <a:ext uri="{FF2B5EF4-FFF2-40B4-BE49-F238E27FC236}">
                <a16:creationId xmlns:a16="http://schemas.microsoft.com/office/drawing/2014/main" id="{FE46A027-5AFC-4962-AF9B-BCAF08F5CA0E}"/>
              </a:ext>
            </a:extLst>
          </p:cNvPr>
          <p:cNvSpPr/>
          <p:nvPr/>
        </p:nvSpPr>
        <p:spPr>
          <a:xfrm>
            <a:off x="336000" y="981030"/>
            <a:ext cx="8009010"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Arial" pitchFamily="34" charset="0"/>
              </a:rPr>
              <a:t>Build complex distribution with a series of transform</a:t>
            </a:r>
            <a:endParaRPr lang="zh-CN" altLang="en-US" sz="2400" dirty="0">
              <a:ea typeface="黑体" panose="02010609060101010101" pitchFamily="49" charset="-122"/>
              <a:cs typeface="Times New Roman" panose="02020603050405020304" pitchFamily="18" charset="0"/>
            </a:endParaRPr>
          </a:p>
        </p:txBody>
      </p:sp>
      <p:pic>
        <p:nvPicPr>
          <p:cNvPr id="2048" name="Picture 2047">
            <a:extLst>
              <a:ext uri="{FF2B5EF4-FFF2-40B4-BE49-F238E27FC236}">
                <a16:creationId xmlns:a16="http://schemas.microsoft.com/office/drawing/2014/main" id="{E89CE85F-67B5-46DD-9682-4EF9096666D8}"/>
              </a:ext>
            </a:extLst>
          </p:cNvPr>
          <p:cNvPicPr>
            <a:picLocks noChangeAspect="1"/>
          </p:cNvPicPr>
          <p:nvPr/>
        </p:nvPicPr>
        <p:blipFill>
          <a:blip r:embed="rId3"/>
          <a:stretch>
            <a:fillRect/>
          </a:stretch>
        </p:blipFill>
        <p:spPr>
          <a:xfrm>
            <a:off x="1054933" y="2410071"/>
            <a:ext cx="10082134" cy="1082134"/>
          </a:xfrm>
          <a:prstGeom prst="rect">
            <a:avLst/>
          </a:prstGeom>
        </p:spPr>
      </p:pic>
      <p:pic>
        <p:nvPicPr>
          <p:cNvPr id="2051" name="Picture 2050">
            <a:extLst>
              <a:ext uri="{FF2B5EF4-FFF2-40B4-BE49-F238E27FC236}">
                <a16:creationId xmlns:a16="http://schemas.microsoft.com/office/drawing/2014/main" id="{0EAEDC30-1241-47F1-9694-5B917CBC935B}"/>
              </a:ext>
            </a:extLst>
          </p:cNvPr>
          <p:cNvPicPr>
            <a:picLocks noChangeAspect="1"/>
          </p:cNvPicPr>
          <p:nvPr/>
        </p:nvPicPr>
        <p:blipFill>
          <a:blip r:embed="rId4"/>
          <a:stretch>
            <a:fillRect/>
          </a:stretch>
        </p:blipFill>
        <p:spPr>
          <a:xfrm>
            <a:off x="1759309" y="1897154"/>
            <a:ext cx="3528366" cy="419136"/>
          </a:xfrm>
          <a:prstGeom prst="rect">
            <a:avLst/>
          </a:prstGeom>
        </p:spPr>
      </p:pic>
      <p:sp>
        <p:nvSpPr>
          <p:cNvPr id="36" name="TextBox 35">
            <a:extLst>
              <a:ext uri="{FF2B5EF4-FFF2-40B4-BE49-F238E27FC236}">
                <a16:creationId xmlns:a16="http://schemas.microsoft.com/office/drawing/2014/main" id="{9702ABED-6AB8-4DDC-9688-D5C2E5F2A0AC}"/>
              </a:ext>
            </a:extLst>
          </p:cNvPr>
          <p:cNvSpPr txBox="1"/>
          <p:nvPr/>
        </p:nvSpPr>
        <p:spPr>
          <a:xfrm>
            <a:off x="4994162" y="1658530"/>
            <a:ext cx="4263957" cy="646331"/>
          </a:xfrm>
          <a:prstGeom prst="rect">
            <a:avLst/>
          </a:prstGeom>
          <a:noFill/>
        </p:spPr>
        <p:txBody>
          <a:bodyPr wrap="square">
            <a:spAutoFit/>
          </a:bodyPr>
          <a:lstStyle/>
          <a:p>
            <a:r>
              <a:rPr lang="en-US" altLang="zh-CN" dirty="0">
                <a:solidFill>
                  <a:srgbClr val="C00000"/>
                </a:solidFill>
              </a:rPr>
              <a:t>scalar =&gt; vector</a:t>
            </a:r>
          </a:p>
          <a:p>
            <a:r>
              <a:rPr lang="en-US" altLang="zh-CN" dirty="0">
                <a:solidFill>
                  <a:srgbClr val="C00000"/>
                </a:solidFill>
              </a:rPr>
              <a:t>volume change </a:t>
            </a:r>
            <a:r>
              <a:rPr lang="en-US" altLang="zh-CN">
                <a:solidFill>
                  <a:srgbClr val="C00000"/>
                </a:solidFill>
              </a:rPr>
              <a:t>=&gt; determinant </a:t>
            </a:r>
            <a:r>
              <a:rPr lang="en-US" altLang="zh-CN" dirty="0">
                <a:solidFill>
                  <a:srgbClr val="C00000"/>
                </a:solidFill>
              </a:rPr>
              <a:t>of Jacobian</a:t>
            </a:r>
            <a:endParaRPr lang="zh-CN" altLang="en-US">
              <a:solidFill>
                <a:srgbClr val="C00000"/>
              </a:solidFill>
            </a:endParaRPr>
          </a:p>
        </p:txBody>
      </p:sp>
      <p:sp>
        <p:nvSpPr>
          <p:cNvPr id="52" name="Rectangle 51">
            <a:extLst>
              <a:ext uri="{FF2B5EF4-FFF2-40B4-BE49-F238E27FC236}">
                <a16:creationId xmlns:a16="http://schemas.microsoft.com/office/drawing/2014/main" id="{7F76B4DE-E1A3-47E0-98A8-AD2D82E7AFE7}"/>
              </a:ext>
            </a:extLst>
          </p:cNvPr>
          <p:cNvSpPr/>
          <p:nvPr/>
        </p:nvSpPr>
        <p:spPr>
          <a:xfrm>
            <a:off x="9879495" y="2734873"/>
            <a:ext cx="1063487" cy="49096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TextBox 52">
            <a:extLst>
              <a:ext uri="{FF2B5EF4-FFF2-40B4-BE49-F238E27FC236}">
                <a16:creationId xmlns:a16="http://schemas.microsoft.com/office/drawing/2014/main" id="{0AE01FE3-FCD3-4427-A58D-3A2D0B665CC1}"/>
              </a:ext>
            </a:extLst>
          </p:cNvPr>
          <p:cNvSpPr txBox="1"/>
          <p:nvPr/>
        </p:nvSpPr>
        <p:spPr>
          <a:xfrm>
            <a:off x="9521381" y="1886523"/>
            <a:ext cx="2502006" cy="646331"/>
          </a:xfrm>
          <a:prstGeom prst="rect">
            <a:avLst/>
          </a:prstGeom>
          <a:noFill/>
        </p:spPr>
        <p:txBody>
          <a:bodyPr wrap="square">
            <a:spAutoFit/>
          </a:bodyPr>
          <a:lstStyle/>
          <a:p>
            <a:r>
              <a:rPr lang="en-US" altLang="zh-CN" dirty="0"/>
              <a:t>Jacobian evaluated at </a:t>
            </a:r>
            <a:r>
              <a:rPr lang="en-US" altLang="zh-CN" dirty="0">
                <a:solidFill>
                  <a:srgbClr val="CF1717"/>
                </a:solidFill>
              </a:rPr>
              <a:t>the output of previous flow</a:t>
            </a:r>
            <a:endParaRPr lang="zh-CN" altLang="en-US">
              <a:solidFill>
                <a:srgbClr val="CF1717"/>
              </a:solidFill>
            </a:endParaRPr>
          </a:p>
        </p:txBody>
      </p:sp>
      <p:sp>
        <p:nvSpPr>
          <p:cNvPr id="26" name="矩形 5">
            <a:extLst>
              <a:ext uri="{FF2B5EF4-FFF2-40B4-BE49-F238E27FC236}">
                <a16:creationId xmlns:a16="http://schemas.microsoft.com/office/drawing/2014/main" id="{11F6FC96-F8D6-482F-AB0F-4CAF7F4291A9}"/>
              </a:ext>
            </a:extLst>
          </p:cNvPr>
          <p:cNvSpPr/>
          <p:nvPr/>
        </p:nvSpPr>
        <p:spPr>
          <a:xfrm>
            <a:off x="335303" y="3801735"/>
            <a:ext cx="8009010"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Pros and cons of NF</a:t>
            </a:r>
            <a:endParaRPr lang="zh-CN" altLang="en-US" sz="2400" dirty="0">
              <a:ea typeface="黑体" panose="02010609060101010101" pitchFamily="49" charset="-122"/>
              <a:cs typeface="Times New Roman" panose="02020603050405020304" pitchFamily="18" charset="0"/>
            </a:endParaRPr>
          </a:p>
        </p:txBody>
      </p:sp>
      <p:sp>
        <p:nvSpPr>
          <p:cNvPr id="30" name="文本框 2">
            <a:extLst>
              <a:ext uri="{FF2B5EF4-FFF2-40B4-BE49-F238E27FC236}">
                <a16:creationId xmlns:a16="http://schemas.microsoft.com/office/drawing/2014/main" id="{DE1B713B-ECC0-4D9B-8B8D-1E2D6DF5945D}"/>
              </a:ext>
            </a:extLst>
          </p:cNvPr>
          <p:cNvSpPr txBox="1"/>
          <p:nvPr/>
        </p:nvSpPr>
        <p:spPr>
          <a:xfrm>
            <a:off x="335303" y="4359572"/>
            <a:ext cx="10876498" cy="1107996"/>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a:ea typeface="宋体" panose="02010600030101010101" pitchFamily="2" charset="-122"/>
              </a:rPr>
              <a:t>Parameters can be learned to construct complicated distributions (in theory)</a:t>
            </a:r>
          </a:p>
          <a:p>
            <a:pPr marL="800100" lvl="1" indent="-342900">
              <a:buFont typeface="Arial" panose="020B0604020202020204" pitchFamily="34" charset="0"/>
              <a:buChar char="•"/>
            </a:pPr>
            <a:r>
              <a:rPr lang="en-US" altLang="zh-CN" sz="2200">
                <a:ea typeface="宋体" panose="02010600030101010101" pitchFamily="2" charset="-122"/>
              </a:rPr>
              <a:t>Need to calculate the determinant of Jacobian (expensive)</a:t>
            </a:r>
          </a:p>
          <a:p>
            <a:pPr marL="800100" lvl="1" indent="-342900">
              <a:buFont typeface="Arial" panose="020B0604020202020204" pitchFamily="34" charset="0"/>
              <a:buChar char="•"/>
            </a:pPr>
            <a:r>
              <a:rPr lang="en-US" altLang="zh-CN" sz="2200">
                <a:ea typeface="宋体" panose="02010600030101010101" pitchFamily="2" charset="-122"/>
              </a:rPr>
              <a:t>Need to carefully choose invertible functions to make computation tractable</a:t>
            </a:r>
          </a:p>
        </p:txBody>
      </p:sp>
      <p:sp>
        <p:nvSpPr>
          <p:cNvPr id="31" name="TextBox 30">
            <a:extLst>
              <a:ext uri="{FF2B5EF4-FFF2-40B4-BE49-F238E27FC236}">
                <a16:creationId xmlns:a16="http://schemas.microsoft.com/office/drawing/2014/main" id="{B117BBB3-791E-487A-87F2-CD9B0CB8B31E}"/>
              </a:ext>
            </a:extLst>
          </p:cNvPr>
          <p:cNvSpPr txBox="1"/>
          <p:nvPr/>
        </p:nvSpPr>
        <p:spPr>
          <a:xfrm>
            <a:off x="228978" y="5894685"/>
            <a:ext cx="10311484" cy="461665"/>
          </a:xfrm>
          <a:prstGeom prst="rect">
            <a:avLst/>
          </a:prstGeom>
          <a:noFill/>
        </p:spPr>
        <p:txBody>
          <a:bodyPr wrap="square" rtlCol="0">
            <a:spAutoFit/>
          </a:bodyPr>
          <a:lstStyle/>
          <a:p>
            <a:r>
              <a:rPr lang="en-US" altLang="zh-CN" sz="1200"/>
              <a:t>Eric Jang. Normalizing Flows Tutorial. https://blog.evjang.com/2018/01/nf1.html</a:t>
            </a:r>
          </a:p>
          <a:p>
            <a:r>
              <a:rPr lang="en-US" altLang="zh-CN" sz="1200"/>
              <a:t>Rezende, Danilo, and Shakir Mohamed. Variational inference with normalizing flows. International conference on machine learning. PMLR, 2015.</a:t>
            </a:r>
            <a:endParaRPr lang="en-US" altLang="zh-CN" sz="1200" dirty="0"/>
          </a:p>
        </p:txBody>
      </p:sp>
    </p:spTree>
    <p:extLst>
      <p:ext uri="{BB962C8B-B14F-4D97-AF65-F5344CB8AC3E}">
        <p14:creationId xmlns:p14="http://schemas.microsoft.com/office/powerpoint/2010/main" val="197498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6" grpId="0"/>
      <p:bldP spid="52" grpId="0" animBg="1"/>
      <p:bldP spid="53" grpId="0"/>
      <p:bldP spid="26"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48AAACC-EA80-4E53-98A1-42859E3D58E4}"/>
              </a:ext>
            </a:extLst>
          </p:cNvPr>
          <p:cNvPicPr>
            <a:picLocks noChangeAspect="1"/>
          </p:cNvPicPr>
          <p:nvPr/>
        </p:nvPicPr>
        <p:blipFill>
          <a:blip r:embed="rId3"/>
          <a:stretch>
            <a:fillRect/>
          </a:stretch>
        </p:blipFill>
        <p:spPr>
          <a:xfrm>
            <a:off x="3478658" y="1572983"/>
            <a:ext cx="4534293" cy="944962"/>
          </a:xfrm>
          <a:prstGeom prst="rect">
            <a:avLst/>
          </a:prstGeom>
        </p:spPr>
      </p:pic>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261110"/>
            <a:ext cx="4863529" cy="504001"/>
          </a:xfrm>
        </p:spPr>
        <p:txBody>
          <a:bodyPr>
            <a:normAutofit/>
          </a:bodyPr>
          <a:lstStyle/>
          <a:p>
            <a:r>
              <a:rPr lang="en-US" altLang="zh-CN" dirty="0"/>
              <a:t>Normalizing Flows: Examples</a:t>
            </a:r>
            <a:endParaRPr lang="zh-CN" altLang="en-US"/>
          </a:p>
        </p:txBody>
      </p:sp>
      <p:sp>
        <p:nvSpPr>
          <p:cNvPr id="3" name="Date Placeholder 2">
            <a:extLst>
              <a:ext uri="{FF2B5EF4-FFF2-40B4-BE49-F238E27FC236}">
                <a16:creationId xmlns:a16="http://schemas.microsoft.com/office/drawing/2014/main" id="{98C656CF-2EDD-47EB-8563-2B1816D56178}"/>
              </a:ext>
            </a:extLst>
          </p:cNvPr>
          <p:cNvSpPr>
            <a:spLocks noGrp="1"/>
          </p:cNvSpPr>
          <p:nvPr>
            <p:ph type="dt" sz="half" idx="10"/>
          </p:nvPr>
        </p:nvSpPr>
        <p:spPr/>
        <p:txBody>
          <a:bodyPr/>
          <a:lstStyle/>
          <a:p>
            <a:fld id="{7759A32C-784D-4C90-A57A-523B08FB85CB}" type="datetime1">
              <a:rPr lang="zh-CN" altLang="en-US" smtClean="0"/>
              <a:t>2022/8/21</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dirty="0"/>
              <a:t>Normalizing Flows for Implicit BNN</a:t>
            </a:r>
            <a:endParaRPr lang="zh-CN" altLang="en-US"/>
          </a:p>
        </p:txBody>
      </p:sp>
      <p:sp>
        <p:nvSpPr>
          <p:cNvPr id="6" name="Slide Number Placeholder 5">
            <a:extLst>
              <a:ext uri="{FF2B5EF4-FFF2-40B4-BE49-F238E27FC236}">
                <a16:creationId xmlns:a16="http://schemas.microsoft.com/office/drawing/2014/main" id="{B26C03E4-36A9-498B-A751-F37BE1E6AC5A}"/>
              </a:ext>
            </a:extLst>
          </p:cNvPr>
          <p:cNvSpPr>
            <a:spLocks noGrp="1"/>
          </p:cNvSpPr>
          <p:nvPr>
            <p:ph type="sldNum" sz="quarter" idx="12"/>
          </p:nvPr>
        </p:nvSpPr>
        <p:spPr/>
        <p:txBody>
          <a:bodyPr/>
          <a:lstStyle/>
          <a:p>
            <a:fld id="{B6EE4CE8-67DD-4AAC-82D8-3F81517F6647}" type="slidenum">
              <a:rPr lang="zh-CN" altLang="en-US" smtClean="0"/>
              <a:pPr/>
              <a:t>24</a:t>
            </a:fld>
            <a:endParaRPr lang="zh-CN" altLang="en-US"/>
          </a:p>
        </p:txBody>
      </p:sp>
      <p:sp>
        <p:nvSpPr>
          <p:cNvPr id="7" name="矩形 5">
            <a:extLst>
              <a:ext uri="{FF2B5EF4-FFF2-40B4-BE49-F238E27FC236}">
                <a16:creationId xmlns:a16="http://schemas.microsoft.com/office/drawing/2014/main" id="{3E4FF4ED-2A58-4920-9A36-13F10F7B1982}"/>
              </a:ext>
            </a:extLst>
          </p:cNvPr>
          <p:cNvSpPr/>
          <p:nvPr/>
        </p:nvSpPr>
        <p:spPr>
          <a:xfrm>
            <a:off x="336000" y="2539269"/>
            <a:ext cx="8009010"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Arial" pitchFamily="34" charset="0"/>
              </a:rPr>
              <a:t>Planar Flow</a:t>
            </a:r>
            <a:endParaRPr lang="zh-CN" altLang="en-US" sz="2400" dirty="0">
              <a:ea typeface="黑体" panose="02010609060101010101" pitchFamily="49" charset="-122"/>
              <a:cs typeface="Times New Roman" panose="02020603050405020304" pitchFamily="18" charset="0"/>
            </a:endParaRPr>
          </a:p>
        </p:txBody>
      </p:sp>
      <p:sp>
        <p:nvSpPr>
          <p:cNvPr id="8" name="矩形 14">
            <a:extLst>
              <a:ext uri="{FF2B5EF4-FFF2-40B4-BE49-F238E27FC236}">
                <a16:creationId xmlns:a16="http://schemas.microsoft.com/office/drawing/2014/main" id="{B713A6A1-F45D-4297-A91F-C6F498815B8B}"/>
              </a:ext>
            </a:extLst>
          </p:cNvPr>
          <p:cNvSpPr/>
          <p:nvPr/>
        </p:nvSpPr>
        <p:spPr>
          <a:xfrm>
            <a:off x="335999" y="4379592"/>
            <a:ext cx="6245671"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Arial" pitchFamily="34" charset="0"/>
              </a:rPr>
              <a:t>Invertible 1x1 Convolution (Glow, for images)</a:t>
            </a:r>
            <a:endParaRPr lang="zh-CN" altLang="en-US" sz="2400" dirty="0">
              <a:ea typeface="黑体" panose="02010609060101010101" pitchFamily="49" charset="-122"/>
              <a:cs typeface="Times New Roman" panose="02020603050405020304" pitchFamily="18" charset="0"/>
            </a:endParaRPr>
          </a:p>
        </p:txBody>
      </p:sp>
      <p:pic>
        <p:nvPicPr>
          <p:cNvPr id="10" name="Picture 9">
            <a:extLst>
              <a:ext uri="{FF2B5EF4-FFF2-40B4-BE49-F238E27FC236}">
                <a16:creationId xmlns:a16="http://schemas.microsoft.com/office/drawing/2014/main" id="{ED045FD7-B3B4-45AE-BA6C-7B28975B7AAB}"/>
              </a:ext>
            </a:extLst>
          </p:cNvPr>
          <p:cNvPicPr>
            <a:picLocks noChangeAspect="1"/>
          </p:cNvPicPr>
          <p:nvPr/>
        </p:nvPicPr>
        <p:blipFill>
          <a:blip r:embed="rId4"/>
          <a:stretch>
            <a:fillRect/>
          </a:stretch>
        </p:blipFill>
        <p:spPr>
          <a:xfrm>
            <a:off x="2572351" y="2881574"/>
            <a:ext cx="5581049" cy="1468330"/>
          </a:xfrm>
          <a:prstGeom prst="rect">
            <a:avLst/>
          </a:prstGeom>
        </p:spPr>
      </p:pic>
      <p:sp>
        <p:nvSpPr>
          <p:cNvPr id="14" name="矩形 5">
            <a:extLst>
              <a:ext uri="{FF2B5EF4-FFF2-40B4-BE49-F238E27FC236}">
                <a16:creationId xmlns:a16="http://schemas.microsoft.com/office/drawing/2014/main" id="{1F94B971-C457-498B-9FB1-AEE79CBA0E53}"/>
              </a:ext>
            </a:extLst>
          </p:cNvPr>
          <p:cNvSpPr/>
          <p:nvPr/>
        </p:nvSpPr>
        <p:spPr>
          <a:xfrm>
            <a:off x="336000" y="1076057"/>
            <a:ext cx="5052746"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Affine Transform</a:t>
            </a:r>
            <a:endParaRPr lang="zh-CN" altLang="en-US" sz="2400" dirty="0">
              <a:ea typeface="黑体" panose="02010609060101010101" pitchFamily="49" charset="-122"/>
              <a:cs typeface="Times New Roman" panose="02020603050405020304" pitchFamily="18" charset="0"/>
            </a:endParaRPr>
          </a:p>
        </p:txBody>
      </p:sp>
      <p:sp>
        <p:nvSpPr>
          <p:cNvPr id="17" name="文本框 2">
            <a:extLst>
              <a:ext uri="{FF2B5EF4-FFF2-40B4-BE49-F238E27FC236}">
                <a16:creationId xmlns:a16="http://schemas.microsoft.com/office/drawing/2014/main" id="{E5278BAF-D54C-49C9-A34D-52B326B4FFE0}"/>
              </a:ext>
            </a:extLst>
          </p:cNvPr>
          <p:cNvSpPr txBox="1"/>
          <p:nvPr/>
        </p:nvSpPr>
        <p:spPr>
          <a:xfrm>
            <a:off x="335999" y="1614577"/>
            <a:ext cx="5052746"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Scale and shift the original vector:</a:t>
            </a:r>
          </a:p>
        </p:txBody>
      </p:sp>
      <p:sp>
        <p:nvSpPr>
          <p:cNvPr id="24" name="文本框 2">
            <a:extLst>
              <a:ext uri="{FF2B5EF4-FFF2-40B4-BE49-F238E27FC236}">
                <a16:creationId xmlns:a16="http://schemas.microsoft.com/office/drawing/2014/main" id="{20872EBE-EC5D-4ECE-82F6-2D034FEC2F03}"/>
              </a:ext>
            </a:extLst>
          </p:cNvPr>
          <p:cNvSpPr txBox="1"/>
          <p:nvPr/>
        </p:nvSpPr>
        <p:spPr>
          <a:xfrm>
            <a:off x="335999" y="2036677"/>
            <a:ext cx="5052746"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log determinant:</a:t>
            </a:r>
          </a:p>
        </p:txBody>
      </p:sp>
      <p:cxnSp>
        <p:nvCxnSpPr>
          <p:cNvPr id="28" name="Straight Arrow Connector 27">
            <a:extLst>
              <a:ext uri="{FF2B5EF4-FFF2-40B4-BE49-F238E27FC236}">
                <a16:creationId xmlns:a16="http://schemas.microsoft.com/office/drawing/2014/main" id="{8B5092AE-3354-4C78-8727-9BA43E5E9E15}"/>
              </a:ext>
            </a:extLst>
          </p:cNvPr>
          <p:cNvCxnSpPr/>
          <p:nvPr/>
        </p:nvCxnSpPr>
        <p:spPr>
          <a:xfrm flipH="1">
            <a:off x="5476672" y="2770101"/>
            <a:ext cx="359924" cy="230833"/>
          </a:xfrm>
          <a:prstGeom prst="straightConnector1">
            <a:avLst/>
          </a:prstGeom>
          <a:ln w="25400">
            <a:solidFill>
              <a:srgbClr val="C000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D4FFF0A-063C-49F7-905B-3236DF68CBBB}"/>
              </a:ext>
            </a:extLst>
          </p:cNvPr>
          <p:cNvSpPr txBox="1"/>
          <p:nvPr/>
        </p:nvSpPr>
        <p:spPr>
          <a:xfrm>
            <a:off x="5918816" y="2565894"/>
            <a:ext cx="1600665" cy="369332"/>
          </a:xfrm>
          <a:prstGeom prst="rect">
            <a:avLst/>
          </a:prstGeom>
          <a:noFill/>
        </p:spPr>
        <p:txBody>
          <a:bodyPr wrap="square">
            <a:spAutoFit/>
          </a:bodyPr>
          <a:lstStyle/>
          <a:p>
            <a:r>
              <a:rPr lang="en-US" altLang="zh-CN" dirty="0">
                <a:solidFill>
                  <a:srgbClr val="C00000"/>
                </a:solidFill>
              </a:rPr>
              <a:t>tanh function</a:t>
            </a:r>
          </a:p>
        </p:txBody>
      </p:sp>
      <p:sp>
        <p:nvSpPr>
          <p:cNvPr id="30" name="文本框 2">
            <a:extLst>
              <a:ext uri="{FF2B5EF4-FFF2-40B4-BE49-F238E27FC236}">
                <a16:creationId xmlns:a16="http://schemas.microsoft.com/office/drawing/2014/main" id="{1110CD71-078C-42A6-9B77-410E8488F365}"/>
              </a:ext>
            </a:extLst>
          </p:cNvPr>
          <p:cNvSpPr txBox="1"/>
          <p:nvPr/>
        </p:nvSpPr>
        <p:spPr>
          <a:xfrm>
            <a:off x="335999" y="2955526"/>
            <a:ext cx="5052746"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Transform:</a:t>
            </a:r>
          </a:p>
        </p:txBody>
      </p:sp>
      <p:sp>
        <p:nvSpPr>
          <p:cNvPr id="31" name="文本框 2">
            <a:extLst>
              <a:ext uri="{FF2B5EF4-FFF2-40B4-BE49-F238E27FC236}">
                <a16:creationId xmlns:a16="http://schemas.microsoft.com/office/drawing/2014/main" id="{5A79E63B-6008-4D69-82ED-B83D50266F99}"/>
              </a:ext>
            </a:extLst>
          </p:cNvPr>
          <p:cNvSpPr txBox="1"/>
          <p:nvPr/>
        </p:nvSpPr>
        <p:spPr>
          <a:xfrm>
            <a:off x="335999" y="3377626"/>
            <a:ext cx="5052746"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Jacobian matrix:</a:t>
            </a:r>
          </a:p>
        </p:txBody>
      </p:sp>
      <p:sp>
        <p:nvSpPr>
          <p:cNvPr id="32" name="文本框 2">
            <a:extLst>
              <a:ext uri="{FF2B5EF4-FFF2-40B4-BE49-F238E27FC236}">
                <a16:creationId xmlns:a16="http://schemas.microsoft.com/office/drawing/2014/main" id="{50D6E270-7F66-4922-BC9E-109A5B41D451}"/>
              </a:ext>
            </a:extLst>
          </p:cNvPr>
          <p:cNvSpPr txBox="1"/>
          <p:nvPr/>
        </p:nvSpPr>
        <p:spPr>
          <a:xfrm>
            <a:off x="335999" y="3763105"/>
            <a:ext cx="5052746"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a:ea typeface="宋体" panose="02010600030101010101" pitchFamily="2" charset="-122"/>
              </a:rPr>
              <a:t>determinant</a:t>
            </a:r>
            <a:r>
              <a:rPr lang="en-US" altLang="zh-CN" sz="2200" dirty="0">
                <a:ea typeface="宋体" panose="02010600030101010101" pitchFamily="2" charset="-122"/>
              </a:rPr>
              <a:t>:</a:t>
            </a:r>
          </a:p>
        </p:txBody>
      </p:sp>
      <p:sp>
        <p:nvSpPr>
          <p:cNvPr id="33" name="文本框 2">
            <a:extLst>
              <a:ext uri="{FF2B5EF4-FFF2-40B4-BE49-F238E27FC236}">
                <a16:creationId xmlns:a16="http://schemas.microsoft.com/office/drawing/2014/main" id="{4A4468A5-DCF3-4C32-9690-C5D5248C8A21}"/>
              </a:ext>
            </a:extLst>
          </p:cNvPr>
          <p:cNvSpPr txBox="1"/>
          <p:nvPr/>
        </p:nvSpPr>
        <p:spPr>
          <a:xfrm>
            <a:off x="335999" y="4837866"/>
            <a:ext cx="5052746"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2D Convolution:</a:t>
            </a:r>
          </a:p>
        </p:txBody>
      </p:sp>
      <p:pic>
        <p:nvPicPr>
          <p:cNvPr id="35" name="Picture 34">
            <a:extLst>
              <a:ext uri="{FF2B5EF4-FFF2-40B4-BE49-F238E27FC236}">
                <a16:creationId xmlns:a16="http://schemas.microsoft.com/office/drawing/2014/main" id="{9842BA96-DA6E-4640-A70A-799111A51DE8}"/>
              </a:ext>
            </a:extLst>
          </p:cNvPr>
          <p:cNvPicPr>
            <a:picLocks noChangeAspect="1"/>
          </p:cNvPicPr>
          <p:nvPr/>
        </p:nvPicPr>
        <p:blipFill>
          <a:blip r:embed="rId5"/>
          <a:stretch>
            <a:fillRect/>
          </a:stretch>
        </p:blipFill>
        <p:spPr>
          <a:xfrm>
            <a:off x="3949606" y="4831708"/>
            <a:ext cx="1707028" cy="480102"/>
          </a:xfrm>
          <a:prstGeom prst="rect">
            <a:avLst/>
          </a:prstGeom>
        </p:spPr>
      </p:pic>
      <p:sp>
        <p:nvSpPr>
          <p:cNvPr id="36" name="TextBox 35">
            <a:extLst>
              <a:ext uri="{FF2B5EF4-FFF2-40B4-BE49-F238E27FC236}">
                <a16:creationId xmlns:a16="http://schemas.microsoft.com/office/drawing/2014/main" id="{9F574A91-5845-4BC6-BF82-4064FCC2CEF8}"/>
              </a:ext>
            </a:extLst>
          </p:cNvPr>
          <p:cNvSpPr txBox="1"/>
          <p:nvPr/>
        </p:nvSpPr>
        <p:spPr>
          <a:xfrm>
            <a:off x="5972263" y="4867222"/>
            <a:ext cx="4362274" cy="369332"/>
          </a:xfrm>
          <a:prstGeom prst="rect">
            <a:avLst/>
          </a:prstGeom>
          <a:noFill/>
        </p:spPr>
        <p:txBody>
          <a:bodyPr wrap="square">
            <a:spAutoFit/>
          </a:bodyPr>
          <a:lstStyle/>
          <a:p>
            <a:r>
              <a:rPr lang="en-US" altLang="zh-CN" dirty="0">
                <a:solidFill>
                  <a:srgbClr val="C00000"/>
                </a:solidFill>
              </a:rPr>
              <a:t>shared matrix </a:t>
            </a:r>
            <a:r>
              <a:rPr lang="en-US" altLang="zh-CN" dirty="0"/>
              <a:t>for all (height, width) positions</a:t>
            </a:r>
            <a:endParaRPr lang="en-US" altLang="zh-CN" dirty="0">
              <a:solidFill>
                <a:srgbClr val="C00000"/>
              </a:solidFill>
            </a:endParaRPr>
          </a:p>
        </p:txBody>
      </p:sp>
      <p:sp>
        <p:nvSpPr>
          <p:cNvPr id="37" name="文本框 2">
            <a:extLst>
              <a:ext uri="{FF2B5EF4-FFF2-40B4-BE49-F238E27FC236}">
                <a16:creationId xmlns:a16="http://schemas.microsoft.com/office/drawing/2014/main" id="{316B8560-FABD-427A-8AD8-01299E35032D}"/>
              </a:ext>
            </a:extLst>
          </p:cNvPr>
          <p:cNvSpPr txBox="1"/>
          <p:nvPr/>
        </p:nvSpPr>
        <p:spPr>
          <a:xfrm>
            <a:off x="335999" y="5351001"/>
            <a:ext cx="5052746"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log determinant:</a:t>
            </a:r>
          </a:p>
        </p:txBody>
      </p:sp>
      <p:pic>
        <p:nvPicPr>
          <p:cNvPr id="43" name="Picture 42">
            <a:extLst>
              <a:ext uri="{FF2B5EF4-FFF2-40B4-BE49-F238E27FC236}">
                <a16:creationId xmlns:a16="http://schemas.microsoft.com/office/drawing/2014/main" id="{6BDC2E74-EB21-44DC-B31B-4D013D427043}"/>
              </a:ext>
            </a:extLst>
          </p:cNvPr>
          <p:cNvPicPr>
            <a:picLocks noChangeAspect="1"/>
          </p:cNvPicPr>
          <p:nvPr/>
        </p:nvPicPr>
        <p:blipFill>
          <a:blip r:embed="rId6"/>
          <a:stretch>
            <a:fillRect/>
          </a:stretch>
        </p:blipFill>
        <p:spPr>
          <a:xfrm>
            <a:off x="3251952" y="5344654"/>
            <a:ext cx="4221846" cy="518205"/>
          </a:xfrm>
          <a:prstGeom prst="rect">
            <a:avLst/>
          </a:prstGeom>
        </p:spPr>
      </p:pic>
      <p:sp>
        <p:nvSpPr>
          <p:cNvPr id="23" name="TextBox 22">
            <a:extLst>
              <a:ext uri="{FF2B5EF4-FFF2-40B4-BE49-F238E27FC236}">
                <a16:creationId xmlns:a16="http://schemas.microsoft.com/office/drawing/2014/main" id="{961D9CF3-94F3-4188-B9D1-A063C578E7EE}"/>
              </a:ext>
            </a:extLst>
          </p:cNvPr>
          <p:cNvSpPr txBox="1"/>
          <p:nvPr/>
        </p:nvSpPr>
        <p:spPr>
          <a:xfrm>
            <a:off x="335303" y="6068639"/>
            <a:ext cx="10311484" cy="276999"/>
          </a:xfrm>
          <a:prstGeom prst="rect">
            <a:avLst/>
          </a:prstGeom>
          <a:noFill/>
        </p:spPr>
        <p:txBody>
          <a:bodyPr wrap="square" rtlCol="0">
            <a:spAutoFit/>
          </a:bodyPr>
          <a:lstStyle/>
          <a:p>
            <a:r>
              <a:rPr lang="en-US" altLang="zh-CN" sz="1200"/>
              <a:t>Kingma, Durk P., and Prafulla Dhariwal. "Glow: Generative flow with invertible 1x1 convolutions." Advances in neural information processing systems 31 (2018).</a:t>
            </a:r>
            <a:endParaRPr lang="en-US" altLang="zh-CN" sz="1200" dirty="0"/>
          </a:p>
        </p:txBody>
      </p:sp>
    </p:spTree>
    <p:extLst>
      <p:ext uri="{BB962C8B-B14F-4D97-AF65-F5344CB8AC3E}">
        <p14:creationId xmlns:p14="http://schemas.microsoft.com/office/powerpoint/2010/main" val="88046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7" grpId="0"/>
      <p:bldP spid="24" grpId="0"/>
      <p:bldP spid="29" grpId="0"/>
      <p:bldP spid="30" grpId="0"/>
      <p:bldP spid="31" grpId="0"/>
      <p:bldP spid="32" grpId="0"/>
      <p:bldP spid="33" grpId="0"/>
      <p:bldP spid="36"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261110"/>
            <a:ext cx="4863529" cy="504001"/>
          </a:xfrm>
        </p:spPr>
        <p:txBody>
          <a:bodyPr>
            <a:normAutofit/>
          </a:bodyPr>
          <a:lstStyle/>
          <a:p>
            <a:r>
              <a:rPr lang="en-US" altLang="zh-CN" sz="2400"/>
              <a:t>General Network Structure</a:t>
            </a:r>
            <a:endParaRPr lang="zh-CN" altLang="en-US"/>
          </a:p>
        </p:txBody>
      </p:sp>
      <p:sp>
        <p:nvSpPr>
          <p:cNvPr id="3" name="Date Placeholder 2">
            <a:extLst>
              <a:ext uri="{FF2B5EF4-FFF2-40B4-BE49-F238E27FC236}">
                <a16:creationId xmlns:a16="http://schemas.microsoft.com/office/drawing/2014/main" id="{98C656CF-2EDD-47EB-8563-2B1816D56178}"/>
              </a:ext>
            </a:extLst>
          </p:cNvPr>
          <p:cNvSpPr>
            <a:spLocks noGrp="1"/>
          </p:cNvSpPr>
          <p:nvPr>
            <p:ph type="dt" sz="half" idx="10"/>
          </p:nvPr>
        </p:nvSpPr>
        <p:spPr/>
        <p:txBody>
          <a:bodyPr/>
          <a:lstStyle/>
          <a:p>
            <a:fld id="{7759A32C-784D-4C90-A57A-523B08FB85CB}" type="datetime1">
              <a:rPr lang="zh-CN" altLang="en-US" smtClean="0"/>
              <a:t>2022/8/21</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a:t>Normalizing Flows for Implicit BNN</a:t>
            </a:r>
            <a:endParaRPr lang="zh-CN" altLang="en-US"/>
          </a:p>
        </p:txBody>
      </p:sp>
      <p:sp>
        <p:nvSpPr>
          <p:cNvPr id="6" name="Slide Number Placeholder 5">
            <a:extLst>
              <a:ext uri="{FF2B5EF4-FFF2-40B4-BE49-F238E27FC236}">
                <a16:creationId xmlns:a16="http://schemas.microsoft.com/office/drawing/2014/main" id="{B26C03E4-36A9-498B-A751-F37BE1E6AC5A}"/>
              </a:ext>
            </a:extLst>
          </p:cNvPr>
          <p:cNvSpPr>
            <a:spLocks noGrp="1"/>
          </p:cNvSpPr>
          <p:nvPr>
            <p:ph type="sldNum" sz="quarter" idx="12"/>
          </p:nvPr>
        </p:nvSpPr>
        <p:spPr>
          <a:xfrm>
            <a:off x="8610600" y="6331036"/>
            <a:ext cx="2743200" cy="365125"/>
          </a:xfrm>
        </p:spPr>
        <p:txBody>
          <a:bodyPr/>
          <a:lstStyle/>
          <a:p>
            <a:fld id="{B6EE4CE8-67DD-4AAC-82D8-3F81517F6647}" type="slidenum">
              <a:rPr lang="zh-CN" altLang="en-US" smtClean="0"/>
              <a:pPr/>
              <a:t>25</a:t>
            </a:fld>
            <a:endParaRPr lang="zh-CN" altLang="en-US"/>
          </a:p>
        </p:txBody>
      </p:sp>
      <p:grpSp>
        <p:nvGrpSpPr>
          <p:cNvPr id="7" name="Group 6">
            <a:extLst>
              <a:ext uri="{FF2B5EF4-FFF2-40B4-BE49-F238E27FC236}">
                <a16:creationId xmlns:a16="http://schemas.microsoft.com/office/drawing/2014/main" id="{9B1A6839-C418-472E-9AEF-597756682752}"/>
              </a:ext>
            </a:extLst>
          </p:cNvPr>
          <p:cNvGrpSpPr/>
          <p:nvPr/>
        </p:nvGrpSpPr>
        <p:grpSpPr>
          <a:xfrm>
            <a:off x="4214120" y="2006022"/>
            <a:ext cx="6884936" cy="1941087"/>
            <a:chOff x="4487616" y="1704203"/>
            <a:chExt cx="6884936" cy="1941087"/>
          </a:xfrm>
        </p:grpSpPr>
        <p:sp>
          <p:nvSpPr>
            <p:cNvPr id="89" name="Rectangle: Rounded Corners 88">
              <a:extLst>
                <a:ext uri="{FF2B5EF4-FFF2-40B4-BE49-F238E27FC236}">
                  <a16:creationId xmlns:a16="http://schemas.microsoft.com/office/drawing/2014/main" id="{A0CC422C-6697-4134-9231-0691601F4048}"/>
                </a:ext>
              </a:extLst>
            </p:cNvPr>
            <p:cNvSpPr/>
            <p:nvPr/>
          </p:nvSpPr>
          <p:spPr>
            <a:xfrm>
              <a:off x="4487616" y="1704203"/>
              <a:ext cx="6884936" cy="1941087"/>
            </a:xfrm>
            <a:prstGeom prst="roundRect">
              <a:avLst>
                <a:gd name="adj" fmla="val 13263"/>
              </a:avLst>
            </a:prstGeom>
            <a:solidFill>
              <a:schemeClr val="accent5">
                <a:alpha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Rectangle 71">
              <a:extLst>
                <a:ext uri="{FF2B5EF4-FFF2-40B4-BE49-F238E27FC236}">
                  <a16:creationId xmlns:a16="http://schemas.microsoft.com/office/drawing/2014/main" id="{527BFD08-29AB-48A7-95B2-60316778CA04}"/>
                </a:ext>
              </a:extLst>
            </p:cNvPr>
            <p:cNvSpPr/>
            <p:nvPr/>
          </p:nvSpPr>
          <p:spPr>
            <a:xfrm>
              <a:off x="4744147" y="2103463"/>
              <a:ext cx="1147665" cy="461666"/>
            </a:xfrm>
            <a:prstGeom prst="rect">
              <a:avLst/>
            </a:prstGeom>
            <a:solidFill>
              <a:schemeClr val="accent3">
                <a:alpha val="6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a:t>Input</a:t>
              </a:r>
              <a:endParaRPr lang="zh-CN" altLang="en-US"/>
            </a:p>
          </p:txBody>
        </p:sp>
        <p:sp>
          <p:nvSpPr>
            <p:cNvPr id="73" name="Rectangle 72">
              <a:extLst>
                <a:ext uri="{FF2B5EF4-FFF2-40B4-BE49-F238E27FC236}">
                  <a16:creationId xmlns:a16="http://schemas.microsoft.com/office/drawing/2014/main" id="{6A7CA65D-8580-4F41-8C68-BCD118EF5547}"/>
                </a:ext>
              </a:extLst>
            </p:cNvPr>
            <p:cNvSpPr/>
            <p:nvPr/>
          </p:nvSpPr>
          <p:spPr>
            <a:xfrm>
              <a:off x="4744147" y="3010332"/>
              <a:ext cx="1147665" cy="461666"/>
            </a:xfrm>
            <a:prstGeom prst="rect">
              <a:avLst/>
            </a:prstGeom>
            <a:solidFill>
              <a:schemeClr val="accent6">
                <a:alpha val="6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Base Dist.</a:t>
              </a:r>
              <a:endParaRPr lang="zh-CN" altLang="en-US"/>
            </a:p>
          </p:txBody>
        </p:sp>
        <p:sp>
          <p:nvSpPr>
            <p:cNvPr id="74" name="Rectangle 73">
              <a:extLst>
                <a:ext uri="{FF2B5EF4-FFF2-40B4-BE49-F238E27FC236}">
                  <a16:creationId xmlns:a16="http://schemas.microsoft.com/office/drawing/2014/main" id="{58B3FAB7-2E51-4A15-A1A6-E64339704ED7}"/>
                </a:ext>
              </a:extLst>
            </p:cNvPr>
            <p:cNvSpPr/>
            <p:nvPr/>
          </p:nvSpPr>
          <p:spPr>
            <a:xfrm>
              <a:off x="7050252" y="3014505"/>
              <a:ext cx="1147665" cy="461666"/>
            </a:xfrm>
            <a:prstGeom prst="rect">
              <a:avLst/>
            </a:prstGeom>
            <a:solidFill>
              <a:schemeClr val="accent6">
                <a:alpha val="6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NF</a:t>
              </a:r>
              <a:endParaRPr lang="zh-CN" altLang="en-US"/>
            </a:p>
          </p:txBody>
        </p:sp>
        <p:sp>
          <p:nvSpPr>
            <p:cNvPr id="75" name="Rectangle 74">
              <a:extLst>
                <a:ext uri="{FF2B5EF4-FFF2-40B4-BE49-F238E27FC236}">
                  <a16:creationId xmlns:a16="http://schemas.microsoft.com/office/drawing/2014/main" id="{092747D9-4AF5-4D53-A5D6-6A020F7C0E28}"/>
                </a:ext>
              </a:extLst>
            </p:cNvPr>
            <p:cNvSpPr/>
            <p:nvPr/>
          </p:nvSpPr>
          <p:spPr>
            <a:xfrm>
              <a:off x="9571731" y="2103463"/>
              <a:ext cx="1497100" cy="461666"/>
            </a:xfrm>
            <a:prstGeom prst="rect">
              <a:avLst/>
            </a:prstGeom>
            <a:solidFill>
              <a:schemeClr val="accent2">
                <a:alpha val="6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a:t>Det. Compo</a:t>
              </a:r>
              <a:endParaRPr lang="zh-CN" altLang="en-US"/>
            </a:p>
          </p:txBody>
        </p:sp>
        <p:cxnSp>
          <p:nvCxnSpPr>
            <p:cNvPr id="76" name="Straight Arrow Connector 75">
              <a:extLst>
                <a:ext uri="{FF2B5EF4-FFF2-40B4-BE49-F238E27FC236}">
                  <a16:creationId xmlns:a16="http://schemas.microsoft.com/office/drawing/2014/main" id="{60F3CF84-C924-491E-8055-D43C5939AEFE}"/>
                </a:ext>
              </a:extLst>
            </p:cNvPr>
            <p:cNvCxnSpPr>
              <a:stCxn id="73" idx="3"/>
              <a:endCxn id="74" idx="1"/>
            </p:cNvCxnSpPr>
            <p:nvPr/>
          </p:nvCxnSpPr>
          <p:spPr>
            <a:xfrm>
              <a:off x="5891812" y="3241165"/>
              <a:ext cx="1158440" cy="417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97FFC071-583A-4517-91DF-C141D5606BD0}"/>
                </a:ext>
              </a:extLst>
            </p:cNvPr>
            <p:cNvCxnSpPr>
              <a:cxnSpLocks/>
              <a:stCxn id="74" idx="3"/>
              <a:endCxn id="82" idx="4"/>
            </p:cNvCxnSpPr>
            <p:nvPr/>
          </p:nvCxnSpPr>
          <p:spPr>
            <a:xfrm flipV="1">
              <a:off x="8197917" y="2504964"/>
              <a:ext cx="460425" cy="740374"/>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A13E3A1-0121-45D2-9BBE-FA977B4718C7}"/>
                </a:ext>
              </a:extLst>
            </p:cNvPr>
            <p:cNvCxnSpPr>
              <a:cxnSpLocks/>
              <a:stCxn id="72" idx="3"/>
              <a:endCxn id="82" idx="2"/>
            </p:cNvCxnSpPr>
            <p:nvPr/>
          </p:nvCxnSpPr>
          <p:spPr>
            <a:xfrm flipV="1">
              <a:off x="5891812" y="2324964"/>
              <a:ext cx="2586530" cy="93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575DC75-75F0-4B92-AFD3-41F6E9752E49}"/>
                </a:ext>
              </a:extLst>
            </p:cNvPr>
            <p:cNvCxnSpPr>
              <a:cxnSpLocks/>
            </p:cNvCxnSpPr>
            <p:nvPr/>
          </p:nvCxnSpPr>
          <p:spPr>
            <a:xfrm flipV="1">
              <a:off x="8816763" y="2334296"/>
              <a:ext cx="753459" cy="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D9FAA3A1-45EC-483B-AFF3-64D8F8748C43}"/>
                </a:ext>
              </a:extLst>
            </p:cNvPr>
            <p:cNvSpPr txBox="1"/>
            <p:nvPr/>
          </p:nvSpPr>
          <p:spPr>
            <a:xfrm>
              <a:off x="4744147" y="2581146"/>
              <a:ext cx="1182129" cy="369329"/>
            </a:xfrm>
            <a:prstGeom prst="rect">
              <a:avLst/>
            </a:prstGeom>
            <a:noFill/>
          </p:spPr>
          <p:txBody>
            <a:bodyPr wrap="square">
              <a:spAutoFit/>
            </a:bodyPr>
            <a:lstStyle/>
            <a:p>
              <a:r>
                <a:rPr lang="en-US" altLang="zh-CN"/>
                <a:t>Stochastic</a:t>
              </a:r>
              <a:endParaRPr lang="zh-CN" altLang="en-US"/>
            </a:p>
          </p:txBody>
        </p:sp>
        <p:sp>
          <p:nvSpPr>
            <p:cNvPr id="82" name="Flowchart: Summing Junction 81">
              <a:extLst>
                <a:ext uri="{FF2B5EF4-FFF2-40B4-BE49-F238E27FC236}">
                  <a16:creationId xmlns:a16="http://schemas.microsoft.com/office/drawing/2014/main" id="{672E1E02-F98B-4F6C-9767-8680A19C9329}"/>
                </a:ext>
              </a:extLst>
            </p:cNvPr>
            <p:cNvSpPr/>
            <p:nvPr/>
          </p:nvSpPr>
          <p:spPr>
            <a:xfrm>
              <a:off x="8478342" y="2144964"/>
              <a:ext cx="360000" cy="360000"/>
            </a:xfrm>
            <a:prstGeom prst="flowChartSummingJunction">
              <a:avLst/>
            </a:prstGeom>
            <a:solidFill>
              <a:schemeClr val="accent3">
                <a:alpha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TextBox 82">
              <a:extLst>
                <a:ext uri="{FF2B5EF4-FFF2-40B4-BE49-F238E27FC236}">
                  <a16:creationId xmlns:a16="http://schemas.microsoft.com/office/drawing/2014/main" id="{83D33DAD-9F07-40B0-AB7A-38593FCB3882}"/>
                </a:ext>
              </a:extLst>
            </p:cNvPr>
            <p:cNvSpPr txBox="1"/>
            <p:nvPr/>
          </p:nvSpPr>
          <p:spPr>
            <a:xfrm>
              <a:off x="5811364" y="2801151"/>
              <a:ext cx="1319336" cy="369332"/>
            </a:xfrm>
            <a:prstGeom prst="rect">
              <a:avLst/>
            </a:prstGeom>
            <a:noFill/>
          </p:spPr>
          <p:txBody>
            <a:bodyPr wrap="square">
              <a:spAutoFit/>
            </a:bodyPr>
            <a:lstStyle/>
            <a:p>
              <a:pPr algn="ctr"/>
              <a:r>
                <a:rPr lang="en-US" altLang="zh-CN" dirty="0"/>
                <a:t>samples</a:t>
              </a:r>
              <a:endParaRPr lang="zh-CN" altLang="en-US"/>
            </a:p>
          </p:txBody>
        </p:sp>
        <p:sp>
          <p:nvSpPr>
            <p:cNvPr id="84" name="TextBox 83">
              <a:extLst>
                <a:ext uri="{FF2B5EF4-FFF2-40B4-BE49-F238E27FC236}">
                  <a16:creationId xmlns:a16="http://schemas.microsoft.com/office/drawing/2014/main" id="{2985C03D-70EF-4BE7-85CA-C995EA92D972}"/>
                </a:ext>
              </a:extLst>
            </p:cNvPr>
            <p:cNvSpPr txBox="1"/>
            <p:nvPr/>
          </p:nvSpPr>
          <p:spPr>
            <a:xfrm>
              <a:off x="8688570" y="2593111"/>
              <a:ext cx="2377870" cy="646331"/>
            </a:xfrm>
            <a:prstGeom prst="rect">
              <a:avLst/>
            </a:prstGeom>
            <a:noFill/>
          </p:spPr>
          <p:txBody>
            <a:bodyPr wrap="square">
              <a:spAutoFit/>
            </a:bodyPr>
            <a:lstStyle/>
            <a:p>
              <a:r>
                <a:rPr lang="en-US" altLang="zh-CN" dirty="0"/>
                <a:t>transformed </a:t>
              </a:r>
            </a:p>
            <a:p>
              <a:r>
                <a:rPr lang="en-US" altLang="zh-CN" dirty="0"/>
                <a:t>samples</a:t>
              </a:r>
            </a:p>
          </p:txBody>
        </p:sp>
        <p:sp>
          <p:nvSpPr>
            <p:cNvPr id="88" name="TextBox 87">
              <a:extLst>
                <a:ext uri="{FF2B5EF4-FFF2-40B4-BE49-F238E27FC236}">
                  <a16:creationId xmlns:a16="http://schemas.microsoft.com/office/drawing/2014/main" id="{16D94C35-12BA-461F-B052-8CCBD2F0DCA2}"/>
                </a:ext>
              </a:extLst>
            </p:cNvPr>
            <p:cNvSpPr txBox="1"/>
            <p:nvPr/>
          </p:nvSpPr>
          <p:spPr>
            <a:xfrm>
              <a:off x="4744147" y="1704203"/>
              <a:ext cx="2023354" cy="369332"/>
            </a:xfrm>
            <a:prstGeom prst="rect">
              <a:avLst/>
            </a:prstGeom>
            <a:noFill/>
          </p:spPr>
          <p:txBody>
            <a:bodyPr wrap="square">
              <a:spAutoFit/>
            </a:bodyPr>
            <a:lstStyle/>
            <a:p>
              <a:r>
                <a:rPr lang="en-US" altLang="zh-CN"/>
                <a:t>Deterministic</a:t>
              </a:r>
              <a:endParaRPr lang="zh-CN" altLang="en-US"/>
            </a:p>
          </p:txBody>
        </p:sp>
      </p:grpSp>
      <p:sp>
        <p:nvSpPr>
          <p:cNvPr id="90" name="TextBox 89">
            <a:extLst>
              <a:ext uri="{FF2B5EF4-FFF2-40B4-BE49-F238E27FC236}">
                <a16:creationId xmlns:a16="http://schemas.microsoft.com/office/drawing/2014/main" id="{BC053599-2D90-41E6-B3B3-CB5E5FDA69E6}"/>
              </a:ext>
            </a:extLst>
          </p:cNvPr>
          <p:cNvSpPr txBox="1"/>
          <p:nvPr/>
        </p:nvSpPr>
        <p:spPr>
          <a:xfrm>
            <a:off x="6090183" y="1499182"/>
            <a:ext cx="3132811" cy="400110"/>
          </a:xfrm>
          <a:prstGeom prst="rect">
            <a:avLst/>
          </a:prstGeom>
          <a:noFill/>
        </p:spPr>
        <p:txBody>
          <a:bodyPr wrap="square">
            <a:spAutoFit/>
          </a:bodyPr>
          <a:lstStyle/>
          <a:p>
            <a:pPr algn="ctr"/>
            <a:r>
              <a:rPr lang="en-US" altLang="zh-CN" sz="2000"/>
              <a:t>Stochastic Layer </a:t>
            </a:r>
            <a:endParaRPr lang="zh-CN" altLang="en-US" sz="2000"/>
          </a:p>
        </p:txBody>
      </p:sp>
      <p:grpSp>
        <p:nvGrpSpPr>
          <p:cNvPr id="9" name="Group 8">
            <a:extLst>
              <a:ext uri="{FF2B5EF4-FFF2-40B4-BE49-F238E27FC236}">
                <a16:creationId xmlns:a16="http://schemas.microsoft.com/office/drawing/2014/main" id="{794724B2-CBFE-4B71-8CE7-5DCE301185CD}"/>
              </a:ext>
            </a:extLst>
          </p:cNvPr>
          <p:cNvGrpSpPr/>
          <p:nvPr/>
        </p:nvGrpSpPr>
        <p:grpSpPr>
          <a:xfrm>
            <a:off x="1075321" y="1499182"/>
            <a:ext cx="3132811" cy="3859635"/>
            <a:chOff x="1075321" y="1499182"/>
            <a:chExt cx="3132811" cy="3859635"/>
          </a:xfrm>
        </p:grpSpPr>
        <p:sp>
          <p:nvSpPr>
            <p:cNvPr id="8" name="Rectangle: Rounded Corners 7">
              <a:extLst>
                <a:ext uri="{FF2B5EF4-FFF2-40B4-BE49-F238E27FC236}">
                  <a16:creationId xmlns:a16="http://schemas.microsoft.com/office/drawing/2014/main" id="{D0A64E6B-BEDF-4108-83D7-7A509AC81F0C}"/>
                </a:ext>
              </a:extLst>
            </p:cNvPr>
            <p:cNvSpPr/>
            <p:nvPr/>
          </p:nvSpPr>
          <p:spPr>
            <a:xfrm>
              <a:off x="1522437" y="2006022"/>
              <a:ext cx="2386557" cy="3352795"/>
            </a:xfrm>
            <a:prstGeom prst="roundRect">
              <a:avLst>
                <a:gd name="adj" fmla="val 13263"/>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1" name="Group 90">
              <a:extLst>
                <a:ext uri="{FF2B5EF4-FFF2-40B4-BE49-F238E27FC236}">
                  <a16:creationId xmlns:a16="http://schemas.microsoft.com/office/drawing/2014/main" id="{0C2ECA32-A7D9-4249-98C8-B5C7E1809DEE}"/>
                </a:ext>
              </a:extLst>
            </p:cNvPr>
            <p:cNvGrpSpPr/>
            <p:nvPr/>
          </p:nvGrpSpPr>
          <p:grpSpPr>
            <a:xfrm>
              <a:off x="1671216" y="2249499"/>
              <a:ext cx="2089000" cy="879988"/>
              <a:chOff x="1925960" y="1826476"/>
              <a:chExt cx="2089000" cy="879988"/>
            </a:xfrm>
          </p:grpSpPr>
          <p:sp>
            <p:nvSpPr>
              <p:cNvPr id="35" name="Rectangle: Rounded Corners 34">
                <a:extLst>
                  <a:ext uri="{FF2B5EF4-FFF2-40B4-BE49-F238E27FC236}">
                    <a16:creationId xmlns:a16="http://schemas.microsoft.com/office/drawing/2014/main" id="{1D0BAF33-56AC-45F7-8780-0CD503BC29EA}"/>
                  </a:ext>
                </a:extLst>
              </p:cNvPr>
              <p:cNvSpPr/>
              <p:nvPr/>
            </p:nvSpPr>
            <p:spPr>
              <a:xfrm>
                <a:off x="1925960" y="1826476"/>
                <a:ext cx="2089000" cy="879988"/>
              </a:xfrm>
              <a:prstGeom prst="roundRect">
                <a:avLst>
                  <a:gd name="adj" fmla="val 13263"/>
                </a:avLst>
              </a:prstGeom>
              <a:solidFill>
                <a:schemeClr val="accent5">
                  <a:alpha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Rectangle: Rounded Corners 36">
                <a:extLst>
                  <a:ext uri="{FF2B5EF4-FFF2-40B4-BE49-F238E27FC236}">
                    <a16:creationId xmlns:a16="http://schemas.microsoft.com/office/drawing/2014/main" id="{6D3C831D-56F6-406D-939D-156E9D495FAA}"/>
                  </a:ext>
                </a:extLst>
              </p:cNvPr>
              <p:cNvSpPr/>
              <p:nvPr/>
            </p:nvSpPr>
            <p:spPr>
              <a:xfrm>
                <a:off x="2086794" y="1914319"/>
                <a:ext cx="1753602" cy="283316"/>
              </a:xfrm>
              <a:prstGeom prst="roundRect">
                <a:avLst>
                  <a:gd name="adj" fmla="val 13263"/>
                </a:avLst>
              </a:prstGeom>
              <a:solidFill>
                <a:schemeClr val="accent2">
                  <a:alpha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Det. Compo</a:t>
                </a:r>
                <a:endParaRPr lang="zh-CN" altLang="en-US">
                  <a:solidFill>
                    <a:schemeClr val="tx1"/>
                  </a:solidFill>
                </a:endParaRPr>
              </a:p>
            </p:txBody>
          </p:sp>
          <p:sp>
            <p:nvSpPr>
              <p:cNvPr id="38" name="Rectangle: Rounded Corners 37">
                <a:extLst>
                  <a:ext uri="{FF2B5EF4-FFF2-40B4-BE49-F238E27FC236}">
                    <a16:creationId xmlns:a16="http://schemas.microsoft.com/office/drawing/2014/main" id="{3B63729A-0CD1-40F6-8AAE-4A56E65102D7}"/>
                  </a:ext>
                </a:extLst>
              </p:cNvPr>
              <p:cNvSpPr/>
              <p:nvPr/>
            </p:nvSpPr>
            <p:spPr>
              <a:xfrm>
                <a:off x="2081606" y="2335305"/>
                <a:ext cx="1753602" cy="283316"/>
              </a:xfrm>
              <a:prstGeom prst="roundRect">
                <a:avLst>
                  <a:gd name="adj" fmla="val 13263"/>
                </a:avLst>
              </a:prstGeom>
              <a:solidFill>
                <a:schemeClr val="accent6">
                  <a:alpha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Base + NF</a:t>
                </a:r>
                <a:endParaRPr lang="zh-CN" altLang="en-US">
                  <a:solidFill>
                    <a:schemeClr val="tx1"/>
                  </a:solidFill>
                </a:endParaRPr>
              </a:p>
            </p:txBody>
          </p:sp>
        </p:grpSp>
        <p:sp>
          <p:nvSpPr>
            <p:cNvPr id="50" name="Rectangle: Rounded Corners 49">
              <a:extLst>
                <a:ext uri="{FF2B5EF4-FFF2-40B4-BE49-F238E27FC236}">
                  <a16:creationId xmlns:a16="http://schemas.microsoft.com/office/drawing/2014/main" id="{BEDDF9C9-2697-46A6-990D-220090E2DB4A}"/>
                </a:ext>
              </a:extLst>
            </p:cNvPr>
            <p:cNvSpPr/>
            <p:nvPr/>
          </p:nvSpPr>
          <p:spPr>
            <a:xfrm>
              <a:off x="1671216" y="3440372"/>
              <a:ext cx="2089000" cy="484097"/>
            </a:xfrm>
            <a:prstGeom prst="roundRect">
              <a:avLst>
                <a:gd name="adj" fmla="val 13263"/>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Det. Layers</a:t>
              </a:r>
              <a:endParaRPr lang="zh-CN" altLang="en-US">
                <a:solidFill>
                  <a:schemeClr val="tx1"/>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11CD8E6-50B4-4FB3-939B-C845917C692C}"/>
                    </a:ext>
                  </a:extLst>
                </p:cNvPr>
                <p:cNvSpPr txBox="1"/>
                <p:nvPr/>
              </p:nvSpPr>
              <p:spPr>
                <a:xfrm>
                  <a:off x="2647201" y="3146430"/>
                  <a:ext cx="1651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oMath>
                    </m:oMathPara>
                  </a14:m>
                  <a:endParaRPr lang="zh-CN" altLang="en-US"/>
                </a:p>
              </p:txBody>
            </p:sp>
          </mc:Choice>
          <mc:Fallback xmlns="">
            <p:sp>
              <p:nvSpPr>
                <p:cNvPr id="15" name="TextBox 14">
                  <a:extLst>
                    <a:ext uri="{FF2B5EF4-FFF2-40B4-BE49-F238E27FC236}">
                      <a16:creationId xmlns:a16="http://schemas.microsoft.com/office/drawing/2014/main" id="{E11CD8E6-50B4-4FB3-939B-C845917C692C}"/>
                    </a:ext>
                  </a:extLst>
                </p:cNvPr>
                <p:cNvSpPr txBox="1">
                  <a:spLocks noRot="1" noChangeAspect="1" noMove="1" noResize="1" noEditPoints="1" noAdjustHandles="1" noChangeArrowheads="1" noChangeShapeType="1" noTextEdit="1"/>
                </p:cNvSpPr>
                <p:nvPr/>
              </p:nvSpPr>
              <p:spPr>
                <a:xfrm>
                  <a:off x="2647201" y="3146430"/>
                  <a:ext cx="165109" cy="276999"/>
                </a:xfrm>
                <a:prstGeom prst="rect">
                  <a:avLst/>
                </a:prstGeom>
                <a:blipFill>
                  <a:blip r:embed="rId3"/>
                  <a:stretch>
                    <a:fillRect l="-33333" r="-37037" b="-86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59046DF-CB3F-4782-9F47-49A4CBDA546D}"/>
                    </a:ext>
                  </a:extLst>
                </p:cNvPr>
                <p:cNvSpPr txBox="1"/>
                <p:nvPr/>
              </p:nvSpPr>
              <p:spPr>
                <a:xfrm>
                  <a:off x="2647201" y="3941411"/>
                  <a:ext cx="1651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oMath>
                    </m:oMathPara>
                  </a14:m>
                  <a:endParaRPr lang="zh-CN" altLang="en-US"/>
                </a:p>
              </p:txBody>
            </p:sp>
          </mc:Choice>
          <mc:Fallback xmlns="">
            <p:sp>
              <p:nvSpPr>
                <p:cNvPr id="54" name="TextBox 53">
                  <a:extLst>
                    <a:ext uri="{FF2B5EF4-FFF2-40B4-BE49-F238E27FC236}">
                      <a16:creationId xmlns:a16="http://schemas.microsoft.com/office/drawing/2014/main" id="{E59046DF-CB3F-4782-9F47-49A4CBDA546D}"/>
                    </a:ext>
                  </a:extLst>
                </p:cNvPr>
                <p:cNvSpPr txBox="1">
                  <a:spLocks noRot="1" noChangeAspect="1" noMove="1" noResize="1" noEditPoints="1" noAdjustHandles="1" noChangeArrowheads="1" noChangeShapeType="1" noTextEdit="1"/>
                </p:cNvSpPr>
                <p:nvPr/>
              </p:nvSpPr>
              <p:spPr>
                <a:xfrm>
                  <a:off x="2647201" y="3941411"/>
                  <a:ext cx="165109" cy="276999"/>
                </a:xfrm>
                <a:prstGeom prst="rect">
                  <a:avLst/>
                </a:prstGeom>
                <a:blipFill>
                  <a:blip r:embed="rId4"/>
                  <a:stretch>
                    <a:fillRect l="-33333" r="-37037" b="-11111"/>
                  </a:stretch>
                </a:blipFill>
              </p:spPr>
              <p:txBody>
                <a:bodyPr/>
                <a:lstStyle/>
                <a:p>
                  <a:r>
                    <a:rPr lang="zh-CN" altLang="en-US">
                      <a:noFill/>
                    </a:rPr>
                    <a:t> </a:t>
                  </a:r>
                </a:p>
              </p:txBody>
            </p:sp>
          </mc:Fallback>
        </mc:AlternateContent>
        <p:sp>
          <p:nvSpPr>
            <p:cNvPr id="87" name="TextBox 86">
              <a:extLst>
                <a:ext uri="{FF2B5EF4-FFF2-40B4-BE49-F238E27FC236}">
                  <a16:creationId xmlns:a16="http://schemas.microsoft.com/office/drawing/2014/main" id="{6AC05952-8A83-46A0-A313-DF5A27676584}"/>
                </a:ext>
              </a:extLst>
            </p:cNvPr>
            <p:cNvSpPr txBox="1"/>
            <p:nvPr/>
          </p:nvSpPr>
          <p:spPr>
            <a:xfrm>
              <a:off x="1075321" y="1499182"/>
              <a:ext cx="3132811" cy="400110"/>
            </a:xfrm>
            <a:prstGeom prst="rect">
              <a:avLst/>
            </a:prstGeom>
            <a:noFill/>
          </p:spPr>
          <p:txBody>
            <a:bodyPr wrap="square">
              <a:spAutoFit/>
            </a:bodyPr>
            <a:lstStyle/>
            <a:p>
              <a:pPr algn="ctr"/>
              <a:r>
                <a:rPr lang="en-US" altLang="zh-CN" sz="2000"/>
                <a:t>Neural Network</a:t>
              </a:r>
              <a:endParaRPr lang="zh-CN" altLang="en-US" sz="2000"/>
            </a:p>
          </p:txBody>
        </p:sp>
        <p:grpSp>
          <p:nvGrpSpPr>
            <p:cNvPr id="94" name="Group 93">
              <a:extLst>
                <a:ext uri="{FF2B5EF4-FFF2-40B4-BE49-F238E27FC236}">
                  <a16:creationId xmlns:a16="http://schemas.microsoft.com/office/drawing/2014/main" id="{72EE4975-D5AF-431C-B428-C29D7468BF16}"/>
                </a:ext>
              </a:extLst>
            </p:cNvPr>
            <p:cNvGrpSpPr/>
            <p:nvPr/>
          </p:nvGrpSpPr>
          <p:grpSpPr>
            <a:xfrm>
              <a:off x="1659163" y="4269091"/>
              <a:ext cx="2089000" cy="879988"/>
              <a:chOff x="1925960" y="1826476"/>
              <a:chExt cx="2089000" cy="879988"/>
            </a:xfrm>
          </p:grpSpPr>
          <p:sp>
            <p:nvSpPr>
              <p:cNvPr id="95" name="Rectangle: Rounded Corners 94">
                <a:extLst>
                  <a:ext uri="{FF2B5EF4-FFF2-40B4-BE49-F238E27FC236}">
                    <a16:creationId xmlns:a16="http://schemas.microsoft.com/office/drawing/2014/main" id="{0A81DDE5-A9F0-4C7A-BFF6-7BA86A152F1E}"/>
                  </a:ext>
                </a:extLst>
              </p:cNvPr>
              <p:cNvSpPr/>
              <p:nvPr/>
            </p:nvSpPr>
            <p:spPr>
              <a:xfrm>
                <a:off x="1925960" y="1826476"/>
                <a:ext cx="2089000" cy="879988"/>
              </a:xfrm>
              <a:prstGeom prst="roundRect">
                <a:avLst>
                  <a:gd name="adj" fmla="val 13263"/>
                </a:avLst>
              </a:prstGeom>
              <a:solidFill>
                <a:schemeClr val="accent5">
                  <a:alpha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Rectangle: Rounded Corners 95">
                <a:extLst>
                  <a:ext uri="{FF2B5EF4-FFF2-40B4-BE49-F238E27FC236}">
                    <a16:creationId xmlns:a16="http://schemas.microsoft.com/office/drawing/2014/main" id="{188F3BC4-60F4-4320-84C0-75E04DA176B7}"/>
                  </a:ext>
                </a:extLst>
              </p:cNvPr>
              <p:cNvSpPr/>
              <p:nvPr/>
            </p:nvSpPr>
            <p:spPr>
              <a:xfrm>
                <a:off x="2086794" y="1914319"/>
                <a:ext cx="1753602" cy="283316"/>
              </a:xfrm>
              <a:prstGeom prst="roundRect">
                <a:avLst>
                  <a:gd name="adj" fmla="val 13263"/>
                </a:avLst>
              </a:prstGeom>
              <a:solidFill>
                <a:schemeClr val="accent2">
                  <a:alpha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Det. Compo</a:t>
                </a:r>
                <a:endParaRPr lang="zh-CN" altLang="en-US">
                  <a:solidFill>
                    <a:schemeClr val="tx1"/>
                  </a:solidFill>
                </a:endParaRPr>
              </a:p>
            </p:txBody>
          </p:sp>
          <p:sp>
            <p:nvSpPr>
              <p:cNvPr id="97" name="Rectangle: Rounded Corners 96">
                <a:extLst>
                  <a:ext uri="{FF2B5EF4-FFF2-40B4-BE49-F238E27FC236}">
                    <a16:creationId xmlns:a16="http://schemas.microsoft.com/office/drawing/2014/main" id="{90029D66-BD35-47F2-AA45-AAFD53978083}"/>
                  </a:ext>
                </a:extLst>
              </p:cNvPr>
              <p:cNvSpPr/>
              <p:nvPr/>
            </p:nvSpPr>
            <p:spPr>
              <a:xfrm>
                <a:off x="2081606" y="2335305"/>
                <a:ext cx="1753602" cy="283316"/>
              </a:xfrm>
              <a:prstGeom prst="roundRect">
                <a:avLst>
                  <a:gd name="adj" fmla="val 13263"/>
                </a:avLst>
              </a:prstGeom>
              <a:solidFill>
                <a:schemeClr val="accent6">
                  <a:alpha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Base + NF</a:t>
                </a:r>
                <a:endParaRPr lang="zh-CN" altLang="en-US">
                  <a:solidFill>
                    <a:schemeClr val="tx1"/>
                  </a:solidFill>
                </a:endParaRPr>
              </a:p>
            </p:txBody>
          </p:sp>
        </p:grpSp>
      </p:grpSp>
      <p:grpSp>
        <p:nvGrpSpPr>
          <p:cNvPr id="14" name="Group 13">
            <a:extLst>
              <a:ext uri="{FF2B5EF4-FFF2-40B4-BE49-F238E27FC236}">
                <a16:creationId xmlns:a16="http://schemas.microsoft.com/office/drawing/2014/main" id="{DAA90ADA-D565-4834-BCF1-1AAEF5F9F7F7}"/>
              </a:ext>
            </a:extLst>
          </p:cNvPr>
          <p:cNvGrpSpPr/>
          <p:nvPr/>
        </p:nvGrpSpPr>
        <p:grpSpPr>
          <a:xfrm>
            <a:off x="4196498" y="4048294"/>
            <a:ext cx="6920180" cy="1310523"/>
            <a:chOff x="4417736" y="3694754"/>
            <a:chExt cx="6920180" cy="1310523"/>
          </a:xfrm>
        </p:grpSpPr>
        <p:sp>
          <p:nvSpPr>
            <p:cNvPr id="39" name="Rectangle: Rounded Corners 38">
              <a:extLst>
                <a:ext uri="{FF2B5EF4-FFF2-40B4-BE49-F238E27FC236}">
                  <a16:creationId xmlns:a16="http://schemas.microsoft.com/office/drawing/2014/main" id="{AE685C85-FAC6-400F-919D-FE52346D1E0A}"/>
                </a:ext>
              </a:extLst>
            </p:cNvPr>
            <p:cNvSpPr/>
            <p:nvPr/>
          </p:nvSpPr>
          <p:spPr>
            <a:xfrm>
              <a:off x="4452980" y="3694754"/>
              <a:ext cx="6884936" cy="1310523"/>
            </a:xfrm>
            <a:prstGeom prst="roundRect">
              <a:avLst>
                <a:gd name="adj" fmla="val 13263"/>
              </a:avLst>
            </a:prstGeom>
            <a:solidFill>
              <a:schemeClr val="accent6">
                <a:alpha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Group 12">
              <a:extLst>
                <a:ext uri="{FF2B5EF4-FFF2-40B4-BE49-F238E27FC236}">
                  <a16:creationId xmlns:a16="http://schemas.microsoft.com/office/drawing/2014/main" id="{8AC084A3-0F08-40D2-B06C-CC30D5EF0AF3}"/>
                </a:ext>
              </a:extLst>
            </p:cNvPr>
            <p:cNvGrpSpPr/>
            <p:nvPr/>
          </p:nvGrpSpPr>
          <p:grpSpPr>
            <a:xfrm>
              <a:off x="4417736" y="4026850"/>
              <a:ext cx="6920180" cy="646331"/>
              <a:chOff x="4417736" y="3957366"/>
              <a:chExt cx="6920180" cy="646331"/>
            </a:xfrm>
          </p:grpSpPr>
          <p:sp>
            <p:nvSpPr>
              <p:cNvPr id="40" name="TextBox 39">
                <a:extLst>
                  <a:ext uri="{FF2B5EF4-FFF2-40B4-BE49-F238E27FC236}">
                    <a16:creationId xmlns:a16="http://schemas.microsoft.com/office/drawing/2014/main" id="{D931E03D-5E32-4B9A-81C2-EA28776D2801}"/>
                  </a:ext>
                </a:extLst>
              </p:cNvPr>
              <p:cNvSpPr txBox="1"/>
              <p:nvPr/>
            </p:nvSpPr>
            <p:spPr>
              <a:xfrm>
                <a:off x="4417736" y="4095865"/>
                <a:ext cx="1319336" cy="369332"/>
              </a:xfrm>
              <a:prstGeom prst="rect">
                <a:avLst/>
              </a:prstGeom>
              <a:noFill/>
            </p:spPr>
            <p:txBody>
              <a:bodyPr wrap="square">
                <a:spAutoFit/>
              </a:bodyPr>
              <a:lstStyle/>
              <a:p>
                <a:pPr algn="ctr"/>
                <a:r>
                  <a:rPr lang="en-US" altLang="zh-CN" dirty="0"/>
                  <a:t>samples</a:t>
                </a:r>
                <a:endParaRPr lang="zh-CN" altLang="en-US"/>
              </a:p>
            </p:txBody>
          </p:sp>
          <p:sp>
            <p:nvSpPr>
              <p:cNvPr id="41" name="TextBox 40">
                <a:extLst>
                  <a:ext uri="{FF2B5EF4-FFF2-40B4-BE49-F238E27FC236}">
                    <a16:creationId xmlns:a16="http://schemas.microsoft.com/office/drawing/2014/main" id="{97E2B64B-AEE5-46FE-BE8A-D7E2E6D68732}"/>
                  </a:ext>
                </a:extLst>
              </p:cNvPr>
              <p:cNvSpPr txBox="1"/>
              <p:nvPr/>
            </p:nvSpPr>
            <p:spPr>
              <a:xfrm>
                <a:off x="9982200" y="3957366"/>
                <a:ext cx="1355716" cy="646331"/>
              </a:xfrm>
              <a:prstGeom prst="rect">
                <a:avLst/>
              </a:prstGeom>
              <a:noFill/>
            </p:spPr>
            <p:txBody>
              <a:bodyPr wrap="square">
                <a:spAutoFit/>
              </a:bodyPr>
              <a:lstStyle/>
              <a:p>
                <a:r>
                  <a:rPr lang="en-US" altLang="zh-CN" dirty="0"/>
                  <a:t>transformed </a:t>
                </a:r>
              </a:p>
              <a:p>
                <a:r>
                  <a:rPr lang="en-US" altLang="zh-CN" dirty="0"/>
                  <a:t>samples</a:t>
                </a:r>
              </a:p>
            </p:txBody>
          </p:sp>
          <p:grpSp>
            <p:nvGrpSpPr>
              <p:cNvPr id="12" name="Group 11">
                <a:extLst>
                  <a:ext uri="{FF2B5EF4-FFF2-40B4-BE49-F238E27FC236}">
                    <a16:creationId xmlns:a16="http://schemas.microsoft.com/office/drawing/2014/main" id="{0646CBA7-1240-4ADC-B7A2-10861141A9E0}"/>
                  </a:ext>
                </a:extLst>
              </p:cNvPr>
              <p:cNvGrpSpPr/>
              <p:nvPr/>
            </p:nvGrpSpPr>
            <p:grpSpPr>
              <a:xfrm>
                <a:off x="5548985" y="4011114"/>
                <a:ext cx="1474634" cy="538835"/>
                <a:chOff x="5548985" y="4026578"/>
                <a:chExt cx="1474634" cy="538835"/>
              </a:xfrm>
            </p:grpSpPr>
            <p:sp>
              <p:nvSpPr>
                <p:cNvPr id="42" name="Rectangle 41">
                  <a:extLst>
                    <a:ext uri="{FF2B5EF4-FFF2-40B4-BE49-F238E27FC236}">
                      <a16:creationId xmlns:a16="http://schemas.microsoft.com/office/drawing/2014/main" id="{AA0C8FD7-010A-48B7-8504-AD8631D011D8}"/>
                    </a:ext>
                  </a:extLst>
                </p:cNvPr>
                <p:cNvSpPr/>
                <p:nvPr/>
              </p:nvSpPr>
              <p:spPr>
                <a:xfrm>
                  <a:off x="5840907" y="4026578"/>
                  <a:ext cx="881441" cy="538835"/>
                </a:xfrm>
                <a:prstGeom prst="rect">
                  <a:avLst/>
                </a:prstGeom>
                <a:solidFill>
                  <a:schemeClr val="bg2">
                    <a:alpha val="6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a:t>Flow Layer</a:t>
                  </a:r>
                  <a:endParaRPr lang="zh-CN" altLang="en-US"/>
                </a:p>
              </p:txBody>
            </p:sp>
            <p:cxnSp>
              <p:nvCxnSpPr>
                <p:cNvPr id="43" name="Straight Arrow Connector 42">
                  <a:extLst>
                    <a:ext uri="{FF2B5EF4-FFF2-40B4-BE49-F238E27FC236}">
                      <a16:creationId xmlns:a16="http://schemas.microsoft.com/office/drawing/2014/main" id="{9DA56484-6B3E-4504-B9AC-B662EC17A5DC}"/>
                    </a:ext>
                  </a:extLst>
                </p:cNvPr>
                <p:cNvCxnSpPr>
                  <a:cxnSpLocks/>
                </p:cNvCxnSpPr>
                <p:nvPr/>
              </p:nvCxnSpPr>
              <p:spPr>
                <a:xfrm>
                  <a:off x="6731697" y="4295995"/>
                  <a:ext cx="29192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11BFA99-0B0F-4FE6-869C-B655E4398AC8}"/>
                    </a:ext>
                  </a:extLst>
                </p:cNvPr>
                <p:cNvCxnSpPr>
                  <a:cxnSpLocks/>
                </p:cNvCxnSpPr>
                <p:nvPr/>
              </p:nvCxnSpPr>
              <p:spPr>
                <a:xfrm>
                  <a:off x="5548985" y="4295995"/>
                  <a:ext cx="29192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C91445E-A303-4805-B970-F7CA60818D8F}"/>
                      </a:ext>
                    </a:extLst>
                  </p:cNvPr>
                  <p:cNvSpPr txBox="1"/>
                  <p:nvPr/>
                </p:nvSpPr>
                <p:spPr>
                  <a:xfrm>
                    <a:off x="7023379" y="4116110"/>
                    <a:ext cx="2548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oMath>
                      </m:oMathPara>
                    </a14:m>
                    <a:endParaRPr lang="zh-CN" altLang="en-US"/>
                  </a:p>
                </p:txBody>
              </p:sp>
            </mc:Choice>
            <mc:Fallback xmlns="">
              <p:sp>
                <p:nvSpPr>
                  <p:cNvPr id="47" name="TextBox 46">
                    <a:extLst>
                      <a:ext uri="{FF2B5EF4-FFF2-40B4-BE49-F238E27FC236}">
                        <a16:creationId xmlns:a16="http://schemas.microsoft.com/office/drawing/2014/main" id="{CC91445E-A303-4805-B970-F7CA60818D8F}"/>
                      </a:ext>
                    </a:extLst>
                  </p:cNvPr>
                  <p:cNvSpPr txBox="1">
                    <a:spLocks noRot="1" noChangeAspect="1" noMove="1" noResize="1" noEditPoints="1" noAdjustHandles="1" noChangeArrowheads="1" noChangeShapeType="1" noTextEdit="1"/>
                  </p:cNvSpPr>
                  <p:nvPr/>
                </p:nvSpPr>
                <p:spPr>
                  <a:xfrm>
                    <a:off x="7023379" y="4116110"/>
                    <a:ext cx="254878" cy="276999"/>
                  </a:xfrm>
                  <a:prstGeom prst="rect">
                    <a:avLst/>
                  </a:prstGeom>
                  <a:blipFill>
                    <a:blip r:embed="rId5"/>
                    <a:stretch>
                      <a:fillRect l="-4878" r="-9756"/>
                    </a:stretch>
                  </a:blipFill>
                </p:spPr>
                <p:txBody>
                  <a:bodyPr/>
                  <a:lstStyle/>
                  <a:p>
                    <a:r>
                      <a:rPr lang="zh-CN" altLang="en-US">
                        <a:noFill/>
                      </a:rPr>
                      <a:t> </a:t>
                    </a:r>
                  </a:p>
                </p:txBody>
              </p:sp>
            </mc:Fallback>
          </mc:AlternateContent>
          <p:grpSp>
            <p:nvGrpSpPr>
              <p:cNvPr id="58" name="Group 57">
                <a:extLst>
                  <a:ext uri="{FF2B5EF4-FFF2-40B4-BE49-F238E27FC236}">
                    <a16:creationId xmlns:a16="http://schemas.microsoft.com/office/drawing/2014/main" id="{C675A48F-F560-4312-BCC4-DBE2AE8522BE}"/>
                  </a:ext>
                </a:extLst>
              </p:cNvPr>
              <p:cNvGrpSpPr/>
              <p:nvPr/>
            </p:nvGrpSpPr>
            <p:grpSpPr>
              <a:xfrm>
                <a:off x="8519595" y="4011114"/>
                <a:ext cx="1474634" cy="538835"/>
                <a:chOff x="5548985" y="4026578"/>
                <a:chExt cx="1474634" cy="538835"/>
              </a:xfrm>
            </p:grpSpPr>
            <p:sp>
              <p:nvSpPr>
                <p:cNvPr id="59" name="Rectangle 58">
                  <a:extLst>
                    <a:ext uri="{FF2B5EF4-FFF2-40B4-BE49-F238E27FC236}">
                      <a16:creationId xmlns:a16="http://schemas.microsoft.com/office/drawing/2014/main" id="{2190FD81-7A71-4C9B-8B75-B7D33DFE6A95}"/>
                    </a:ext>
                  </a:extLst>
                </p:cNvPr>
                <p:cNvSpPr/>
                <p:nvPr/>
              </p:nvSpPr>
              <p:spPr>
                <a:xfrm>
                  <a:off x="5840907" y="4026578"/>
                  <a:ext cx="881441" cy="538835"/>
                </a:xfrm>
                <a:prstGeom prst="rect">
                  <a:avLst/>
                </a:prstGeom>
                <a:solidFill>
                  <a:schemeClr val="bg2">
                    <a:alpha val="6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a:t>Flow Layer</a:t>
                  </a:r>
                  <a:endParaRPr lang="zh-CN" altLang="en-US"/>
                </a:p>
              </p:txBody>
            </p:sp>
            <p:cxnSp>
              <p:nvCxnSpPr>
                <p:cNvPr id="60" name="Straight Arrow Connector 59">
                  <a:extLst>
                    <a:ext uri="{FF2B5EF4-FFF2-40B4-BE49-F238E27FC236}">
                      <a16:creationId xmlns:a16="http://schemas.microsoft.com/office/drawing/2014/main" id="{F156658C-C253-40C1-9780-EB7E5D0AA9BA}"/>
                    </a:ext>
                  </a:extLst>
                </p:cNvPr>
                <p:cNvCxnSpPr>
                  <a:cxnSpLocks/>
                </p:cNvCxnSpPr>
                <p:nvPr/>
              </p:nvCxnSpPr>
              <p:spPr>
                <a:xfrm>
                  <a:off x="6731697" y="4295995"/>
                  <a:ext cx="29192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B46D9C5-3AB6-4BCA-8291-8D366A310DAC}"/>
                    </a:ext>
                  </a:extLst>
                </p:cNvPr>
                <p:cNvCxnSpPr>
                  <a:cxnSpLocks/>
                </p:cNvCxnSpPr>
                <p:nvPr/>
              </p:nvCxnSpPr>
              <p:spPr>
                <a:xfrm>
                  <a:off x="5548985" y="4295995"/>
                  <a:ext cx="29192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781C4B24-BE56-4E66-8B9B-C043A2F3BA19}"/>
                  </a:ext>
                </a:extLst>
              </p:cNvPr>
              <p:cNvGrpSpPr/>
              <p:nvPr/>
            </p:nvGrpSpPr>
            <p:grpSpPr>
              <a:xfrm>
                <a:off x="7324650" y="4011114"/>
                <a:ext cx="1173363" cy="538835"/>
                <a:chOff x="5548985" y="4026578"/>
                <a:chExt cx="1173363" cy="538835"/>
              </a:xfrm>
            </p:grpSpPr>
            <p:sp>
              <p:nvSpPr>
                <p:cNvPr id="63" name="Rectangle 62">
                  <a:extLst>
                    <a:ext uri="{FF2B5EF4-FFF2-40B4-BE49-F238E27FC236}">
                      <a16:creationId xmlns:a16="http://schemas.microsoft.com/office/drawing/2014/main" id="{3358F619-0C5D-4E57-B923-6CEFF334E733}"/>
                    </a:ext>
                  </a:extLst>
                </p:cNvPr>
                <p:cNvSpPr/>
                <p:nvPr/>
              </p:nvSpPr>
              <p:spPr>
                <a:xfrm>
                  <a:off x="5840907" y="4026578"/>
                  <a:ext cx="881441" cy="538835"/>
                </a:xfrm>
                <a:prstGeom prst="rect">
                  <a:avLst/>
                </a:prstGeom>
                <a:solidFill>
                  <a:schemeClr val="bg2">
                    <a:alpha val="6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a:t>Flow Layer</a:t>
                  </a:r>
                  <a:endParaRPr lang="zh-CN" altLang="en-US"/>
                </a:p>
              </p:txBody>
            </p:sp>
            <p:cxnSp>
              <p:nvCxnSpPr>
                <p:cNvPr id="65" name="Straight Arrow Connector 64">
                  <a:extLst>
                    <a:ext uri="{FF2B5EF4-FFF2-40B4-BE49-F238E27FC236}">
                      <a16:creationId xmlns:a16="http://schemas.microsoft.com/office/drawing/2014/main" id="{857A3E44-3168-48DB-8777-499681F1CA6B}"/>
                    </a:ext>
                  </a:extLst>
                </p:cNvPr>
                <p:cNvCxnSpPr>
                  <a:cxnSpLocks/>
                </p:cNvCxnSpPr>
                <p:nvPr/>
              </p:nvCxnSpPr>
              <p:spPr>
                <a:xfrm>
                  <a:off x="5548985" y="4295995"/>
                  <a:ext cx="29192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55" name="TextBox 54">
            <a:extLst>
              <a:ext uri="{FF2B5EF4-FFF2-40B4-BE49-F238E27FC236}">
                <a16:creationId xmlns:a16="http://schemas.microsoft.com/office/drawing/2014/main" id="{8A5628C7-17B6-49D7-AE3B-4AEBA3B80E8A}"/>
              </a:ext>
            </a:extLst>
          </p:cNvPr>
          <p:cNvSpPr txBox="1"/>
          <p:nvPr/>
        </p:nvSpPr>
        <p:spPr>
          <a:xfrm>
            <a:off x="170253" y="3440372"/>
            <a:ext cx="1426573" cy="646331"/>
          </a:xfrm>
          <a:prstGeom prst="rect">
            <a:avLst/>
          </a:prstGeom>
          <a:noFill/>
        </p:spPr>
        <p:txBody>
          <a:bodyPr wrap="square">
            <a:spAutoFit/>
          </a:bodyPr>
          <a:lstStyle/>
          <a:p>
            <a:r>
              <a:rPr lang="en-US" altLang="zh-CN">
                <a:solidFill>
                  <a:srgbClr val="C00000"/>
                </a:solidFill>
              </a:rPr>
              <a:t>deterministic</a:t>
            </a:r>
          </a:p>
          <a:p>
            <a:r>
              <a:rPr lang="en-US" altLang="zh-CN">
                <a:solidFill>
                  <a:srgbClr val="C00000"/>
                </a:solidFill>
              </a:rPr>
              <a:t>(linear, conv)</a:t>
            </a:r>
            <a:endParaRPr lang="en-US" altLang="zh-CN" dirty="0">
              <a:solidFill>
                <a:srgbClr val="C00000"/>
              </a:solidFill>
            </a:endParaRPr>
          </a:p>
        </p:txBody>
      </p:sp>
      <p:sp>
        <p:nvSpPr>
          <p:cNvPr id="56" name="TextBox 55">
            <a:extLst>
              <a:ext uri="{FF2B5EF4-FFF2-40B4-BE49-F238E27FC236}">
                <a16:creationId xmlns:a16="http://schemas.microsoft.com/office/drawing/2014/main" id="{7C184B38-D6CF-4A03-93E1-F62F59D3FE90}"/>
              </a:ext>
            </a:extLst>
          </p:cNvPr>
          <p:cNvSpPr txBox="1"/>
          <p:nvPr/>
        </p:nvSpPr>
        <p:spPr>
          <a:xfrm>
            <a:off x="203783" y="4455584"/>
            <a:ext cx="1426573" cy="369332"/>
          </a:xfrm>
          <a:prstGeom prst="rect">
            <a:avLst/>
          </a:prstGeom>
          <a:noFill/>
        </p:spPr>
        <p:txBody>
          <a:bodyPr wrap="square">
            <a:spAutoFit/>
          </a:bodyPr>
          <a:lstStyle/>
          <a:p>
            <a:r>
              <a:rPr lang="en-US" altLang="zh-CN">
                <a:solidFill>
                  <a:srgbClr val="C00000"/>
                </a:solidFill>
              </a:rPr>
              <a:t>stochastic</a:t>
            </a:r>
            <a:endParaRPr lang="en-US" altLang="zh-CN" dirty="0">
              <a:solidFill>
                <a:srgbClr val="C00000"/>
              </a:solidFill>
            </a:endParaRPr>
          </a:p>
        </p:txBody>
      </p:sp>
      <p:sp>
        <p:nvSpPr>
          <p:cNvPr id="57" name="TextBox 56">
            <a:extLst>
              <a:ext uri="{FF2B5EF4-FFF2-40B4-BE49-F238E27FC236}">
                <a16:creationId xmlns:a16="http://schemas.microsoft.com/office/drawing/2014/main" id="{05E241BB-C29C-4EFF-AA6E-1EC4337DB4AA}"/>
              </a:ext>
            </a:extLst>
          </p:cNvPr>
          <p:cNvSpPr txBox="1"/>
          <p:nvPr/>
        </p:nvSpPr>
        <p:spPr>
          <a:xfrm>
            <a:off x="335303" y="6068639"/>
            <a:ext cx="10311484" cy="276999"/>
          </a:xfrm>
          <a:prstGeom prst="rect">
            <a:avLst/>
          </a:prstGeom>
          <a:noFill/>
        </p:spPr>
        <p:txBody>
          <a:bodyPr wrap="square" rtlCol="0">
            <a:spAutoFit/>
          </a:bodyPr>
          <a:lstStyle/>
          <a:p>
            <a:r>
              <a:rPr lang="en-US" altLang="zh-CN" sz="1200"/>
              <a:t>Implicit BNN. </a:t>
            </a:r>
            <a:r>
              <a:rPr lang="fi-FI" altLang="zh-CN" sz="1200"/>
              <a:t>Trung Trinh, Samuel Kaski, Markus Heinonen. </a:t>
            </a:r>
            <a:r>
              <a:rPr lang="en-US" altLang="zh-CN" sz="1200" dirty="0"/>
              <a:t>Scalable Bayesian neural networks by layer-wise input augmentation https://arxiv.org/abs/2010.13498</a:t>
            </a:r>
          </a:p>
        </p:txBody>
      </p:sp>
    </p:spTree>
    <p:extLst>
      <p:ext uri="{BB962C8B-B14F-4D97-AF65-F5344CB8AC3E}">
        <p14:creationId xmlns:p14="http://schemas.microsoft.com/office/powerpoint/2010/main" val="53241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55" grpId="0"/>
      <p:bldP spid="5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51954851-C62B-4451-8182-92E653453D51}"/>
              </a:ext>
            </a:extLst>
          </p:cNvPr>
          <p:cNvPicPr>
            <a:picLocks noChangeAspect="1"/>
          </p:cNvPicPr>
          <p:nvPr/>
        </p:nvPicPr>
        <p:blipFill>
          <a:blip r:embed="rId3"/>
          <a:stretch>
            <a:fillRect/>
          </a:stretch>
        </p:blipFill>
        <p:spPr>
          <a:xfrm>
            <a:off x="282251" y="1768408"/>
            <a:ext cx="5357324" cy="2194750"/>
          </a:xfrm>
          <a:prstGeom prst="rect">
            <a:avLst/>
          </a:prstGeom>
        </p:spPr>
      </p:pic>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261110"/>
            <a:ext cx="4863529" cy="504001"/>
          </a:xfrm>
        </p:spPr>
        <p:txBody>
          <a:bodyPr>
            <a:normAutofit/>
          </a:bodyPr>
          <a:lstStyle/>
          <a:p>
            <a:r>
              <a:rPr lang="en-US" altLang="zh-CN"/>
              <a:t>Inside a stochastic layer</a:t>
            </a:r>
            <a:endParaRPr lang="zh-CN" altLang="en-US"/>
          </a:p>
        </p:txBody>
      </p:sp>
      <p:sp>
        <p:nvSpPr>
          <p:cNvPr id="3" name="Date Placeholder 2">
            <a:extLst>
              <a:ext uri="{FF2B5EF4-FFF2-40B4-BE49-F238E27FC236}">
                <a16:creationId xmlns:a16="http://schemas.microsoft.com/office/drawing/2014/main" id="{98C656CF-2EDD-47EB-8563-2B1816D56178}"/>
              </a:ext>
            </a:extLst>
          </p:cNvPr>
          <p:cNvSpPr>
            <a:spLocks noGrp="1"/>
          </p:cNvSpPr>
          <p:nvPr>
            <p:ph type="dt" sz="half" idx="10"/>
          </p:nvPr>
        </p:nvSpPr>
        <p:spPr/>
        <p:txBody>
          <a:bodyPr/>
          <a:lstStyle/>
          <a:p>
            <a:fld id="{7759A32C-784D-4C90-A57A-523B08FB85CB}" type="datetime1">
              <a:rPr lang="zh-CN" altLang="en-US" smtClean="0"/>
              <a:t>2022/8/21</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a:t>Normalizing Flows for Implicit BNN</a:t>
            </a:r>
            <a:endParaRPr lang="zh-CN" altLang="en-US"/>
          </a:p>
        </p:txBody>
      </p:sp>
      <p:sp>
        <p:nvSpPr>
          <p:cNvPr id="6" name="Slide Number Placeholder 5">
            <a:extLst>
              <a:ext uri="{FF2B5EF4-FFF2-40B4-BE49-F238E27FC236}">
                <a16:creationId xmlns:a16="http://schemas.microsoft.com/office/drawing/2014/main" id="{B26C03E4-36A9-498B-A751-F37BE1E6AC5A}"/>
              </a:ext>
            </a:extLst>
          </p:cNvPr>
          <p:cNvSpPr>
            <a:spLocks noGrp="1"/>
          </p:cNvSpPr>
          <p:nvPr>
            <p:ph type="sldNum" sz="quarter" idx="12"/>
          </p:nvPr>
        </p:nvSpPr>
        <p:spPr/>
        <p:txBody>
          <a:bodyPr/>
          <a:lstStyle/>
          <a:p>
            <a:fld id="{B6EE4CE8-67DD-4AAC-82D8-3F81517F6647}" type="slidenum">
              <a:rPr lang="zh-CN" altLang="en-US" smtClean="0"/>
              <a:pPr/>
              <a:t>26</a:t>
            </a:fld>
            <a:endParaRPr lang="zh-CN" altLang="en-US"/>
          </a:p>
        </p:txBody>
      </p:sp>
      <p:sp>
        <p:nvSpPr>
          <p:cNvPr id="7" name="矩形 5">
            <a:extLst>
              <a:ext uri="{FF2B5EF4-FFF2-40B4-BE49-F238E27FC236}">
                <a16:creationId xmlns:a16="http://schemas.microsoft.com/office/drawing/2014/main" id="{3E4FF4ED-2A58-4920-9A36-13F10F7B1982}"/>
              </a:ext>
            </a:extLst>
          </p:cNvPr>
          <p:cNvSpPr/>
          <p:nvPr/>
        </p:nvSpPr>
        <p:spPr>
          <a:xfrm>
            <a:off x="336000" y="1076057"/>
            <a:ext cx="6686592"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Arial" pitchFamily="34" charset="0"/>
              </a:rPr>
              <a:t>Stochastic Layer with Normalizing Flow</a:t>
            </a:r>
            <a:endParaRPr lang="zh-CN" altLang="en-US" sz="2400" dirty="0">
              <a:ea typeface="黑体" panose="02010609060101010101" pitchFamily="49" charset="-122"/>
              <a:cs typeface="Times New Roman" panose="02020603050405020304" pitchFamily="18" charset="0"/>
            </a:endParaRPr>
          </a:p>
        </p:txBody>
      </p:sp>
      <p:sp>
        <p:nvSpPr>
          <p:cNvPr id="9" name="矩形 15">
            <a:extLst>
              <a:ext uri="{FF2B5EF4-FFF2-40B4-BE49-F238E27FC236}">
                <a16:creationId xmlns:a16="http://schemas.microsoft.com/office/drawing/2014/main" id="{F6A7F30B-BABD-4765-BF65-F4566DE70C8E}"/>
              </a:ext>
            </a:extLst>
          </p:cNvPr>
          <p:cNvSpPr/>
          <p:nvPr/>
        </p:nvSpPr>
        <p:spPr>
          <a:xfrm>
            <a:off x="335999" y="4171740"/>
            <a:ext cx="7373648"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Arial" pitchFamily="34" charset="0"/>
              </a:rPr>
              <a:t>Intuitive Understanding</a:t>
            </a:r>
            <a:endParaRPr lang="zh-CN" altLang="en-US" sz="2400" dirty="0">
              <a:ea typeface="黑体" panose="02010609060101010101" pitchFamily="49" charset="-122"/>
              <a:cs typeface="Times New Roman" panose="02020603050405020304" pitchFamily="18" charset="0"/>
            </a:endParaRPr>
          </a:p>
        </p:txBody>
      </p:sp>
      <p:sp>
        <p:nvSpPr>
          <p:cNvPr id="10" name="文本框 2">
            <a:extLst>
              <a:ext uri="{FF2B5EF4-FFF2-40B4-BE49-F238E27FC236}">
                <a16:creationId xmlns:a16="http://schemas.microsoft.com/office/drawing/2014/main" id="{80866607-47B9-4B92-9C55-9AF62A837F50}"/>
              </a:ext>
            </a:extLst>
          </p:cNvPr>
          <p:cNvSpPr txBox="1"/>
          <p:nvPr/>
        </p:nvSpPr>
        <p:spPr>
          <a:xfrm>
            <a:off x="282251" y="4633405"/>
            <a:ext cx="11017801" cy="1107996"/>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Probabilistic : model the </a:t>
            </a:r>
            <a:r>
              <a:rPr lang="en-US" altLang="zh-CN" sz="2200" dirty="0">
                <a:solidFill>
                  <a:srgbClr val="C00000"/>
                </a:solidFill>
                <a:ea typeface="宋体" panose="02010600030101010101" pitchFamily="2" charset="-122"/>
              </a:rPr>
              <a:t>input uncertainty</a:t>
            </a:r>
            <a:r>
              <a:rPr lang="en-US" altLang="zh-CN" sz="2200" dirty="0">
                <a:ea typeface="宋体" panose="02010600030101010101" pitchFamily="2" charset="-122"/>
              </a:rPr>
              <a:t> with </a:t>
            </a:r>
            <a:r>
              <a:rPr lang="en-US" altLang="zh-CN" sz="2200">
                <a:ea typeface="宋体" panose="02010600030101010101" pitchFamily="2" charset="-122"/>
              </a:rPr>
              <a:t>the flow based distribution </a:t>
            </a:r>
          </a:p>
          <a:p>
            <a:pPr marL="800100" lvl="1" indent="-342900">
              <a:buFont typeface="Arial" panose="020B0604020202020204" pitchFamily="34" charset="0"/>
              <a:buChar char="•"/>
            </a:pPr>
            <a:r>
              <a:rPr lang="en-US" altLang="zh-CN" sz="2200">
                <a:ea typeface="宋体" panose="02010600030101010101" pitchFamily="2" charset="-122"/>
              </a:rPr>
              <a:t>Soft Dropout: multiply the input with </a:t>
            </a:r>
            <a:r>
              <a:rPr lang="en-US" altLang="zh-CN" sz="2200">
                <a:solidFill>
                  <a:srgbClr val="C00000"/>
                </a:solidFill>
                <a:ea typeface="宋体" panose="02010600030101010101" pitchFamily="2" charset="-122"/>
              </a:rPr>
              <a:t>real-numbered values</a:t>
            </a:r>
            <a:r>
              <a:rPr lang="en-US" altLang="zh-CN" sz="2200">
                <a:ea typeface="宋体" panose="02010600030101010101" pitchFamily="2" charset="-122"/>
              </a:rPr>
              <a:t> instead of 0s and 1s</a:t>
            </a:r>
          </a:p>
          <a:p>
            <a:pPr marL="800100" lvl="1" indent="-342900">
              <a:buFont typeface="Arial" panose="020B0604020202020204" pitchFamily="34" charset="0"/>
              <a:buChar char="•"/>
            </a:pPr>
            <a:r>
              <a:rPr lang="en-US" altLang="zh-CN" sz="2200">
                <a:ea typeface="宋体" panose="02010600030101010101" pitchFamily="2" charset="-122"/>
              </a:rPr>
              <a:t>(patch dropout)</a:t>
            </a:r>
            <a:endParaRPr lang="en-US" altLang="zh-CN" sz="2200" dirty="0">
              <a:ea typeface="宋体" panose="02010600030101010101" pitchFamily="2" charset="-122"/>
            </a:endParaRPr>
          </a:p>
        </p:txBody>
      </p:sp>
      <p:sp>
        <p:nvSpPr>
          <p:cNvPr id="19" name="TextBox 18">
            <a:extLst>
              <a:ext uri="{FF2B5EF4-FFF2-40B4-BE49-F238E27FC236}">
                <a16:creationId xmlns:a16="http://schemas.microsoft.com/office/drawing/2014/main" id="{460EE068-7EF3-4CB9-94ED-6BB931C56DFB}"/>
              </a:ext>
            </a:extLst>
          </p:cNvPr>
          <p:cNvSpPr txBox="1"/>
          <p:nvPr/>
        </p:nvSpPr>
        <p:spPr>
          <a:xfrm>
            <a:off x="2075667" y="3688749"/>
            <a:ext cx="3207258" cy="369332"/>
          </a:xfrm>
          <a:prstGeom prst="rect">
            <a:avLst/>
          </a:prstGeom>
          <a:noFill/>
        </p:spPr>
        <p:txBody>
          <a:bodyPr wrap="square">
            <a:spAutoFit/>
          </a:bodyPr>
          <a:lstStyle/>
          <a:p>
            <a:r>
              <a:rPr lang="en-US" altLang="zh-CN" dirty="0">
                <a:solidFill>
                  <a:srgbClr val="C00000"/>
                </a:solidFill>
              </a:rPr>
              <a:t>Sample from a base distribution</a:t>
            </a:r>
          </a:p>
        </p:txBody>
      </p:sp>
      <p:sp>
        <p:nvSpPr>
          <p:cNvPr id="20" name="TextBox 19">
            <a:extLst>
              <a:ext uri="{FF2B5EF4-FFF2-40B4-BE49-F238E27FC236}">
                <a16:creationId xmlns:a16="http://schemas.microsoft.com/office/drawing/2014/main" id="{3454B03B-FEA6-4A58-A4FE-1B700F7934DE}"/>
              </a:ext>
            </a:extLst>
          </p:cNvPr>
          <p:cNvSpPr txBox="1"/>
          <p:nvPr/>
        </p:nvSpPr>
        <p:spPr>
          <a:xfrm>
            <a:off x="3129873" y="2874144"/>
            <a:ext cx="3207258" cy="369332"/>
          </a:xfrm>
          <a:prstGeom prst="rect">
            <a:avLst/>
          </a:prstGeom>
          <a:noFill/>
        </p:spPr>
        <p:txBody>
          <a:bodyPr wrap="square">
            <a:spAutoFit/>
          </a:bodyPr>
          <a:lstStyle/>
          <a:p>
            <a:r>
              <a:rPr lang="en-US" altLang="zh-CN" dirty="0">
                <a:solidFill>
                  <a:srgbClr val="C00000"/>
                </a:solidFill>
              </a:rPr>
              <a:t>Transform with NF</a:t>
            </a:r>
          </a:p>
        </p:txBody>
      </p:sp>
      <p:sp>
        <p:nvSpPr>
          <p:cNvPr id="21" name="TextBox 20">
            <a:extLst>
              <a:ext uri="{FF2B5EF4-FFF2-40B4-BE49-F238E27FC236}">
                <a16:creationId xmlns:a16="http://schemas.microsoft.com/office/drawing/2014/main" id="{EFAFC4D9-A8CA-45BF-97DF-8A7C3360426E}"/>
              </a:ext>
            </a:extLst>
          </p:cNvPr>
          <p:cNvSpPr txBox="1"/>
          <p:nvPr/>
        </p:nvSpPr>
        <p:spPr>
          <a:xfrm>
            <a:off x="3389375" y="1618054"/>
            <a:ext cx="3847965" cy="369332"/>
          </a:xfrm>
          <a:prstGeom prst="rect">
            <a:avLst/>
          </a:prstGeom>
          <a:noFill/>
        </p:spPr>
        <p:txBody>
          <a:bodyPr wrap="square">
            <a:spAutoFit/>
          </a:bodyPr>
          <a:lstStyle/>
          <a:p>
            <a:r>
              <a:rPr lang="en-US" altLang="zh-CN" dirty="0">
                <a:solidFill>
                  <a:srgbClr val="C00000"/>
                </a:solidFill>
              </a:rPr>
              <a:t>transformed samples * original input</a:t>
            </a:r>
          </a:p>
        </p:txBody>
      </p:sp>
      <p:sp>
        <p:nvSpPr>
          <p:cNvPr id="22" name="Rectangle 21">
            <a:extLst>
              <a:ext uri="{FF2B5EF4-FFF2-40B4-BE49-F238E27FC236}">
                <a16:creationId xmlns:a16="http://schemas.microsoft.com/office/drawing/2014/main" id="{5B0A7CA0-F4A4-4EBB-A20B-3CFEC0F4222E}"/>
              </a:ext>
            </a:extLst>
          </p:cNvPr>
          <p:cNvSpPr/>
          <p:nvPr/>
        </p:nvSpPr>
        <p:spPr>
          <a:xfrm>
            <a:off x="3061455" y="1978163"/>
            <a:ext cx="1189532" cy="38584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Rectangle: Rounded Corners 38">
            <a:extLst>
              <a:ext uri="{FF2B5EF4-FFF2-40B4-BE49-F238E27FC236}">
                <a16:creationId xmlns:a16="http://schemas.microsoft.com/office/drawing/2014/main" id="{7BB243C1-C0B5-426E-826C-2428C5E19928}"/>
              </a:ext>
            </a:extLst>
          </p:cNvPr>
          <p:cNvSpPr/>
          <p:nvPr/>
        </p:nvSpPr>
        <p:spPr>
          <a:xfrm>
            <a:off x="5399902" y="2137740"/>
            <a:ext cx="6421395" cy="1782308"/>
          </a:xfrm>
          <a:prstGeom prst="roundRect">
            <a:avLst>
              <a:gd name="adj" fmla="val 13263"/>
            </a:avLst>
          </a:prstGeom>
          <a:solidFill>
            <a:schemeClr val="accent5">
              <a:alpha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Rectangle 39">
            <a:extLst>
              <a:ext uri="{FF2B5EF4-FFF2-40B4-BE49-F238E27FC236}">
                <a16:creationId xmlns:a16="http://schemas.microsoft.com/office/drawing/2014/main" id="{531ED4EB-279F-48BB-B0FE-1F2DD017C915}"/>
              </a:ext>
            </a:extLst>
          </p:cNvPr>
          <p:cNvSpPr/>
          <p:nvPr/>
        </p:nvSpPr>
        <p:spPr>
          <a:xfrm>
            <a:off x="5639162" y="2504341"/>
            <a:ext cx="1070396" cy="423902"/>
          </a:xfrm>
          <a:prstGeom prst="rect">
            <a:avLst/>
          </a:prstGeom>
          <a:solidFill>
            <a:schemeClr val="accent3">
              <a:alpha val="6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a:t>Input</a:t>
            </a:r>
            <a:endParaRPr lang="zh-CN" altLang="en-US"/>
          </a:p>
        </p:txBody>
      </p:sp>
      <p:sp>
        <p:nvSpPr>
          <p:cNvPr id="41" name="Rectangle 40">
            <a:extLst>
              <a:ext uri="{FF2B5EF4-FFF2-40B4-BE49-F238E27FC236}">
                <a16:creationId xmlns:a16="http://schemas.microsoft.com/office/drawing/2014/main" id="{4B06B7CF-A767-4FB0-A894-48BEFEAF997C}"/>
              </a:ext>
            </a:extLst>
          </p:cNvPr>
          <p:cNvSpPr/>
          <p:nvPr/>
        </p:nvSpPr>
        <p:spPr>
          <a:xfrm>
            <a:off x="5639162" y="3337029"/>
            <a:ext cx="1070396" cy="423902"/>
          </a:xfrm>
          <a:prstGeom prst="rect">
            <a:avLst/>
          </a:prstGeom>
          <a:solidFill>
            <a:schemeClr val="accent6">
              <a:alpha val="6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Base Dist.</a:t>
            </a:r>
            <a:endParaRPr lang="zh-CN" altLang="en-US"/>
          </a:p>
        </p:txBody>
      </p:sp>
      <p:sp>
        <p:nvSpPr>
          <p:cNvPr id="43" name="Rectangle 42">
            <a:extLst>
              <a:ext uri="{FF2B5EF4-FFF2-40B4-BE49-F238E27FC236}">
                <a16:creationId xmlns:a16="http://schemas.microsoft.com/office/drawing/2014/main" id="{A297CA9B-B5C1-49E4-9A16-573AB0C8B10C}"/>
              </a:ext>
            </a:extLst>
          </p:cNvPr>
          <p:cNvSpPr/>
          <p:nvPr/>
        </p:nvSpPr>
        <p:spPr>
          <a:xfrm>
            <a:off x="7790004" y="3340861"/>
            <a:ext cx="1070396" cy="423902"/>
          </a:xfrm>
          <a:prstGeom prst="rect">
            <a:avLst/>
          </a:prstGeom>
          <a:solidFill>
            <a:schemeClr val="accent6">
              <a:alpha val="6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NF</a:t>
            </a:r>
            <a:endParaRPr lang="zh-CN" altLang="en-US"/>
          </a:p>
        </p:txBody>
      </p:sp>
      <p:sp>
        <p:nvSpPr>
          <p:cNvPr id="44" name="Rectangle 43">
            <a:extLst>
              <a:ext uri="{FF2B5EF4-FFF2-40B4-BE49-F238E27FC236}">
                <a16:creationId xmlns:a16="http://schemas.microsoft.com/office/drawing/2014/main" id="{281477EC-C720-479E-8FCC-ACB8B93918B4}"/>
              </a:ext>
            </a:extLst>
          </p:cNvPr>
          <p:cNvSpPr/>
          <p:nvPr/>
        </p:nvSpPr>
        <p:spPr>
          <a:xfrm>
            <a:off x="10139490" y="2504341"/>
            <a:ext cx="1396305" cy="423902"/>
          </a:xfrm>
          <a:prstGeom prst="rect">
            <a:avLst/>
          </a:prstGeom>
          <a:solidFill>
            <a:schemeClr val="accent2">
              <a:alpha val="6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a:t>Det. Compo</a:t>
            </a:r>
            <a:endParaRPr lang="zh-CN" altLang="en-US"/>
          </a:p>
        </p:txBody>
      </p:sp>
      <p:cxnSp>
        <p:nvCxnSpPr>
          <p:cNvPr id="45" name="Straight Arrow Connector 44">
            <a:extLst>
              <a:ext uri="{FF2B5EF4-FFF2-40B4-BE49-F238E27FC236}">
                <a16:creationId xmlns:a16="http://schemas.microsoft.com/office/drawing/2014/main" id="{6B380587-1F1F-452A-AE5A-A9FFC58BBA3A}"/>
              </a:ext>
            </a:extLst>
          </p:cNvPr>
          <p:cNvCxnSpPr>
            <a:stCxn id="41" idx="3"/>
            <a:endCxn id="43" idx="1"/>
          </p:cNvCxnSpPr>
          <p:nvPr/>
        </p:nvCxnSpPr>
        <p:spPr>
          <a:xfrm>
            <a:off x="6709558" y="3548980"/>
            <a:ext cx="1080446" cy="38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3C321D2A-4438-4ABC-957D-F709B7648EF8}"/>
              </a:ext>
            </a:extLst>
          </p:cNvPr>
          <p:cNvCxnSpPr>
            <a:cxnSpLocks/>
            <a:stCxn id="43" idx="3"/>
            <a:endCxn id="50" idx="4"/>
          </p:cNvCxnSpPr>
          <p:nvPr/>
        </p:nvCxnSpPr>
        <p:spPr>
          <a:xfrm flipV="1">
            <a:off x="8860400" y="2873000"/>
            <a:ext cx="429426" cy="679812"/>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1A021EE-C24B-4E44-A087-E6D11454B087}"/>
              </a:ext>
            </a:extLst>
          </p:cNvPr>
          <p:cNvCxnSpPr>
            <a:cxnSpLocks/>
            <a:stCxn id="40" idx="3"/>
            <a:endCxn id="50" idx="2"/>
          </p:cNvCxnSpPr>
          <p:nvPr/>
        </p:nvCxnSpPr>
        <p:spPr>
          <a:xfrm flipV="1">
            <a:off x="6709558" y="2707723"/>
            <a:ext cx="2412387" cy="85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DA16934-A2EF-4E9F-AED3-EFF682DD65C9}"/>
              </a:ext>
            </a:extLst>
          </p:cNvPr>
          <p:cNvCxnSpPr>
            <a:cxnSpLocks/>
          </p:cNvCxnSpPr>
          <p:nvPr/>
        </p:nvCxnSpPr>
        <p:spPr>
          <a:xfrm flipV="1">
            <a:off x="9437581" y="2716292"/>
            <a:ext cx="702731" cy="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7942D65-9ECB-4EF6-9518-128477E71448}"/>
              </a:ext>
            </a:extLst>
          </p:cNvPr>
          <p:cNvSpPr txBox="1"/>
          <p:nvPr/>
        </p:nvSpPr>
        <p:spPr>
          <a:xfrm>
            <a:off x="5639162" y="2942950"/>
            <a:ext cx="1301896" cy="369332"/>
          </a:xfrm>
          <a:prstGeom prst="rect">
            <a:avLst/>
          </a:prstGeom>
          <a:noFill/>
        </p:spPr>
        <p:txBody>
          <a:bodyPr wrap="square">
            <a:spAutoFit/>
          </a:bodyPr>
          <a:lstStyle/>
          <a:p>
            <a:r>
              <a:rPr lang="en-US" altLang="zh-CN"/>
              <a:t>Stochastic</a:t>
            </a:r>
            <a:endParaRPr lang="zh-CN" altLang="en-US"/>
          </a:p>
        </p:txBody>
      </p:sp>
      <p:sp>
        <p:nvSpPr>
          <p:cNvPr id="50" name="Flowchart: Summing Junction 49">
            <a:extLst>
              <a:ext uri="{FF2B5EF4-FFF2-40B4-BE49-F238E27FC236}">
                <a16:creationId xmlns:a16="http://schemas.microsoft.com/office/drawing/2014/main" id="{511E0FD9-6EB6-4B9D-868B-D62392227C4D}"/>
              </a:ext>
            </a:extLst>
          </p:cNvPr>
          <p:cNvSpPr/>
          <p:nvPr/>
        </p:nvSpPr>
        <p:spPr>
          <a:xfrm>
            <a:off x="9121945" y="2542447"/>
            <a:ext cx="335762" cy="330552"/>
          </a:xfrm>
          <a:prstGeom prst="flowChartSummingJunction">
            <a:avLst/>
          </a:prstGeom>
          <a:solidFill>
            <a:schemeClr val="accent3">
              <a:alpha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TextBox 50">
            <a:extLst>
              <a:ext uri="{FF2B5EF4-FFF2-40B4-BE49-F238E27FC236}">
                <a16:creationId xmlns:a16="http://schemas.microsoft.com/office/drawing/2014/main" id="{84353EE8-EEDE-4A43-873C-EBA9CC9E4241}"/>
              </a:ext>
            </a:extLst>
          </p:cNvPr>
          <p:cNvSpPr txBox="1"/>
          <p:nvPr/>
        </p:nvSpPr>
        <p:spPr>
          <a:xfrm>
            <a:off x="6634526" y="3144959"/>
            <a:ext cx="1230509" cy="339121"/>
          </a:xfrm>
          <a:prstGeom prst="rect">
            <a:avLst/>
          </a:prstGeom>
          <a:noFill/>
        </p:spPr>
        <p:txBody>
          <a:bodyPr wrap="square">
            <a:spAutoFit/>
          </a:bodyPr>
          <a:lstStyle/>
          <a:p>
            <a:pPr algn="ctr"/>
            <a:r>
              <a:rPr lang="en-US" altLang="zh-CN" dirty="0"/>
              <a:t>samples</a:t>
            </a:r>
            <a:endParaRPr lang="zh-CN" altLang="en-US"/>
          </a:p>
        </p:txBody>
      </p:sp>
      <p:sp>
        <p:nvSpPr>
          <p:cNvPr id="52" name="TextBox 51">
            <a:extLst>
              <a:ext uri="{FF2B5EF4-FFF2-40B4-BE49-F238E27FC236}">
                <a16:creationId xmlns:a16="http://schemas.microsoft.com/office/drawing/2014/main" id="{14AF8B95-1191-4D27-A1A2-3D779049072B}"/>
              </a:ext>
            </a:extLst>
          </p:cNvPr>
          <p:cNvSpPr txBox="1"/>
          <p:nvPr/>
        </p:nvSpPr>
        <p:spPr>
          <a:xfrm>
            <a:off x="9318019" y="2953936"/>
            <a:ext cx="2217776" cy="593462"/>
          </a:xfrm>
          <a:prstGeom prst="rect">
            <a:avLst/>
          </a:prstGeom>
          <a:noFill/>
        </p:spPr>
        <p:txBody>
          <a:bodyPr wrap="square">
            <a:spAutoFit/>
          </a:bodyPr>
          <a:lstStyle/>
          <a:p>
            <a:r>
              <a:rPr lang="en-US" altLang="zh-CN" dirty="0"/>
              <a:t>transformed </a:t>
            </a:r>
          </a:p>
          <a:p>
            <a:r>
              <a:rPr lang="en-US" altLang="zh-CN" dirty="0"/>
              <a:t>samples</a:t>
            </a:r>
          </a:p>
        </p:txBody>
      </p:sp>
      <p:sp>
        <p:nvSpPr>
          <p:cNvPr id="53" name="TextBox 52">
            <a:extLst>
              <a:ext uri="{FF2B5EF4-FFF2-40B4-BE49-F238E27FC236}">
                <a16:creationId xmlns:a16="http://schemas.microsoft.com/office/drawing/2014/main" id="{B108FC9A-4F03-41A5-8EE0-E4C443F4D7B8}"/>
              </a:ext>
            </a:extLst>
          </p:cNvPr>
          <p:cNvSpPr txBox="1"/>
          <p:nvPr/>
        </p:nvSpPr>
        <p:spPr>
          <a:xfrm>
            <a:off x="5639162" y="2137740"/>
            <a:ext cx="1887128" cy="339121"/>
          </a:xfrm>
          <a:prstGeom prst="rect">
            <a:avLst/>
          </a:prstGeom>
          <a:noFill/>
        </p:spPr>
        <p:txBody>
          <a:bodyPr wrap="square">
            <a:spAutoFit/>
          </a:bodyPr>
          <a:lstStyle/>
          <a:p>
            <a:r>
              <a:rPr lang="en-US" altLang="zh-CN"/>
              <a:t>Deterministic</a:t>
            </a:r>
            <a:endParaRPr lang="zh-CN" altLang="en-US"/>
          </a:p>
        </p:txBody>
      </p:sp>
      <p:sp>
        <p:nvSpPr>
          <p:cNvPr id="28" name="TextBox 27">
            <a:extLst>
              <a:ext uri="{FF2B5EF4-FFF2-40B4-BE49-F238E27FC236}">
                <a16:creationId xmlns:a16="http://schemas.microsoft.com/office/drawing/2014/main" id="{B6614A62-F19F-4A4F-9FDF-8DAC19231080}"/>
              </a:ext>
            </a:extLst>
          </p:cNvPr>
          <p:cNvSpPr txBox="1"/>
          <p:nvPr/>
        </p:nvSpPr>
        <p:spPr>
          <a:xfrm>
            <a:off x="335303" y="6068639"/>
            <a:ext cx="10311484" cy="276999"/>
          </a:xfrm>
          <a:prstGeom prst="rect">
            <a:avLst/>
          </a:prstGeom>
          <a:noFill/>
        </p:spPr>
        <p:txBody>
          <a:bodyPr wrap="square" rtlCol="0">
            <a:spAutoFit/>
          </a:bodyPr>
          <a:lstStyle/>
          <a:p>
            <a:r>
              <a:rPr lang="en-US" altLang="zh-CN" sz="1200"/>
              <a:t>Implicit BNN. </a:t>
            </a:r>
            <a:r>
              <a:rPr lang="fi-FI" altLang="zh-CN" sz="1200"/>
              <a:t>Trung Trinh, Samuel Kaski, Markus Heinonen. </a:t>
            </a:r>
            <a:r>
              <a:rPr lang="en-US" altLang="zh-CN" sz="1200" dirty="0"/>
              <a:t>Scalable Bayesian neural networks by layer-wise input augmentation https://arxiv.org/abs/2010.13498</a:t>
            </a:r>
          </a:p>
        </p:txBody>
      </p:sp>
    </p:spTree>
    <p:extLst>
      <p:ext uri="{BB962C8B-B14F-4D97-AF65-F5344CB8AC3E}">
        <p14:creationId xmlns:p14="http://schemas.microsoft.com/office/powerpoint/2010/main" val="36204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26" presetClass="emph" presetSubtype="0" fill="hold" grpId="0" nodeType="withEffect">
                                  <p:stCondLst>
                                    <p:cond delay="0"/>
                                  </p:stCondLst>
                                  <p:childTnLst>
                                    <p:animEffect transition="out" filter="fade">
                                      <p:cBhvr>
                                        <p:cTn id="16" dur="500" tmFilter="0, 0; .2, .5; .8, .5; 1, 0"/>
                                        <p:tgtEl>
                                          <p:spTgt spid="41"/>
                                        </p:tgtEl>
                                      </p:cBhvr>
                                    </p:animEffect>
                                    <p:animScale>
                                      <p:cBhvr>
                                        <p:cTn id="17" dur="250" autoRev="1" fill="hold"/>
                                        <p:tgtEl>
                                          <p:spTgt spid="41"/>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26" presetClass="emph" presetSubtype="0" fill="hold" grpId="0" nodeType="withEffect">
                                  <p:stCondLst>
                                    <p:cond delay="0"/>
                                  </p:stCondLst>
                                  <p:childTnLst>
                                    <p:animEffect transition="out" filter="fade">
                                      <p:cBhvr>
                                        <p:cTn id="23" dur="500" tmFilter="0, 0; .2, .5; .8, .5; 1, 0"/>
                                        <p:tgtEl>
                                          <p:spTgt spid="43"/>
                                        </p:tgtEl>
                                      </p:cBhvr>
                                    </p:animEffect>
                                    <p:animScale>
                                      <p:cBhvr>
                                        <p:cTn id="24" dur="250" autoRev="1" fill="hold"/>
                                        <p:tgtEl>
                                          <p:spTgt spid="43"/>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26" presetClass="emph" presetSubtype="0" fill="hold" grpId="0" nodeType="withEffect">
                                  <p:stCondLst>
                                    <p:cond delay="0"/>
                                  </p:stCondLst>
                                  <p:childTnLst>
                                    <p:animEffect transition="out" filter="fade">
                                      <p:cBhvr>
                                        <p:cTn id="32" dur="500" tmFilter="0, 0; .2, .5; .8, .5; 1, 0"/>
                                        <p:tgtEl>
                                          <p:spTgt spid="44"/>
                                        </p:tgtEl>
                                      </p:cBhvr>
                                    </p:animEffect>
                                    <p:animScale>
                                      <p:cBhvr>
                                        <p:cTn id="33" dur="250" autoRev="1" fill="hold"/>
                                        <p:tgtEl>
                                          <p:spTgt spid="44"/>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9" grpId="0"/>
      <p:bldP spid="20" grpId="0"/>
      <p:bldP spid="21" grpId="0"/>
      <p:bldP spid="22" grpId="0" animBg="1"/>
      <p:bldP spid="41"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586B7E8-1EF8-481C-978A-3345A725D949}"/>
              </a:ext>
            </a:extLst>
          </p:cNvPr>
          <p:cNvPicPr>
            <a:picLocks noChangeAspect="1"/>
          </p:cNvPicPr>
          <p:nvPr/>
        </p:nvPicPr>
        <p:blipFill rotWithShape="1">
          <a:blip r:embed="rId3"/>
          <a:srcRect b="14064"/>
          <a:stretch/>
        </p:blipFill>
        <p:spPr>
          <a:xfrm>
            <a:off x="2483816" y="3698872"/>
            <a:ext cx="7011008" cy="1034728"/>
          </a:xfrm>
          <a:prstGeom prst="rect">
            <a:avLst/>
          </a:prstGeom>
        </p:spPr>
      </p:pic>
      <p:pic>
        <p:nvPicPr>
          <p:cNvPr id="12" name="Picture 11">
            <a:extLst>
              <a:ext uri="{FF2B5EF4-FFF2-40B4-BE49-F238E27FC236}">
                <a16:creationId xmlns:a16="http://schemas.microsoft.com/office/drawing/2014/main" id="{B47D16A1-44DB-4271-A97A-CA8564214311}"/>
              </a:ext>
            </a:extLst>
          </p:cNvPr>
          <p:cNvPicPr>
            <a:picLocks noChangeAspect="1"/>
          </p:cNvPicPr>
          <p:nvPr/>
        </p:nvPicPr>
        <p:blipFill rotWithShape="1">
          <a:blip r:embed="rId4"/>
          <a:srcRect b="28327"/>
          <a:stretch/>
        </p:blipFill>
        <p:spPr>
          <a:xfrm>
            <a:off x="3581400" y="2661197"/>
            <a:ext cx="3307367" cy="551657"/>
          </a:xfrm>
          <a:prstGeom prst="rect">
            <a:avLst/>
          </a:prstGeom>
        </p:spPr>
      </p:pic>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261110"/>
            <a:ext cx="4863529" cy="504001"/>
          </a:xfrm>
        </p:spPr>
        <p:txBody>
          <a:bodyPr>
            <a:normAutofit/>
          </a:bodyPr>
          <a:lstStyle/>
          <a:p>
            <a:r>
              <a:rPr lang="en-US" altLang="zh-CN" dirty="0"/>
              <a:t>Loss Formulation</a:t>
            </a:r>
            <a:endParaRPr lang="zh-CN" altLang="en-US"/>
          </a:p>
        </p:txBody>
      </p:sp>
      <p:sp>
        <p:nvSpPr>
          <p:cNvPr id="3" name="Date Placeholder 2">
            <a:extLst>
              <a:ext uri="{FF2B5EF4-FFF2-40B4-BE49-F238E27FC236}">
                <a16:creationId xmlns:a16="http://schemas.microsoft.com/office/drawing/2014/main" id="{98C656CF-2EDD-47EB-8563-2B1816D56178}"/>
              </a:ext>
            </a:extLst>
          </p:cNvPr>
          <p:cNvSpPr>
            <a:spLocks noGrp="1"/>
          </p:cNvSpPr>
          <p:nvPr>
            <p:ph type="dt" sz="half" idx="10"/>
          </p:nvPr>
        </p:nvSpPr>
        <p:spPr/>
        <p:txBody>
          <a:bodyPr/>
          <a:lstStyle/>
          <a:p>
            <a:fld id="{7759A32C-784D-4C90-A57A-523B08FB85CB}" type="datetime1">
              <a:rPr lang="zh-CN" altLang="en-US" smtClean="0"/>
              <a:t>2022/8/21</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dirty="0"/>
              <a:t>Normalizing Flows for Implicit BNN</a:t>
            </a:r>
            <a:endParaRPr lang="zh-CN" altLang="en-US"/>
          </a:p>
        </p:txBody>
      </p:sp>
      <p:sp>
        <p:nvSpPr>
          <p:cNvPr id="6" name="Slide Number Placeholder 5">
            <a:extLst>
              <a:ext uri="{FF2B5EF4-FFF2-40B4-BE49-F238E27FC236}">
                <a16:creationId xmlns:a16="http://schemas.microsoft.com/office/drawing/2014/main" id="{B26C03E4-36A9-498B-A751-F37BE1E6AC5A}"/>
              </a:ext>
            </a:extLst>
          </p:cNvPr>
          <p:cNvSpPr>
            <a:spLocks noGrp="1"/>
          </p:cNvSpPr>
          <p:nvPr>
            <p:ph type="sldNum" sz="quarter" idx="12"/>
          </p:nvPr>
        </p:nvSpPr>
        <p:spPr/>
        <p:txBody>
          <a:bodyPr/>
          <a:lstStyle/>
          <a:p>
            <a:fld id="{B6EE4CE8-67DD-4AAC-82D8-3F81517F6647}" type="slidenum">
              <a:rPr lang="zh-CN" altLang="en-US" smtClean="0"/>
              <a:pPr/>
              <a:t>27</a:t>
            </a:fld>
            <a:endParaRPr lang="zh-CN" altLang="en-US"/>
          </a:p>
        </p:txBody>
      </p:sp>
      <p:sp>
        <p:nvSpPr>
          <p:cNvPr id="7" name="矩形 5">
            <a:extLst>
              <a:ext uri="{FF2B5EF4-FFF2-40B4-BE49-F238E27FC236}">
                <a16:creationId xmlns:a16="http://schemas.microsoft.com/office/drawing/2014/main" id="{3E4FF4ED-2A58-4920-9A36-13F10F7B1982}"/>
              </a:ext>
            </a:extLst>
          </p:cNvPr>
          <p:cNvSpPr/>
          <p:nvPr/>
        </p:nvSpPr>
        <p:spPr>
          <a:xfrm>
            <a:off x="336000" y="1076057"/>
            <a:ext cx="5653320"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Arial" pitchFamily="34" charset="0"/>
              </a:rPr>
              <a:t>Evidence Lower Bound (ELBO)</a:t>
            </a:r>
            <a:endParaRPr lang="zh-CN" altLang="en-US" sz="2400" dirty="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本框 2">
                <a:extLst>
                  <a:ext uri="{FF2B5EF4-FFF2-40B4-BE49-F238E27FC236}">
                    <a16:creationId xmlns:a16="http://schemas.microsoft.com/office/drawing/2014/main" id="{288F4FAD-18B8-4C3E-A389-CAA68DF13458}"/>
                  </a:ext>
                </a:extLst>
              </p:cNvPr>
              <p:cNvSpPr txBox="1"/>
              <p:nvPr/>
            </p:nvSpPr>
            <p:spPr>
              <a:xfrm>
                <a:off x="335998" y="1614577"/>
                <a:ext cx="10263909"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a:ea typeface="宋体" panose="02010600030101010101" pitchFamily="2" charset="-122"/>
                  </a:rPr>
                  <a:t>Approximate the true distribution </a:t>
                </a:r>
                <a14:m>
                  <m:oMath xmlns:m="http://schemas.openxmlformats.org/officeDocument/2006/math">
                    <m:r>
                      <a:rPr lang="en-US" altLang="zh-CN" sz="2200" i="1" smtClean="0">
                        <a:latin typeface="Cambria Math" panose="02040503050406030204" pitchFamily="18" charset="0"/>
                        <a:ea typeface="宋体" panose="02010600030101010101" pitchFamily="2" charset="-122"/>
                      </a:rPr>
                      <m:t>𝑞</m:t>
                    </m:r>
                  </m:oMath>
                </a14:m>
                <a:r>
                  <a:rPr lang="en-US" altLang="zh-CN" sz="2200">
                    <a:ea typeface="宋体" panose="02010600030101010101" pitchFamily="2" charset="-122"/>
                  </a:rPr>
                  <a:t> with a flow-based distribution </a:t>
                </a:r>
                <a14:m>
                  <m:oMath xmlns:m="http://schemas.openxmlformats.org/officeDocument/2006/math">
                    <m:r>
                      <a:rPr lang="en-US" altLang="zh-CN" sz="2200" i="1" smtClean="0">
                        <a:latin typeface="Cambria Math" panose="02040503050406030204" pitchFamily="18" charset="0"/>
                        <a:ea typeface="宋体" panose="02010600030101010101" pitchFamily="2" charset="-122"/>
                      </a:rPr>
                      <m:t>𝑝</m:t>
                    </m:r>
                  </m:oMath>
                </a14:m>
                <a:r>
                  <a:rPr lang="en-US" altLang="zh-CN" sz="2200">
                    <a:ea typeface="宋体" panose="02010600030101010101" pitchFamily="2" charset="-122"/>
                  </a:rPr>
                  <a:t>:</a:t>
                </a:r>
                <a:endParaRPr lang="en-US" altLang="zh-CN" sz="2200" dirty="0">
                  <a:ea typeface="宋体" panose="02010600030101010101" pitchFamily="2" charset="-122"/>
                </a:endParaRPr>
              </a:p>
            </p:txBody>
          </p:sp>
        </mc:Choice>
        <mc:Fallback xmlns="">
          <p:sp>
            <p:nvSpPr>
              <p:cNvPr id="11" name="文本框 2">
                <a:extLst>
                  <a:ext uri="{FF2B5EF4-FFF2-40B4-BE49-F238E27FC236}">
                    <a16:creationId xmlns:a16="http://schemas.microsoft.com/office/drawing/2014/main" id="{288F4FAD-18B8-4C3E-A389-CAA68DF13458}"/>
                  </a:ext>
                </a:extLst>
              </p:cNvPr>
              <p:cNvSpPr txBox="1">
                <a:spLocks noRot="1" noChangeAspect="1" noMove="1" noResize="1" noEditPoints="1" noAdjustHandles="1" noChangeArrowheads="1" noChangeShapeType="1" noTextEdit="1"/>
              </p:cNvSpPr>
              <p:nvPr/>
            </p:nvSpPr>
            <p:spPr>
              <a:xfrm>
                <a:off x="335998" y="1614577"/>
                <a:ext cx="10263909" cy="430887"/>
              </a:xfrm>
              <a:prstGeom prst="rect">
                <a:avLst/>
              </a:prstGeom>
              <a:blipFill>
                <a:blip r:embed="rId5"/>
                <a:stretch>
                  <a:fillRect t="-9859" b="-26761"/>
                </a:stretch>
              </a:blipFill>
            </p:spPr>
            <p:txBody>
              <a:bodyPr/>
              <a:lstStyle/>
              <a:p>
                <a:r>
                  <a:rPr lang="zh-CN" altLang="en-US">
                    <a:noFill/>
                  </a:rPr>
                  <a:t> </a:t>
                </a:r>
              </a:p>
            </p:txBody>
          </p:sp>
        </mc:Fallback>
      </mc:AlternateContent>
      <p:sp>
        <p:nvSpPr>
          <p:cNvPr id="13" name="文本框 2">
            <a:extLst>
              <a:ext uri="{FF2B5EF4-FFF2-40B4-BE49-F238E27FC236}">
                <a16:creationId xmlns:a16="http://schemas.microsoft.com/office/drawing/2014/main" id="{A11F8F76-F894-418A-84D1-68A0EF66EC49}"/>
              </a:ext>
            </a:extLst>
          </p:cNvPr>
          <p:cNvSpPr txBox="1"/>
          <p:nvPr/>
        </p:nvSpPr>
        <p:spPr>
          <a:xfrm>
            <a:off x="335998" y="3331854"/>
            <a:ext cx="6591575"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Equivalent to maximizing</a:t>
            </a:r>
          </a:p>
        </p:txBody>
      </p:sp>
      <p:sp>
        <p:nvSpPr>
          <p:cNvPr id="16" name="TextBox 15">
            <a:extLst>
              <a:ext uri="{FF2B5EF4-FFF2-40B4-BE49-F238E27FC236}">
                <a16:creationId xmlns:a16="http://schemas.microsoft.com/office/drawing/2014/main" id="{092924AE-93DF-4838-990C-D1859E4E5233}"/>
              </a:ext>
            </a:extLst>
          </p:cNvPr>
          <p:cNvSpPr txBox="1"/>
          <p:nvPr/>
        </p:nvSpPr>
        <p:spPr>
          <a:xfrm>
            <a:off x="3162660" y="4483854"/>
            <a:ext cx="3498039" cy="369332"/>
          </a:xfrm>
          <a:prstGeom prst="rect">
            <a:avLst/>
          </a:prstGeom>
          <a:noFill/>
        </p:spPr>
        <p:txBody>
          <a:bodyPr wrap="square">
            <a:spAutoFit/>
          </a:bodyPr>
          <a:lstStyle/>
          <a:p>
            <a:r>
              <a:rPr lang="en-US" altLang="zh-CN" dirty="0">
                <a:solidFill>
                  <a:srgbClr val="C00000"/>
                </a:solidFill>
              </a:rPr>
              <a:t>data likelihood (cross entropy loss)</a:t>
            </a:r>
          </a:p>
        </p:txBody>
      </p:sp>
      <p:sp>
        <p:nvSpPr>
          <p:cNvPr id="17" name="TextBox 16">
            <a:extLst>
              <a:ext uri="{FF2B5EF4-FFF2-40B4-BE49-F238E27FC236}">
                <a16:creationId xmlns:a16="http://schemas.microsoft.com/office/drawing/2014/main" id="{91103987-B969-4E6B-A55B-D32763389509}"/>
              </a:ext>
            </a:extLst>
          </p:cNvPr>
          <p:cNvSpPr txBox="1"/>
          <p:nvPr/>
        </p:nvSpPr>
        <p:spPr>
          <a:xfrm>
            <a:off x="7101869" y="4483854"/>
            <a:ext cx="3498039" cy="369332"/>
          </a:xfrm>
          <a:prstGeom prst="rect">
            <a:avLst/>
          </a:prstGeom>
          <a:noFill/>
        </p:spPr>
        <p:txBody>
          <a:bodyPr wrap="square">
            <a:spAutoFit/>
          </a:bodyPr>
          <a:lstStyle/>
          <a:p>
            <a:r>
              <a:rPr lang="en-US" altLang="zh-CN" dirty="0">
                <a:solidFill>
                  <a:srgbClr val="C00000"/>
                </a:solidFill>
              </a:rPr>
              <a:t>regularization</a:t>
            </a:r>
          </a:p>
        </p:txBody>
      </p:sp>
      <p:sp>
        <p:nvSpPr>
          <p:cNvPr id="18" name="TextBox 17">
            <a:extLst>
              <a:ext uri="{FF2B5EF4-FFF2-40B4-BE49-F238E27FC236}">
                <a16:creationId xmlns:a16="http://schemas.microsoft.com/office/drawing/2014/main" id="{F50ADAD0-E34C-49C0-96C8-27F3DADEEC5E}"/>
              </a:ext>
            </a:extLst>
          </p:cNvPr>
          <p:cNvSpPr txBox="1"/>
          <p:nvPr/>
        </p:nvSpPr>
        <p:spPr>
          <a:xfrm>
            <a:off x="3710355" y="2088766"/>
            <a:ext cx="2647530" cy="646331"/>
          </a:xfrm>
          <a:prstGeom prst="rect">
            <a:avLst/>
          </a:prstGeom>
          <a:noFill/>
        </p:spPr>
        <p:txBody>
          <a:bodyPr wrap="square">
            <a:spAutoFit/>
          </a:bodyPr>
          <a:lstStyle/>
          <a:p>
            <a:r>
              <a:rPr lang="en-US" altLang="zh-CN" dirty="0">
                <a:solidFill>
                  <a:srgbClr val="C00000"/>
                </a:solidFill>
              </a:rPr>
              <a:t>latent variable in all layers of a neural network</a:t>
            </a:r>
          </a:p>
        </p:txBody>
      </p:sp>
      <p:sp>
        <p:nvSpPr>
          <p:cNvPr id="20" name="Rectangle 19">
            <a:extLst>
              <a:ext uri="{FF2B5EF4-FFF2-40B4-BE49-F238E27FC236}">
                <a16:creationId xmlns:a16="http://schemas.microsoft.com/office/drawing/2014/main" id="{CEE69EEB-1892-4BA4-8138-32749A9256F5}"/>
              </a:ext>
            </a:extLst>
          </p:cNvPr>
          <p:cNvSpPr/>
          <p:nvPr/>
        </p:nvSpPr>
        <p:spPr>
          <a:xfrm>
            <a:off x="4454901" y="2814907"/>
            <a:ext cx="441931" cy="29247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Rectangle 20">
            <a:extLst>
              <a:ext uri="{FF2B5EF4-FFF2-40B4-BE49-F238E27FC236}">
                <a16:creationId xmlns:a16="http://schemas.microsoft.com/office/drawing/2014/main" id="{39EBECBB-CA7B-4976-9C3B-EEC05C418236}"/>
              </a:ext>
            </a:extLst>
          </p:cNvPr>
          <p:cNvSpPr/>
          <p:nvPr/>
        </p:nvSpPr>
        <p:spPr>
          <a:xfrm>
            <a:off x="7752521" y="4085907"/>
            <a:ext cx="441931" cy="29247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Straight Arrow Connector 21">
            <a:extLst>
              <a:ext uri="{FF2B5EF4-FFF2-40B4-BE49-F238E27FC236}">
                <a16:creationId xmlns:a16="http://schemas.microsoft.com/office/drawing/2014/main" id="{4D57538C-E2E5-4194-9797-6D139A4B8528}"/>
              </a:ext>
            </a:extLst>
          </p:cNvPr>
          <p:cNvCxnSpPr>
            <a:cxnSpLocks/>
          </p:cNvCxnSpPr>
          <p:nvPr/>
        </p:nvCxnSpPr>
        <p:spPr>
          <a:xfrm flipH="1">
            <a:off x="7990233" y="3715934"/>
            <a:ext cx="408332" cy="293118"/>
          </a:xfrm>
          <a:prstGeom prst="straightConnector1">
            <a:avLst/>
          </a:prstGeom>
          <a:ln w="25400">
            <a:solidFill>
              <a:srgbClr val="C000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E351F98-9302-482A-85CA-115601248CCC}"/>
              </a:ext>
            </a:extLst>
          </p:cNvPr>
          <p:cNvSpPr txBox="1"/>
          <p:nvPr/>
        </p:nvSpPr>
        <p:spPr>
          <a:xfrm>
            <a:off x="7101868" y="3331854"/>
            <a:ext cx="4104612" cy="369332"/>
          </a:xfrm>
          <a:prstGeom prst="rect">
            <a:avLst/>
          </a:prstGeom>
          <a:noFill/>
        </p:spPr>
        <p:txBody>
          <a:bodyPr wrap="square">
            <a:spAutoFit/>
          </a:bodyPr>
          <a:lstStyle/>
          <a:p>
            <a:r>
              <a:rPr lang="en-US" altLang="zh-CN" dirty="0">
                <a:solidFill>
                  <a:srgbClr val="C00000"/>
                </a:solidFill>
              </a:rPr>
              <a:t>assume </a:t>
            </a:r>
            <a:r>
              <a:rPr lang="en-US" altLang="zh-CN">
                <a:solidFill>
                  <a:srgbClr val="C00000"/>
                </a:solidFill>
              </a:rPr>
              <a:t>independent layers, and split them </a:t>
            </a:r>
            <a:endParaRPr lang="en-US" altLang="zh-CN" dirty="0">
              <a:solidFill>
                <a:srgbClr val="C00000"/>
              </a:solidFill>
            </a:endParaRPr>
          </a:p>
        </p:txBody>
      </p:sp>
      <p:sp>
        <p:nvSpPr>
          <p:cNvPr id="25" name="文本框 2">
            <a:extLst>
              <a:ext uri="{FF2B5EF4-FFF2-40B4-BE49-F238E27FC236}">
                <a16:creationId xmlns:a16="http://schemas.microsoft.com/office/drawing/2014/main" id="{1BC78057-1383-418E-9B63-CD557F8D09C7}"/>
              </a:ext>
            </a:extLst>
          </p:cNvPr>
          <p:cNvSpPr txBox="1"/>
          <p:nvPr/>
        </p:nvSpPr>
        <p:spPr>
          <a:xfrm>
            <a:off x="335998" y="5023826"/>
            <a:ext cx="10050394"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Likelihood only needs final prediction, but KL needs more consideration</a:t>
            </a:r>
          </a:p>
        </p:txBody>
      </p:sp>
      <p:sp>
        <p:nvSpPr>
          <p:cNvPr id="26" name="TextBox 25">
            <a:extLst>
              <a:ext uri="{FF2B5EF4-FFF2-40B4-BE49-F238E27FC236}">
                <a16:creationId xmlns:a16="http://schemas.microsoft.com/office/drawing/2014/main" id="{D17FA009-362A-41C7-9887-FC98EDB60B11}"/>
              </a:ext>
            </a:extLst>
          </p:cNvPr>
          <p:cNvSpPr txBox="1"/>
          <p:nvPr/>
        </p:nvSpPr>
        <p:spPr>
          <a:xfrm>
            <a:off x="6587192" y="2161360"/>
            <a:ext cx="2647530" cy="646331"/>
          </a:xfrm>
          <a:prstGeom prst="rect">
            <a:avLst/>
          </a:prstGeom>
          <a:noFill/>
        </p:spPr>
        <p:txBody>
          <a:bodyPr wrap="square">
            <a:spAutoFit/>
          </a:bodyPr>
          <a:lstStyle/>
          <a:p>
            <a:r>
              <a:rPr lang="en-US" altLang="zh-CN" dirty="0">
                <a:solidFill>
                  <a:srgbClr val="C00000"/>
                </a:solidFill>
              </a:rPr>
              <a:t>weights of deterministic part (can be copied)</a:t>
            </a:r>
          </a:p>
        </p:txBody>
      </p:sp>
      <p:sp>
        <p:nvSpPr>
          <p:cNvPr id="27" name="Rectangle 26">
            <a:extLst>
              <a:ext uri="{FF2B5EF4-FFF2-40B4-BE49-F238E27FC236}">
                <a16:creationId xmlns:a16="http://schemas.microsoft.com/office/drawing/2014/main" id="{C1D06B2E-46CC-46C5-AEFE-CB8042EFB186}"/>
              </a:ext>
            </a:extLst>
          </p:cNvPr>
          <p:cNvSpPr/>
          <p:nvPr/>
        </p:nvSpPr>
        <p:spPr>
          <a:xfrm>
            <a:off x="6494767" y="2798271"/>
            <a:ext cx="288736" cy="33926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a:extLst>
              <a:ext uri="{FF2B5EF4-FFF2-40B4-BE49-F238E27FC236}">
                <a16:creationId xmlns:a16="http://schemas.microsoft.com/office/drawing/2014/main" id="{0F7B42E8-3D6D-4235-BF77-DA972BB8FE81}"/>
              </a:ext>
            </a:extLst>
          </p:cNvPr>
          <p:cNvSpPr txBox="1"/>
          <p:nvPr/>
        </p:nvSpPr>
        <p:spPr>
          <a:xfrm>
            <a:off x="335303" y="6068639"/>
            <a:ext cx="10311484" cy="276999"/>
          </a:xfrm>
          <a:prstGeom prst="rect">
            <a:avLst/>
          </a:prstGeom>
          <a:noFill/>
        </p:spPr>
        <p:txBody>
          <a:bodyPr wrap="square" rtlCol="0">
            <a:spAutoFit/>
          </a:bodyPr>
          <a:lstStyle/>
          <a:p>
            <a:r>
              <a:rPr lang="en-US" altLang="zh-CN" sz="1200"/>
              <a:t>Implicit BNN. </a:t>
            </a:r>
            <a:r>
              <a:rPr lang="fi-FI" altLang="zh-CN" sz="1200"/>
              <a:t>Trung Trinh, Samuel Kaski, Markus Heinonen. </a:t>
            </a:r>
            <a:r>
              <a:rPr lang="en-US" altLang="zh-CN" sz="1200" dirty="0"/>
              <a:t>Scalable Bayesian neural networks by layer-wise input augmentation https://arxiv.org/abs/2010.13498</a:t>
            </a:r>
          </a:p>
        </p:txBody>
      </p:sp>
    </p:spTree>
    <p:extLst>
      <p:ext uri="{BB962C8B-B14F-4D97-AF65-F5344CB8AC3E}">
        <p14:creationId xmlns:p14="http://schemas.microsoft.com/office/powerpoint/2010/main" val="169176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6" grpId="0"/>
      <p:bldP spid="17" grpId="0"/>
      <p:bldP spid="18" grpId="0"/>
      <p:bldP spid="20" grpId="0" animBg="1"/>
      <p:bldP spid="21" grpId="0" animBg="1"/>
      <p:bldP spid="24" grpId="0"/>
      <p:bldP spid="25" grpId="0"/>
      <p:bldP spid="26" grpId="0"/>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054B370-5737-4C3A-B9CE-5BC87500CBF1}"/>
              </a:ext>
            </a:extLst>
          </p:cNvPr>
          <p:cNvPicPr>
            <a:picLocks noChangeAspect="1"/>
          </p:cNvPicPr>
          <p:nvPr/>
        </p:nvPicPr>
        <p:blipFill>
          <a:blip r:embed="rId3"/>
          <a:stretch>
            <a:fillRect/>
          </a:stretch>
        </p:blipFill>
        <p:spPr>
          <a:xfrm>
            <a:off x="504781" y="2946594"/>
            <a:ext cx="10981372" cy="2872989"/>
          </a:xfrm>
          <a:prstGeom prst="rect">
            <a:avLst/>
          </a:prstGeom>
        </p:spPr>
      </p:pic>
      <p:pic>
        <p:nvPicPr>
          <p:cNvPr id="15" name="Picture 14">
            <a:extLst>
              <a:ext uri="{FF2B5EF4-FFF2-40B4-BE49-F238E27FC236}">
                <a16:creationId xmlns:a16="http://schemas.microsoft.com/office/drawing/2014/main" id="{979EC3D5-E734-44BD-91E4-7C7354A27ED3}"/>
              </a:ext>
            </a:extLst>
          </p:cNvPr>
          <p:cNvPicPr>
            <a:picLocks noChangeAspect="1"/>
          </p:cNvPicPr>
          <p:nvPr/>
        </p:nvPicPr>
        <p:blipFill rotWithShape="1">
          <a:blip r:embed="rId4"/>
          <a:srcRect t="10968" b="19290"/>
          <a:stretch/>
        </p:blipFill>
        <p:spPr>
          <a:xfrm>
            <a:off x="4971427" y="2383543"/>
            <a:ext cx="6763871" cy="704844"/>
          </a:xfrm>
          <a:prstGeom prst="rect">
            <a:avLst/>
          </a:prstGeom>
          <a:ln>
            <a:solidFill>
              <a:schemeClr val="tx1"/>
            </a:solidFill>
          </a:ln>
        </p:spPr>
      </p:pic>
      <p:pic>
        <p:nvPicPr>
          <p:cNvPr id="14" name="Picture 13">
            <a:extLst>
              <a:ext uri="{FF2B5EF4-FFF2-40B4-BE49-F238E27FC236}">
                <a16:creationId xmlns:a16="http://schemas.microsoft.com/office/drawing/2014/main" id="{9586B7E8-1EF8-481C-978A-3345A725D949}"/>
              </a:ext>
            </a:extLst>
          </p:cNvPr>
          <p:cNvPicPr>
            <a:picLocks noChangeAspect="1"/>
          </p:cNvPicPr>
          <p:nvPr/>
        </p:nvPicPr>
        <p:blipFill rotWithShape="1">
          <a:blip r:embed="rId5"/>
          <a:srcRect b="14064"/>
          <a:stretch/>
        </p:blipFill>
        <p:spPr>
          <a:xfrm>
            <a:off x="2209800" y="1306889"/>
            <a:ext cx="7011008" cy="1034728"/>
          </a:xfrm>
          <a:prstGeom prst="rect">
            <a:avLst/>
          </a:prstGeom>
        </p:spPr>
      </p:pic>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261110"/>
            <a:ext cx="4863529" cy="504001"/>
          </a:xfrm>
        </p:spPr>
        <p:txBody>
          <a:bodyPr>
            <a:normAutofit/>
          </a:bodyPr>
          <a:lstStyle/>
          <a:p>
            <a:r>
              <a:rPr lang="en-US" altLang="zh-CN" dirty="0"/>
              <a:t>Loss Formulation</a:t>
            </a:r>
            <a:endParaRPr lang="zh-CN" altLang="en-US"/>
          </a:p>
        </p:txBody>
      </p:sp>
      <p:sp>
        <p:nvSpPr>
          <p:cNvPr id="3" name="Date Placeholder 2">
            <a:extLst>
              <a:ext uri="{FF2B5EF4-FFF2-40B4-BE49-F238E27FC236}">
                <a16:creationId xmlns:a16="http://schemas.microsoft.com/office/drawing/2014/main" id="{98C656CF-2EDD-47EB-8563-2B1816D56178}"/>
              </a:ext>
            </a:extLst>
          </p:cNvPr>
          <p:cNvSpPr>
            <a:spLocks noGrp="1"/>
          </p:cNvSpPr>
          <p:nvPr>
            <p:ph type="dt" sz="half" idx="10"/>
          </p:nvPr>
        </p:nvSpPr>
        <p:spPr/>
        <p:txBody>
          <a:bodyPr/>
          <a:lstStyle/>
          <a:p>
            <a:fld id="{7759A32C-784D-4C90-A57A-523B08FB85CB}" type="datetime1">
              <a:rPr lang="zh-CN" altLang="en-US" smtClean="0"/>
              <a:t>2022/8/21</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dirty="0"/>
              <a:t>Normalizing Flows for Implicit BNN</a:t>
            </a:r>
            <a:endParaRPr lang="zh-CN" altLang="en-US"/>
          </a:p>
        </p:txBody>
      </p:sp>
      <p:sp>
        <p:nvSpPr>
          <p:cNvPr id="6" name="Slide Number Placeholder 5">
            <a:extLst>
              <a:ext uri="{FF2B5EF4-FFF2-40B4-BE49-F238E27FC236}">
                <a16:creationId xmlns:a16="http://schemas.microsoft.com/office/drawing/2014/main" id="{B26C03E4-36A9-498B-A751-F37BE1E6AC5A}"/>
              </a:ext>
            </a:extLst>
          </p:cNvPr>
          <p:cNvSpPr>
            <a:spLocks noGrp="1"/>
          </p:cNvSpPr>
          <p:nvPr>
            <p:ph type="sldNum" sz="quarter" idx="12"/>
          </p:nvPr>
        </p:nvSpPr>
        <p:spPr/>
        <p:txBody>
          <a:bodyPr/>
          <a:lstStyle/>
          <a:p>
            <a:fld id="{B6EE4CE8-67DD-4AAC-82D8-3F81517F6647}" type="slidenum">
              <a:rPr lang="zh-CN" altLang="en-US" smtClean="0"/>
              <a:pPr/>
              <a:t>28</a:t>
            </a:fld>
            <a:endParaRPr lang="zh-CN" altLang="en-US"/>
          </a:p>
        </p:txBody>
      </p:sp>
      <p:sp>
        <p:nvSpPr>
          <p:cNvPr id="7" name="矩形 5">
            <a:extLst>
              <a:ext uri="{FF2B5EF4-FFF2-40B4-BE49-F238E27FC236}">
                <a16:creationId xmlns:a16="http://schemas.microsoft.com/office/drawing/2014/main" id="{3E4FF4ED-2A58-4920-9A36-13F10F7B1982}"/>
              </a:ext>
            </a:extLst>
          </p:cNvPr>
          <p:cNvSpPr/>
          <p:nvPr/>
        </p:nvSpPr>
        <p:spPr>
          <a:xfrm>
            <a:off x="336000" y="1076057"/>
            <a:ext cx="5653320"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Arial" pitchFamily="34" charset="0"/>
              </a:rPr>
              <a:t>Evidence Lower Bound (ELBO)</a:t>
            </a:r>
            <a:endParaRPr lang="zh-CN" altLang="en-US" sz="2400" dirty="0">
              <a:ea typeface="黑体" panose="02010609060101010101" pitchFamily="49" charset="-122"/>
              <a:cs typeface="Times New Roman" panose="02020603050405020304" pitchFamily="18" charset="0"/>
            </a:endParaRPr>
          </a:p>
        </p:txBody>
      </p:sp>
      <p:sp>
        <p:nvSpPr>
          <p:cNvPr id="8" name="矩形 14">
            <a:extLst>
              <a:ext uri="{FF2B5EF4-FFF2-40B4-BE49-F238E27FC236}">
                <a16:creationId xmlns:a16="http://schemas.microsoft.com/office/drawing/2014/main" id="{B713A6A1-F45D-4297-A91F-C6F498815B8B}"/>
              </a:ext>
            </a:extLst>
          </p:cNvPr>
          <p:cNvSpPr/>
          <p:nvPr/>
        </p:nvSpPr>
        <p:spPr>
          <a:xfrm>
            <a:off x="336000" y="2189303"/>
            <a:ext cx="4599985"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Arial" pitchFamily="34" charset="0"/>
              </a:rPr>
              <a:t>KL for </a:t>
            </a:r>
            <a:r>
              <a:rPr lang="en-US" altLang="zh-CN" sz="2400" dirty="0">
                <a:solidFill>
                  <a:srgbClr val="C00000"/>
                </a:solidFill>
                <a:ea typeface="黑体" panose="02010609060101010101" pitchFamily="49" charset="-122"/>
                <a:cs typeface="Arial" pitchFamily="34" charset="0"/>
              </a:rPr>
              <a:t>one</a:t>
            </a:r>
            <a:r>
              <a:rPr lang="en-US" altLang="zh-CN" sz="2400" dirty="0">
                <a:ea typeface="黑体" panose="02010609060101010101" pitchFamily="49" charset="-122"/>
                <a:cs typeface="Arial" pitchFamily="34" charset="0"/>
              </a:rPr>
              <a:t> layer</a:t>
            </a:r>
            <a:endParaRPr lang="zh-CN" altLang="en-US" sz="2400" dirty="0">
              <a:ea typeface="黑体" panose="02010609060101010101" pitchFamily="49" charset="-122"/>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2FA18079-A392-4442-98D4-80CB8790180F}"/>
              </a:ext>
            </a:extLst>
          </p:cNvPr>
          <p:cNvCxnSpPr>
            <a:cxnSpLocks/>
          </p:cNvCxnSpPr>
          <p:nvPr/>
        </p:nvCxnSpPr>
        <p:spPr>
          <a:xfrm flipH="1">
            <a:off x="7583558" y="2946594"/>
            <a:ext cx="1451112" cy="896811"/>
          </a:xfrm>
          <a:prstGeom prst="straightConnector1">
            <a:avLst/>
          </a:prstGeom>
          <a:ln w="25400">
            <a:solidFill>
              <a:srgbClr val="C000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A276E97-174B-4CE6-839E-FCDEC3812AA5}"/>
              </a:ext>
            </a:extLst>
          </p:cNvPr>
          <p:cNvSpPr txBox="1"/>
          <p:nvPr/>
        </p:nvSpPr>
        <p:spPr>
          <a:xfrm>
            <a:off x="1496572" y="4202406"/>
            <a:ext cx="2084828" cy="369332"/>
          </a:xfrm>
          <a:prstGeom prst="rect">
            <a:avLst/>
          </a:prstGeom>
          <a:noFill/>
        </p:spPr>
        <p:txBody>
          <a:bodyPr wrap="square">
            <a:spAutoFit/>
          </a:bodyPr>
          <a:lstStyle/>
          <a:p>
            <a:r>
              <a:rPr lang="en-US" altLang="zh-CN" dirty="0">
                <a:solidFill>
                  <a:srgbClr val="C00000"/>
                </a:solidFill>
              </a:rPr>
              <a:t>change of variable</a:t>
            </a:r>
          </a:p>
        </p:txBody>
      </p:sp>
      <p:cxnSp>
        <p:nvCxnSpPr>
          <p:cNvPr id="23" name="Straight Arrow Connector 22">
            <a:extLst>
              <a:ext uri="{FF2B5EF4-FFF2-40B4-BE49-F238E27FC236}">
                <a16:creationId xmlns:a16="http://schemas.microsoft.com/office/drawing/2014/main" id="{2D6E99FA-91C8-463E-AAC7-73EFC71B5882}"/>
              </a:ext>
            </a:extLst>
          </p:cNvPr>
          <p:cNvCxnSpPr>
            <a:cxnSpLocks/>
          </p:cNvCxnSpPr>
          <p:nvPr/>
        </p:nvCxnSpPr>
        <p:spPr>
          <a:xfrm flipV="1">
            <a:off x="3339548" y="4312392"/>
            <a:ext cx="387627" cy="74680"/>
          </a:xfrm>
          <a:prstGeom prst="straightConnector1">
            <a:avLst/>
          </a:prstGeom>
          <a:ln w="25400">
            <a:solidFill>
              <a:srgbClr val="C0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12481D1-4C27-4029-B7EE-FBF09814A984}"/>
              </a:ext>
            </a:extLst>
          </p:cNvPr>
          <p:cNvCxnSpPr>
            <a:cxnSpLocks/>
          </p:cNvCxnSpPr>
          <p:nvPr/>
        </p:nvCxnSpPr>
        <p:spPr>
          <a:xfrm flipV="1">
            <a:off x="2767764" y="3561498"/>
            <a:ext cx="959411" cy="640908"/>
          </a:xfrm>
          <a:prstGeom prst="straightConnector1">
            <a:avLst/>
          </a:prstGeom>
          <a:ln w="25400">
            <a:solidFill>
              <a:srgbClr val="C000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784BF61-0A4D-462E-81A9-27B1EFB3DDFD}"/>
              </a:ext>
            </a:extLst>
          </p:cNvPr>
          <p:cNvSpPr txBox="1"/>
          <p:nvPr/>
        </p:nvSpPr>
        <p:spPr>
          <a:xfrm>
            <a:off x="551164" y="2638434"/>
            <a:ext cx="3030236" cy="369332"/>
          </a:xfrm>
          <a:prstGeom prst="rect">
            <a:avLst/>
          </a:prstGeom>
          <a:noFill/>
        </p:spPr>
        <p:txBody>
          <a:bodyPr wrap="square">
            <a:spAutoFit/>
          </a:bodyPr>
          <a:lstStyle/>
          <a:p>
            <a:r>
              <a:rPr lang="en-US" altLang="zh-CN" dirty="0"/>
              <a:t>the </a:t>
            </a:r>
            <a:r>
              <a:rPr lang="en-US" altLang="zh-CN" dirty="0">
                <a:solidFill>
                  <a:srgbClr val="C00000"/>
                </a:solidFill>
              </a:rPr>
              <a:t>k th flow </a:t>
            </a:r>
            <a:r>
              <a:rPr lang="en-US" altLang="zh-CN" dirty="0"/>
              <a:t>in this layer</a:t>
            </a:r>
          </a:p>
        </p:txBody>
      </p:sp>
      <p:cxnSp>
        <p:nvCxnSpPr>
          <p:cNvPr id="31" name="Straight Arrow Connector 30">
            <a:extLst>
              <a:ext uri="{FF2B5EF4-FFF2-40B4-BE49-F238E27FC236}">
                <a16:creationId xmlns:a16="http://schemas.microsoft.com/office/drawing/2014/main" id="{6CEFF9F2-F6EA-4399-A5AA-E69E4311532C}"/>
              </a:ext>
            </a:extLst>
          </p:cNvPr>
          <p:cNvCxnSpPr>
            <a:cxnSpLocks/>
          </p:cNvCxnSpPr>
          <p:nvPr/>
        </p:nvCxnSpPr>
        <p:spPr>
          <a:xfrm>
            <a:off x="2015986" y="2995232"/>
            <a:ext cx="0" cy="307317"/>
          </a:xfrm>
          <a:prstGeom prst="straightConnector1">
            <a:avLst/>
          </a:prstGeom>
          <a:ln w="25400">
            <a:solidFill>
              <a:srgbClr val="C000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83E7C37-2793-4000-88F3-40743184F687}"/>
              </a:ext>
            </a:extLst>
          </p:cNvPr>
          <p:cNvSpPr txBox="1"/>
          <p:nvPr/>
        </p:nvSpPr>
        <p:spPr>
          <a:xfrm>
            <a:off x="2568693" y="5445923"/>
            <a:ext cx="2939814" cy="640909"/>
          </a:xfrm>
          <a:prstGeom prst="rect">
            <a:avLst/>
          </a:prstGeom>
          <a:noFill/>
        </p:spPr>
        <p:txBody>
          <a:bodyPr wrap="square">
            <a:spAutoFit/>
          </a:bodyPr>
          <a:lstStyle/>
          <a:p>
            <a:r>
              <a:rPr lang="en-US" altLang="zh-CN" dirty="0"/>
              <a:t>log probability of </a:t>
            </a:r>
            <a:r>
              <a:rPr lang="en-US" altLang="zh-CN" dirty="0">
                <a:solidFill>
                  <a:srgbClr val="C00000"/>
                </a:solidFill>
              </a:rPr>
              <a:t>initial </a:t>
            </a:r>
            <a:r>
              <a:rPr lang="en-US" altLang="zh-CN" dirty="0"/>
              <a:t>samples</a:t>
            </a:r>
            <a:r>
              <a:rPr lang="en-US" altLang="zh-CN" dirty="0">
                <a:solidFill>
                  <a:srgbClr val="C00000"/>
                </a:solidFill>
              </a:rPr>
              <a:t> </a:t>
            </a:r>
            <a:r>
              <a:rPr lang="en-US" altLang="zh-CN" dirty="0"/>
              <a:t>in </a:t>
            </a:r>
            <a:r>
              <a:rPr lang="en-US" altLang="zh-CN" dirty="0">
                <a:solidFill>
                  <a:srgbClr val="C00000"/>
                </a:solidFill>
              </a:rPr>
              <a:t>base </a:t>
            </a:r>
            <a:r>
              <a:rPr lang="en-US" altLang="zh-CN" dirty="0"/>
              <a:t>distribution</a:t>
            </a:r>
          </a:p>
        </p:txBody>
      </p:sp>
      <p:sp>
        <p:nvSpPr>
          <p:cNvPr id="38" name="TextBox 37">
            <a:extLst>
              <a:ext uri="{FF2B5EF4-FFF2-40B4-BE49-F238E27FC236}">
                <a16:creationId xmlns:a16="http://schemas.microsoft.com/office/drawing/2014/main" id="{63C1FEAE-F614-4585-887E-6342605E8E71}"/>
              </a:ext>
            </a:extLst>
          </p:cNvPr>
          <p:cNvSpPr txBox="1"/>
          <p:nvPr/>
        </p:nvSpPr>
        <p:spPr>
          <a:xfrm>
            <a:off x="5398759" y="5597277"/>
            <a:ext cx="3511826" cy="369332"/>
          </a:xfrm>
          <a:prstGeom prst="rect">
            <a:avLst/>
          </a:prstGeom>
          <a:noFill/>
        </p:spPr>
        <p:txBody>
          <a:bodyPr wrap="square">
            <a:spAutoFit/>
          </a:bodyPr>
          <a:lstStyle/>
          <a:p>
            <a:r>
              <a:rPr lang="en-US" altLang="zh-CN" dirty="0"/>
              <a:t>sum of log det Jacobian from </a:t>
            </a:r>
            <a:r>
              <a:rPr lang="en-US" altLang="zh-CN" dirty="0">
                <a:solidFill>
                  <a:srgbClr val="C00000"/>
                </a:solidFill>
              </a:rPr>
              <a:t>flow</a:t>
            </a:r>
          </a:p>
        </p:txBody>
      </p:sp>
      <p:sp>
        <p:nvSpPr>
          <p:cNvPr id="39" name="TextBox 38">
            <a:extLst>
              <a:ext uri="{FF2B5EF4-FFF2-40B4-BE49-F238E27FC236}">
                <a16:creationId xmlns:a16="http://schemas.microsoft.com/office/drawing/2014/main" id="{E68B9EDE-82D9-406C-8712-8A9DD999CDC7}"/>
              </a:ext>
            </a:extLst>
          </p:cNvPr>
          <p:cNvSpPr txBox="1"/>
          <p:nvPr/>
        </p:nvSpPr>
        <p:spPr>
          <a:xfrm>
            <a:off x="8910585" y="5437472"/>
            <a:ext cx="3066067" cy="646331"/>
          </a:xfrm>
          <a:prstGeom prst="rect">
            <a:avLst/>
          </a:prstGeom>
          <a:noFill/>
        </p:spPr>
        <p:txBody>
          <a:bodyPr wrap="square">
            <a:spAutoFit/>
          </a:bodyPr>
          <a:lstStyle/>
          <a:p>
            <a:r>
              <a:rPr lang="en-US" altLang="zh-CN" dirty="0"/>
              <a:t>log probability of </a:t>
            </a:r>
            <a:r>
              <a:rPr lang="en-US" altLang="zh-CN" dirty="0">
                <a:solidFill>
                  <a:srgbClr val="C00000"/>
                </a:solidFill>
              </a:rPr>
              <a:t>transformed</a:t>
            </a:r>
            <a:r>
              <a:rPr lang="en-US" altLang="zh-CN" dirty="0"/>
              <a:t> samples in </a:t>
            </a:r>
            <a:r>
              <a:rPr lang="en-US" altLang="zh-CN" dirty="0">
                <a:solidFill>
                  <a:srgbClr val="C00000"/>
                </a:solidFill>
              </a:rPr>
              <a:t>prior</a:t>
            </a:r>
            <a:r>
              <a:rPr lang="en-US" altLang="zh-CN" dirty="0"/>
              <a:t> distribution</a:t>
            </a:r>
          </a:p>
        </p:txBody>
      </p:sp>
      <p:sp>
        <p:nvSpPr>
          <p:cNvPr id="21" name="TextBox 20">
            <a:extLst>
              <a:ext uri="{FF2B5EF4-FFF2-40B4-BE49-F238E27FC236}">
                <a16:creationId xmlns:a16="http://schemas.microsoft.com/office/drawing/2014/main" id="{1C922DF3-A754-44D3-BDF9-9DA168F55205}"/>
              </a:ext>
            </a:extLst>
          </p:cNvPr>
          <p:cNvSpPr txBox="1"/>
          <p:nvPr/>
        </p:nvSpPr>
        <p:spPr>
          <a:xfrm>
            <a:off x="8483484" y="3226730"/>
            <a:ext cx="2084828" cy="369332"/>
          </a:xfrm>
          <a:prstGeom prst="rect">
            <a:avLst/>
          </a:prstGeom>
          <a:noFill/>
        </p:spPr>
        <p:txBody>
          <a:bodyPr wrap="square">
            <a:spAutoFit/>
          </a:bodyPr>
          <a:lstStyle/>
          <a:p>
            <a:r>
              <a:rPr lang="en-US" altLang="zh-CN">
                <a:solidFill>
                  <a:srgbClr val="C00000"/>
                </a:solidFill>
              </a:rPr>
              <a:t>from flows</a:t>
            </a:r>
            <a:endParaRPr lang="en-US" altLang="zh-CN" dirty="0">
              <a:solidFill>
                <a:srgbClr val="C00000"/>
              </a:solidFill>
            </a:endParaRPr>
          </a:p>
        </p:txBody>
      </p:sp>
    </p:spTree>
    <p:extLst>
      <p:ext uri="{BB962C8B-B14F-4D97-AF65-F5344CB8AC3E}">
        <p14:creationId xmlns:p14="http://schemas.microsoft.com/office/powerpoint/2010/main" val="314454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30" grpId="0"/>
      <p:bldP spid="37" grpId="0"/>
      <p:bldP spid="38" grpId="0"/>
      <p:bldP spid="39"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BD20EFE-D086-4AD3-8F47-7B56F253A125}"/>
              </a:ext>
            </a:extLst>
          </p:cNvPr>
          <p:cNvSpPr>
            <a:spLocks noGrp="1"/>
          </p:cNvSpPr>
          <p:nvPr>
            <p:ph type="dt" sz="half" idx="10"/>
          </p:nvPr>
        </p:nvSpPr>
        <p:spPr/>
        <p:txBody>
          <a:bodyPr/>
          <a:lstStyle/>
          <a:p>
            <a:fld id="{806D1C9E-EB55-44B2-9DF2-EB35CF8BC0A6}" type="datetime4">
              <a:rPr lang="en-US" altLang="zh-CN" smtClean="0"/>
              <a:t>August 21, 2022</a:t>
            </a:fld>
            <a:endParaRPr lang="zh-CN" altLang="en-US"/>
          </a:p>
        </p:txBody>
      </p:sp>
      <p:sp>
        <p:nvSpPr>
          <p:cNvPr id="4" name="Footer Placeholder 3">
            <a:extLst>
              <a:ext uri="{FF2B5EF4-FFF2-40B4-BE49-F238E27FC236}">
                <a16:creationId xmlns:a16="http://schemas.microsoft.com/office/drawing/2014/main" id="{21BB41E0-11EE-4C63-932B-422E953D3A63}"/>
              </a:ext>
            </a:extLst>
          </p:cNvPr>
          <p:cNvSpPr>
            <a:spLocks noGrp="1"/>
          </p:cNvSpPr>
          <p:nvPr>
            <p:ph type="ftr" sz="quarter" idx="11"/>
          </p:nvPr>
        </p:nvSpPr>
        <p:spPr/>
        <p:txBody>
          <a:bodyPr/>
          <a:lstStyle/>
          <a:p>
            <a:r>
              <a:rPr lang="en-US" altLang="zh-CN" dirty="0"/>
              <a:t>Action Recognition for Self-Driving Cars</a:t>
            </a:r>
            <a:endParaRPr lang="zh-CN" altLang="en-US"/>
          </a:p>
        </p:txBody>
      </p:sp>
      <p:sp>
        <p:nvSpPr>
          <p:cNvPr id="5" name="Slide Number Placeholder 4">
            <a:extLst>
              <a:ext uri="{FF2B5EF4-FFF2-40B4-BE49-F238E27FC236}">
                <a16:creationId xmlns:a16="http://schemas.microsoft.com/office/drawing/2014/main" id="{F082E577-31E3-4D82-BB96-E3B54FB5C819}"/>
              </a:ext>
            </a:extLst>
          </p:cNvPr>
          <p:cNvSpPr>
            <a:spLocks noGrp="1"/>
          </p:cNvSpPr>
          <p:nvPr>
            <p:ph type="sldNum" sz="quarter" idx="12"/>
          </p:nvPr>
        </p:nvSpPr>
        <p:spPr/>
        <p:txBody>
          <a:bodyPr/>
          <a:lstStyle/>
          <a:p>
            <a:fld id="{B6EE4CE8-67DD-4AAC-82D8-3F81517F6647}" type="slidenum">
              <a:rPr lang="zh-CN" altLang="en-US" smtClean="0"/>
              <a:pPr/>
              <a:t>2</a:t>
            </a:fld>
            <a:endParaRPr lang="zh-CN" altLang="en-US"/>
          </a:p>
        </p:txBody>
      </p:sp>
      <p:pic>
        <p:nvPicPr>
          <p:cNvPr id="6" name="Picture 5">
            <a:extLst>
              <a:ext uri="{FF2B5EF4-FFF2-40B4-BE49-F238E27FC236}">
                <a16:creationId xmlns:a16="http://schemas.microsoft.com/office/drawing/2014/main" id="{FE9C8028-F409-4D7D-8B76-588535184B7F}"/>
              </a:ext>
            </a:extLst>
          </p:cNvPr>
          <p:cNvPicPr>
            <a:picLocks noChangeAspect="1"/>
          </p:cNvPicPr>
          <p:nvPr/>
        </p:nvPicPr>
        <p:blipFill rotWithShape="1">
          <a:blip r:embed="rId3"/>
          <a:srcRect t="14653" b="3576"/>
          <a:stretch/>
        </p:blipFill>
        <p:spPr>
          <a:xfrm>
            <a:off x="0" y="0"/>
            <a:ext cx="12192000" cy="6858000"/>
          </a:xfrm>
          <a:prstGeom prst="rect">
            <a:avLst/>
          </a:prstGeom>
        </p:spPr>
      </p:pic>
      <p:sp>
        <p:nvSpPr>
          <p:cNvPr id="7" name="TextBox 6">
            <a:extLst>
              <a:ext uri="{FF2B5EF4-FFF2-40B4-BE49-F238E27FC236}">
                <a16:creationId xmlns:a16="http://schemas.microsoft.com/office/drawing/2014/main" id="{3F92F753-BE49-4E2D-9ADB-956029BB4B83}"/>
              </a:ext>
            </a:extLst>
          </p:cNvPr>
          <p:cNvSpPr txBox="1"/>
          <p:nvPr/>
        </p:nvSpPr>
        <p:spPr>
          <a:xfrm>
            <a:off x="0" y="6481960"/>
            <a:ext cx="7910820" cy="307777"/>
          </a:xfrm>
          <a:prstGeom prst="rect">
            <a:avLst/>
          </a:prstGeom>
          <a:noFill/>
        </p:spPr>
        <p:txBody>
          <a:bodyPr wrap="square" rtlCol="0">
            <a:spAutoFit/>
          </a:bodyPr>
          <a:lstStyle/>
          <a:p>
            <a:r>
              <a:rPr lang="en-US" altLang="zh-CN" sz="1400" dirty="0"/>
              <a:t>Image taken from https://usa.honda-ri.com/titan</a:t>
            </a:r>
            <a:endParaRPr lang="zh-CN" altLang="en-US" sz="1400"/>
          </a:p>
        </p:txBody>
      </p:sp>
      <p:cxnSp>
        <p:nvCxnSpPr>
          <p:cNvPr id="10" name="Straight Arrow Connector 9">
            <a:extLst>
              <a:ext uri="{FF2B5EF4-FFF2-40B4-BE49-F238E27FC236}">
                <a16:creationId xmlns:a16="http://schemas.microsoft.com/office/drawing/2014/main" id="{97ABC88D-451B-4FC4-AE18-1C0843D0D27B}"/>
              </a:ext>
            </a:extLst>
          </p:cNvPr>
          <p:cNvCxnSpPr>
            <a:cxnSpLocks/>
          </p:cNvCxnSpPr>
          <p:nvPr/>
        </p:nvCxnSpPr>
        <p:spPr>
          <a:xfrm>
            <a:off x="5833641" y="2118167"/>
            <a:ext cx="262359" cy="208344"/>
          </a:xfrm>
          <a:prstGeom prst="straightConnector1">
            <a:avLst/>
          </a:prstGeom>
          <a:ln w="254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E7661BA-0DDA-4222-86A0-8ADF59C712B5}"/>
              </a:ext>
            </a:extLst>
          </p:cNvPr>
          <p:cNvGrpSpPr/>
          <p:nvPr/>
        </p:nvGrpSpPr>
        <p:grpSpPr>
          <a:xfrm>
            <a:off x="8401745" y="2028825"/>
            <a:ext cx="2525335" cy="4783455"/>
            <a:chOff x="8401745" y="2028825"/>
            <a:chExt cx="2525335" cy="4783455"/>
          </a:xfrm>
        </p:grpSpPr>
        <p:sp>
          <p:nvSpPr>
            <p:cNvPr id="8" name="Rectangle: Rounded Corners 7">
              <a:extLst>
                <a:ext uri="{FF2B5EF4-FFF2-40B4-BE49-F238E27FC236}">
                  <a16:creationId xmlns:a16="http://schemas.microsoft.com/office/drawing/2014/main" id="{6D7B0CBE-7B2C-46E2-8524-2F600242E86F}"/>
                </a:ext>
              </a:extLst>
            </p:cNvPr>
            <p:cNvSpPr/>
            <p:nvPr/>
          </p:nvSpPr>
          <p:spPr>
            <a:xfrm>
              <a:off x="8474700" y="2468880"/>
              <a:ext cx="2452380" cy="4343400"/>
            </a:xfrm>
            <a:prstGeom prst="roundRect">
              <a:avLst/>
            </a:prstGeom>
            <a:noFill/>
            <a:ln w="444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3F0B6F15-B247-4C29-9C34-23EDA51A1FCB}"/>
                </a:ext>
              </a:extLst>
            </p:cNvPr>
            <p:cNvSpPr txBox="1"/>
            <p:nvPr/>
          </p:nvSpPr>
          <p:spPr>
            <a:xfrm>
              <a:off x="8401745" y="2028825"/>
              <a:ext cx="1967941" cy="523220"/>
            </a:xfrm>
            <a:prstGeom prst="rect">
              <a:avLst/>
            </a:prstGeom>
            <a:noFill/>
          </p:spPr>
          <p:txBody>
            <a:bodyPr wrap="square">
              <a:spAutoFit/>
            </a:bodyPr>
            <a:lstStyle/>
            <a:p>
              <a:r>
                <a:rPr lang="en-US" altLang="zh-CN" sz="2800">
                  <a:solidFill>
                    <a:schemeClr val="bg1"/>
                  </a:solidFill>
                  <a:highlight>
                    <a:srgbClr val="FF0000"/>
                  </a:highlight>
                  <a:ea typeface="黑体" panose="02010609060101010101" pitchFamily="49" charset="-122"/>
                  <a:cs typeface="Times New Roman" panose="02020603050405020304" pitchFamily="18" charset="0"/>
                </a:rPr>
                <a:t>Biking</a:t>
              </a:r>
              <a:endParaRPr lang="zh-CN" altLang="en-US" sz="2800">
                <a:solidFill>
                  <a:schemeClr val="bg1"/>
                </a:solidFill>
                <a:highlight>
                  <a:srgbClr val="FF0000"/>
                </a:highlight>
              </a:endParaRPr>
            </a:p>
          </p:txBody>
        </p:sp>
      </p:grpSp>
      <p:grpSp>
        <p:nvGrpSpPr>
          <p:cNvPr id="14" name="Group 13">
            <a:extLst>
              <a:ext uri="{FF2B5EF4-FFF2-40B4-BE49-F238E27FC236}">
                <a16:creationId xmlns:a16="http://schemas.microsoft.com/office/drawing/2014/main" id="{2BFD9D09-65A5-40C0-BD10-245794B87DBB}"/>
              </a:ext>
            </a:extLst>
          </p:cNvPr>
          <p:cNvGrpSpPr/>
          <p:nvPr/>
        </p:nvGrpSpPr>
        <p:grpSpPr>
          <a:xfrm>
            <a:off x="5772935" y="2462550"/>
            <a:ext cx="2380465" cy="2216130"/>
            <a:chOff x="5772935" y="2462550"/>
            <a:chExt cx="2380465" cy="2216130"/>
          </a:xfrm>
        </p:grpSpPr>
        <p:sp>
          <p:nvSpPr>
            <p:cNvPr id="12" name="Rectangle: Rounded Corners 11">
              <a:extLst>
                <a:ext uri="{FF2B5EF4-FFF2-40B4-BE49-F238E27FC236}">
                  <a16:creationId xmlns:a16="http://schemas.microsoft.com/office/drawing/2014/main" id="{D9B8CA0D-DDD3-499B-8AFD-26921A8CA027}"/>
                </a:ext>
              </a:extLst>
            </p:cNvPr>
            <p:cNvSpPr/>
            <p:nvPr/>
          </p:nvSpPr>
          <p:spPr>
            <a:xfrm flipH="1">
              <a:off x="5883900" y="2941320"/>
              <a:ext cx="2269500" cy="1737360"/>
            </a:xfrm>
            <a:prstGeom prst="roundRect">
              <a:avLst/>
            </a:prstGeom>
            <a:noFill/>
            <a:ln w="444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13" name="TextBox 12">
              <a:extLst>
                <a:ext uri="{FF2B5EF4-FFF2-40B4-BE49-F238E27FC236}">
                  <a16:creationId xmlns:a16="http://schemas.microsoft.com/office/drawing/2014/main" id="{085A8779-4D2A-414F-B532-19E69251ED27}"/>
                </a:ext>
              </a:extLst>
            </p:cNvPr>
            <p:cNvSpPr txBox="1"/>
            <p:nvPr/>
          </p:nvSpPr>
          <p:spPr>
            <a:xfrm>
              <a:off x="5772935" y="2462550"/>
              <a:ext cx="1967941" cy="523220"/>
            </a:xfrm>
            <a:prstGeom prst="rect">
              <a:avLst/>
            </a:prstGeom>
            <a:noFill/>
          </p:spPr>
          <p:txBody>
            <a:bodyPr wrap="square">
              <a:spAutoFit/>
            </a:bodyPr>
            <a:lstStyle/>
            <a:p>
              <a:r>
                <a:rPr lang="en-US" altLang="zh-CN" sz="2800">
                  <a:solidFill>
                    <a:schemeClr val="bg1"/>
                  </a:solidFill>
                  <a:highlight>
                    <a:srgbClr val="FF0000"/>
                  </a:highlight>
                  <a:ea typeface="黑体" panose="02010609060101010101" pitchFamily="49" charset="-122"/>
                  <a:cs typeface="Times New Roman" panose="02020603050405020304" pitchFamily="18" charset="0"/>
                </a:rPr>
                <a:t>Walking</a:t>
              </a:r>
              <a:endParaRPr lang="zh-CN" altLang="en-US" sz="2800">
                <a:solidFill>
                  <a:schemeClr val="bg1"/>
                </a:solidFill>
                <a:highlight>
                  <a:srgbClr val="FF0000"/>
                </a:highlight>
              </a:endParaRPr>
            </a:p>
          </p:txBody>
        </p:sp>
      </p:grpSp>
    </p:spTree>
    <p:extLst>
      <p:ext uri="{BB962C8B-B14F-4D97-AF65-F5344CB8AC3E}">
        <p14:creationId xmlns:p14="http://schemas.microsoft.com/office/powerpoint/2010/main" val="378265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p:txBody>
          <a:bodyPr/>
          <a:lstStyle/>
          <a:p>
            <a:r>
              <a:rPr lang="en-US" altLang="zh-CN" dirty="0"/>
              <a:t>2D Binary Classification</a:t>
            </a:r>
            <a:endParaRPr lang="zh-CN" altLang="en-US"/>
          </a:p>
        </p:txBody>
      </p:sp>
      <p:sp>
        <p:nvSpPr>
          <p:cNvPr id="3" name="Date Placeholder 2">
            <a:extLst>
              <a:ext uri="{FF2B5EF4-FFF2-40B4-BE49-F238E27FC236}">
                <a16:creationId xmlns:a16="http://schemas.microsoft.com/office/drawing/2014/main" id="{98C656CF-2EDD-47EB-8563-2B1816D56178}"/>
              </a:ext>
            </a:extLst>
          </p:cNvPr>
          <p:cNvSpPr>
            <a:spLocks noGrp="1"/>
          </p:cNvSpPr>
          <p:nvPr>
            <p:ph type="dt" sz="half" idx="10"/>
          </p:nvPr>
        </p:nvSpPr>
        <p:spPr/>
        <p:txBody>
          <a:bodyPr/>
          <a:lstStyle/>
          <a:p>
            <a:fld id="{7759A32C-784D-4C90-A57A-523B08FB85CB}" type="datetime1">
              <a:rPr lang="zh-CN" altLang="en-US" smtClean="0"/>
              <a:t>2022/8/21</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dirty="0"/>
              <a:t>Normalizing Flows for Implicit BNN</a:t>
            </a:r>
            <a:endParaRPr lang="zh-CN" altLang="en-US"/>
          </a:p>
        </p:txBody>
      </p:sp>
      <p:sp>
        <p:nvSpPr>
          <p:cNvPr id="6" name="Slide Number Placeholder 5">
            <a:extLst>
              <a:ext uri="{FF2B5EF4-FFF2-40B4-BE49-F238E27FC236}">
                <a16:creationId xmlns:a16="http://schemas.microsoft.com/office/drawing/2014/main" id="{B26C03E4-36A9-498B-A751-F37BE1E6AC5A}"/>
              </a:ext>
            </a:extLst>
          </p:cNvPr>
          <p:cNvSpPr>
            <a:spLocks noGrp="1"/>
          </p:cNvSpPr>
          <p:nvPr>
            <p:ph type="sldNum" sz="quarter" idx="12"/>
          </p:nvPr>
        </p:nvSpPr>
        <p:spPr/>
        <p:txBody>
          <a:bodyPr/>
          <a:lstStyle/>
          <a:p>
            <a:fld id="{B6EE4CE8-67DD-4AAC-82D8-3F81517F6647}" type="slidenum">
              <a:rPr lang="zh-CN" altLang="en-US" smtClean="0"/>
              <a:pPr/>
              <a:t>29</a:t>
            </a:fld>
            <a:endParaRPr lang="zh-CN" altLang="en-US"/>
          </a:p>
        </p:txBody>
      </p:sp>
      <p:pic>
        <p:nvPicPr>
          <p:cNvPr id="9" name="Picture 8">
            <a:extLst>
              <a:ext uri="{FF2B5EF4-FFF2-40B4-BE49-F238E27FC236}">
                <a16:creationId xmlns:a16="http://schemas.microsoft.com/office/drawing/2014/main" id="{75199E71-EA7E-4067-8E44-6C5B5B705310}"/>
              </a:ext>
            </a:extLst>
          </p:cNvPr>
          <p:cNvPicPr>
            <a:picLocks noChangeAspect="1"/>
          </p:cNvPicPr>
          <p:nvPr/>
        </p:nvPicPr>
        <p:blipFill rotWithShape="1">
          <a:blip r:embed="rId3">
            <a:extLst>
              <a:ext uri="{28A0092B-C50C-407E-A947-70E740481C1C}">
                <a14:useLocalDpi xmlns:a14="http://schemas.microsoft.com/office/drawing/2010/main" val="0"/>
              </a:ext>
            </a:extLst>
          </a:blip>
          <a:srcRect t="1322" b="2256"/>
          <a:stretch/>
        </p:blipFill>
        <p:spPr>
          <a:xfrm>
            <a:off x="5332241" y="969393"/>
            <a:ext cx="6120000" cy="2618518"/>
          </a:xfrm>
          <a:prstGeom prst="rect">
            <a:avLst/>
          </a:prstGeom>
        </p:spPr>
      </p:pic>
      <p:pic>
        <p:nvPicPr>
          <p:cNvPr id="13" name="Picture 12">
            <a:extLst>
              <a:ext uri="{FF2B5EF4-FFF2-40B4-BE49-F238E27FC236}">
                <a16:creationId xmlns:a16="http://schemas.microsoft.com/office/drawing/2014/main" id="{E293043B-0970-4326-BB4D-0879B5D55F67}"/>
              </a:ext>
            </a:extLst>
          </p:cNvPr>
          <p:cNvPicPr>
            <a:picLocks noChangeAspect="1"/>
          </p:cNvPicPr>
          <p:nvPr/>
        </p:nvPicPr>
        <p:blipFill rotWithShape="1">
          <a:blip r:embed="rId4">
            <a:extLst>
              <a:ext uri="{28A0092B-C50C-407E-A947-70E740481C1C}">
                <a14:useLocalDpi xmlns:a14="http://schemas.microsoft.com/office/drawing/2010/main" val="0"/>
              </a:ext>
            </a:extLst>
          </a:blip>
          <a:srcRect t="1478" b="1887"/>
          <a:stretch/>
        </p:blipFill>
        <p:spPr>
          <a:xfrm>
            <a:off x="5332241" y="3587451"/>
            <a:ext cx="6120000" cy="2646559"/>
          </a:xfrm>
          <a:prstGeom prst="rect">
            <a:avLst/>
          </a:prstGeom>
        </p:spPr>
      </p:pic>
      <p:pic>
        <p:nvPicPr>
          <p:cNvPr id="7" name="Picture 6">
            <a:extLst>
              <a:ext uri="{FF2B5EF4-FFF2-40B4-BE49-F238E27FC236}">
                <a16:creationId xmlns:a16="http://schemas.microsoft.com/office/drawing/2014/main" id="{5287A3E6-02DA-4C92-9117-311243F7F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3942" y="887451"/>
            <a:ext cx="2801040" cy="2700000"/>
          </a:xfrm>
          <a:prstGeom prst="rect">
            <a:avLst/>
          </a:prstGeom>
        </p:spPr>
      </p:pic>
      <p:pic>
        <p:nvPicPr>
          <p:cNvPr id="15" name="Picture 14">
            <a:extLst>
              <a:ext uri="{FF2B5EF4-FFF2-40B4-BE49-F238E27FC236}">
                <a16:creationId xmlns:a16="http://schemas.microsoft.com/office/drawing/2014/main" id="{42E0BE7E-1506-4FE6-A5A0-ED72B1485C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6297" y="3497899"/>
            <a:ext cx="2716330" cy="2700000"/>
          </a:xfrm>
          <a:prstGeom prst="rect">
            <a:avLst/>
          </a:prstGeom>
        </p:spPr>
      </p:pic>
      <p:sp>
        <p:nvSpPr>
          <p:cNvPr id="17" name="TextBox 16">
            <a:extLst>
              <a:ext uri="{FF2B5EF4-FFF2-40B4-BE49-F238E27FC236}">
                <a16:creationId xmlns:a16="http://schemas.microsoft.com/office/drawing/2014/main" id="{39C94D74-4EFD-4BF1-A8FE-8EA051EE89DC}"/>
              </a:ext>
            </a:extLst>
          </p:cNvPr>
          <p:cNvSpPr txBox="1"/>
          <p:nvPr/>
        </p:nvSpPr>
        <p:spPr>
          <a:xfrm>
            <a:off x="636255" y="1581918"/>
            <a:ext cx="1860042" cy="369332"/>
          </a:xfrm>
          <a:prstGeom prst="rect">
            <a:avLst/>
          </a:prstGeom>
          <a:noFill/>
        </p:spPr>
        <p:txBody>
          <a:bodyPr wrap="square">
            <a:spAutoFit/>
          </a:bodyPr>
          <a:lstStyle/>
          <a:p>
            <a:r>
              <a:rPr lang="en-US" altLang="zh-CN" b="0" i="0" dirty="0">
                <a:effectLst/>
              </a:rPr>
              <a:t>2 Linear Layers</a:t>
            </a:r>
          </a:p>
        </p:txBody>
      </p:sp>
      <p:sp>
        <p:nvSpPr>
          <p:cNvPr id="19" name="矩形 5">
            <a:extLst>
              <a:ext uri="{FF2B5EF4-FFF2-40B4-BE49-F238E27FC236}">
                <a16:creationId xmlns:a16="http://schemas.microsoft.com/office/drawing/2014/main" id="{AA4D243F-7B3F-4C16-AFC2-C5400EA3DF16}"/>
              </a:ext>
            </a:extLst>
          </p:cNvPr>
          <p:cNvSpPr/>
          <p:nvPr/>
        </p:nvSpPr>
        <p:spPr>
          <a:xfrm>
            <a:off x="336000" y="1076057"/>
            <a:ext cx="2040683"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MLP Model</a:t>
            </a:r>
            <a:endParaRPr lang="zh-CN" altLang="en-US" sz="2400" dirty="0">
              <a:ea typeface="黑体" panose="02010609060101010101" pitchFamily="49" charset="-122"/>
              <a:cs typeface="Times New Roman" panose="02020603050405020304" pitchFamily="18" charset="0"/>
            </a:endParaRPr>
          </a:p>
        </p:txBody>
      </p:sp>
      <p:sp>
        <p:nvSpPr>
          <p:cNvPr id="20" name="矩形 5">
            <a:extLst>
              <a:ext uri="{FF2B5EF4-FFF2-40B4-BE49-F238E27FC236}">
                <a16:creationId xmlns:a16="http://schemas.microsoft.com/office/drawing/2014/main" id="{B12F737D-B29D-4757-B0C1-AF093952EF7F}"/>
              </a:ext>
            </a:extLst>
          </p:cNvPr>
          <p:cNvSpPr/>
          <p:nvPr/>
        </p:nvSpPr>
        <p:spPr>
          <a:xfrm>
            <a:off x="336000" y="3583511"/>
            <a:ext cx="2592026"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MLP (flow)</a:t>
            </a:r>
            <a:endParaRPr lang="zh-CN" altLang="en-US" sz="2400" dirty="0">
              <a:ea typeface="黑体" panose="02010609060101010101" pitchFamily="49" charset="-122"/>
              <a:cs typeface="Times New Roman" panose="02020603050405020304" pitchFamily="18" charset="0"/>
            </a:endParaRPr>
          </a:p>
        </p:txBody>
      </p:sp>
      <p:sp>
        <p:nvSpPr>
          <p:cNvPr id="22" name="TextBox 21">
            <a:extLst>
              <a:ext uri="{FF2B5EF4-FFF2-40B4-BE49-F238E27FC236}">
                <a16:creationId xmlns:a16="http://schemas.microsoft.com/office/drawing/2014/main" id="{91F499CC-1D1E-4A9C-B6C6-75E40947EC28}"/>
              </a:ext>
            </a:extLst>
          </p:cNvPr>
          <p:cNvSpPr txBox="1"/>
          <p:nvPr/>
        </p:nvSpPr>
        <p:spPr>
          <a:xfrm>
            <a:off x="6558876" y="395779"/>
            <a:ext cx="4893365" cy="369332"/>
          </a:xfrm>
          <a:prstGeom prst="rect">
            <a:avLst/>
          </a:prstGeom>
          <a:noFill/>
        </p:spPr>
        <p:txBody>
          <a:bodyPr wrap="square">
            <a:spAutoFit/>
          </a:bodyPr>
          <a:lstStyle/>
          <a:p>
            <a:pPr algn="r"/>
            <a:r>
              <a:rPr lang="en-US" altLang="zh-CN" dirty="0"/>
              <a:t>ECE = sum(abs(ACC-Conf)*</a:t>
            </a:r>
            <a:r>
              <a:rPr lang="en-US" altLang="zh-CN"/>
              <a:t>sample_percentage)</a:t>
            </a:r>
            <a:endParaRPr lang="zh-CN" altLang="en-US"/>
          </a:p>
        </p:txBody>
      </p:sp>
      <p:sp>
        <p:nvSpPr>
          <p:cNvPr id="23" name="TextBox 22">
            <a:extLst>
              <a:ext uri="{FF2B5EF4-FFF2-40B4-BE49-F238E27FC236}">
                <a16:creationId xmlns:a16="http://schemas.microsoft.com/office/drawing/2014/main" id="{2ADF920C-48BA-4BF9-8655-A49B4708E02C}"/>
              </a:ext>
            </a:extLst>
          </p:cNvPr>
          <p:cNvSpPr txBox="1"/>
          <p:nvPr/>
        </p:nvSpPr>
        <p:spPr>
          <a:xfrm>
            <a:off x="636255" y="4130788"/>
            <a:ext cx="2100844" cy="923330"/>
          </a:xfrm>
          <a:prstGeom prst="rect">
            <a:avLst/>
          </a:prstGeom>
          <a:noFill/>
        </p:spPr>
        <p:txBody>
          <a:bodyPr wrap="square">
            <a:spAutoFit/>
          </a:bodyPr>
          <a:lstStyle/>
          <a:p>
            <a:r>
              <a:rPr lang="en-US" altLang="zh-CN" b="0" i="0" dirty="0">
                <a:effectLst/>
              </a:rPr>
              <a:t>2 Linear Layers</a:t>
            </a:r>
          </a:p>
          <a:p>
            <a:r>
              <a:rPr lang="en-US" altLang="zh-CN" dirty="0"/>
              <a:t>Each with 6 </a:t>
            </a:r>
            <a:r>
              <a:rPr lang="en-US" altLang="zh-CN"/>
              <a:t>planar flows</a:t>
            </a:r>
            <a:endParaRPr lang="en-US" altLang="zh-CN" dirty="0"/>
          </a:p>
        </p:txBody>
      </p:sp>
      <p:sp>
        <p:nvSpPr>
          <p:cNvPr id="25" name="TextBox 24">
            <a:extLst>
              <a:ext uri="{FF2B5EF4-FFF2-40B4-BE49-F238E27FC236}">
                <a16:creationId xmlns:a16="http://schemas.microsoft.com/office/drawing/2014/main" id="{6959C45C-7E30-46ED-BCD6-EDED74BC7613}"/>
              </a:ext>
            </a:extLst>
          </p:cNvPr>
          <p:cNvSpPr txBox="1"/>
          <p:nvPr/>
        </p:nvSpPr>
        <p:spPr>
          <a:xfrm>
            <a:off x="650910" y="5551568"/>
            <a:ext cx="1530475" cy="646331"/>
          </a:xfrm>
          <a:prstGeom prst="rect">
            <a:avLst/>
          </a:prstGeom>
          <a:noFill/>
        </p:spPr>
        <p:txBody>
          <a:bodyPr wrap="square">
            <a:spAutoFit/>
          </a:bodyPr>
          <a:lstStyle/>
          <a:p>
            <a:r>
              <a:rPr lang="en-US" altLang="zh-CN"/>
              <a:t>ACC 96.5% </a:t>
            </a:r>
            <a:endParaRPr lang="en-US" altLang="zh-CN" dirty="0"/>
          </a:p>
          <a:p>
            <a:r>
              <a:rPr lang="en-US" altLang="zh-CN" dirty="0"/>
              <a:t>ECE 0.009</a:t>
            </a:r>
          </a:p>
        </p:txBody>
      </p:sp>
      <p:sp>
        <p:nvSpPr>
          <p:cNvPr id="27" name="TextBox 26">
            <a:extLst>
              <a:ext uri="{FF2B5EF4-FFF2-40B4-BE49-F238E27FC236}">
                <a16:creationId xmlns:a16="http://schemas.microsoft.com/office/drawing/2014/main" id="{D7FCC76D-716F-4C1C-8B53-D7CC741A2B12}"/>
              </a:ext>
            </a:extLst>
          </p:cNvPr>
          <p:cNvSpPr txBox="1"/>
          <p:nvPr/>
        </p:nvSpPr>
        <p:spPr>
          <a:xfrm>
            <a:off x="636255" y="1981027"/>
            <a:ext cx="1649745" cy="646331"/>
          </a:xfrm>
          <a:prstGeom prst="rect">
            <a:avLst/>
          </a:prstGeom>
          <a:noFill/>
        </p:spPr>
        <p:txBody>
          <a:bodyPr wrap="square">
            <a:spAutoFit/>
          </a:bodyPr>
          <a:lstStyle/>
          <a:p>
            <a:r>
              <a:rPr lang="en-US" altLang="zh-CN" dirty="0"/>
              <a:t>ACC 95.3% </a:t>
            </a:r>
          </a:p>
          <a:p>
            <a:r>
              <a:rPr lang="en-US" altLang="zh-CN" dirty="0"/>
              <a:t>ECE 0.0941</a:t>
            </a:r>
          </a:p>
        </p:txBody>
      </p:sp>
      <p:sp>
        <p:nvSpPr>
          <p:cNvPr id="28" name="TextBox 27">
            <a:extLst>
              <a:ext uri="{FF2B5EF4-FFF2-40B4-BE49-F238E27FC236}">
                <a16:creationId xmlns:a16="http://schemas.microsoft.com/office/drawing/2014/main" id="{38B72AB6-DFA4-4754-B49A-F57A3B4028C9}"/>
              </a:ext>
            </a:extLst>
          </p:cNvPr>
          <p:cNvSpPr txBox="1"/>
          <p:nvPr/>
        </p:nvSpPr>
        <p:spPr>
          <a:xfrm>
            <a:off x="650910" y="4952916"/>
            <a:ext cx="2086189" cy="646331"/>
          </a:xfrm>
          <a:prstGeom prst="rect">
            <a:avLst/>
          </a:prstGeom>
          <a:noFill/>
        </p:spPr>
        <p:txBody>
          <a:bodyPr wrap="square">
            <a:spAutoFit/>
          </a:bodyPr>
          <a:lstStyle/>
          <a:p>
            <a:r>
              <a:rPr lang="en-US" altLang="zh-CN" dirty="0">
                <a:solidFill>
                  <a:srgbClr val="C00000"/>
                </a:solidFill>
              </a:rPr>
              <a:t>copy weights </a:t>
            </a:r>
            <a:r>
              <a:rPr lang="en-US" altLang="zh-CN" dirty="0"/>
              <a:t>from base MLP</a:t>
            </a:r>
          </a:p>
        </p:txBody>
      </p:sp>
    </p:spTree>
    <p:extLst>
      <p:ext uri="{BB962C8B-B14F-4D97-AF65-F5344CB8AC3E}">
        <p14:creationId xmlns:p14="http://schemas.microsoft.com/office/powerpoint/2010/main" val="111006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2" grpId="0"/>
      <p:bldP spid="23" grpId="0"/>
      <p:bldP spid="25" grpId="0"/>
      <p:bldP spid="27"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9F6DB44-1CFF-4A5A-AA78-5BA9456B7E97}"/>
              </a:ext>
            </a:extLst>
          </p:cNvPr>
          <p:cNvGrpSpPr/>
          <p:nvPr/>
        </p:nvGrpSpPr>
        <p:grpSpPr>
          <a:xfrm>
            <a:off x="336000" y="2551855"/>
            <a:ext cx="11607762" cy="3673915"/>
            <a:chOff x="336000" y="2551855"/>
            <a:chExt cx="11607762" cy="3673915"/>
          </a:xfrm>
        </p:grpSpPr>
        <p:pic>
          <p:nvPicPr>
            <p:cNvPr id="8" name="Picture 7">
              <a:extLst>
                <a:ext uri="{FF2B5EF4-FFF2-40B4-BE49-F238E27FC236}">
                  <a16:creationId xmlns:a16="http://schemas.microsoft.com/office/drawing/2014/main" id="{1B2209BB-57F1-4653-A8F8-2BB018BD8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00" y="2551855"/>
              <a:ext cx="11607762" cy="3543334"/>
            </a:xfrm>
            <a:prstGeom prst="rect">
              <a:avLst/>
            </a:prstGeom>
          </p:spPr>
        </p:pic>
        <p:grpSp>
          <p:nvGrpSpPr>
            <p:cNvPr id="7" name="Group 6">
              <a:extLst>
                <a:ext uri="{FF2B5EF4-FFF2-40B4-BE49-F238E27FC236}">
                  <a16:creationId xmlns:a16="http://schemas.microsoft.com/office/drawing/2014/main" id="{4C2804CD-E849-4702-994C-690BEC336500}"/>
                </a:ext>
              </a:extLst>
            </p:cNvPr>
            <p:cNvGrpSpPr/>
            <p:nvPr/>
          </p:nvGrpSpPr>
          <p:grpSpPr>
            <a:xfrm>
              <a:off x="1361730" y="5964160"/>
              <a:ext cx="9798425" cy="261610"/>
              <a:chOff x="1361730" y="5964160"/>
              <a:chExt cx="9798425" cy="261610"/>
            </a:xfrm>
          </p:grpSpPr>
          <p:sp>
            <p:nvSpPr>
              <p:cNvPr id="12" name="TextBox 11">
                <a:extLst>
                  <a:ext uri="{FF2B5EF4-FFF2-40B4-BE49-F238E27FC236}">
                    <a16:creationId xmlns:a16="http://schemas.microsoft.com/office/drawing/2014/main" id="{D636007E-FE62-476C-BD9D-7BF61779481B}"/>
                  </a:ext>
                </a:extLst>
              </p:cNvPr>
              <p:cNvSpPr txBox="1"/>
              <p:nvPr/>
            </p:nvSpPr>
            <p:spPr>
              <a:xfrm>
                <a:off x="1361730" y="5964160"/>
                <a:ext cx="1696139" cy="261610"/>
              </a:xfrm>
              <a:prstGeom prst="rect">
                <a:avLst/>
              </a:prstGeom>
              <a:noFill/>
            </p:spPr>
            <p:txBody>
              <a:bodyPr wrap="square">
                <a:spAutoFit/>
              </a:bodyPr>
              <a:lstStyle/>
              <a:p>
                <a:pPr algn="ctr"/>
                <a:r>
                  <a:rPr lang="en-US" altLang="zh-CN" sz="1100">
                    <a:ea typeface="宋体" panose="02010600030101010101" pitchFamily="2" charset="-122"/>
                  </a:rPr>
                  <a:t>Training Epochs</a:t>
                </a:r>
                <a:endParaRPr lang="zh-CN" altLang="en-US" sz="1100"/>
              </a:p>
            </p:txBody>
          </p:sp>
          <p:sp>
            <p:nvSpPr>
              <p:cNvPr id="13" name="TextBox 12">
                <a:extLst>
                  <a:ext uri="{FF2B5EF4-FFF2-40B4-BE49-F238E27FC236}">
                    <a16:creationId xmlns:a16="http://schemas.microsoft.com/office/drawing/2014/main" id="{5914129B-3318-4040-925F-D7AB9E0C9B36}"/>
                  </a:ext>
                </a:extLst>
              </p:cNvPr>
              <p:cNvSpPr txBox="1"/>
              <p:nvPr/>
            </p:nvSpPr>
            <p:spPr>
              <a:xfrm>
                <a:off x="5412873" y="5964160"/>
                <a:ext cx="1696139" cy="261610"/>
              </a:xfrm>
              <a:prstGeom prst="rect">
                <a:avLst/>
              </a:prstGeom>
              <a:noFill/>
            </p:spPr>
            <p:txBody>
              <a:bodyPr wrap="square">
                <a:spAutoFit/>
              </a:bodyPr>
              <a:lstStyle/>
              <a:p>
                <a:pPr algn="ctr"/>
                <a:r>
                  <a:rPr lang="en-US" altLang="zh-CN" sz="1100">
                    <a:ea typeface="宋体" panose="02010600030101010101" pitchFamily="2" charset="-122"/>
                  </a:rPr>
                  <a:t>Training Epochs</a:t>
                </a:r>
                <a:endParaRPr lang="zh-CN" altLang="en-US" sz="1100"/>
              </a:p>
            </p:txBody>
          </p:sp>
          <p:sp>
            <p:nvSpPr>
              <p:cNvPr id="15" name="TextBox 14">
                <a:extLst>
                  <a:ext uri="{FF2B5EF4-FFF2-40B4-BE49-F238E27FC236}">
                    <a16:creationId xmlns:a16="http://schemas.microsoft.com/office/drawing/2014/main" id="{92181FA5-F8F6-413C-B2F0-016D2D157686}"/>
                  </a:ext>
                </a:extLst>
              </p:cNvPr>
              <p:cNvSpPr txBox="1"/>
              <p:nvPr/>
            </p:nvSpPr>
            <p:spPr>
              <a:xfrm>
                <a:off x="9464016" y="5964160"/>
                <a:ext cx="1696139" cy="261610"/>
              </a:xfrm>
              <a:prstGeom prst="rect">
                <a:avLst/>
              </a:prstGeom>
              <a:noFill/>
            </p:spPr>
            <p:txBody>
              <a:bodyPr wrap="square">
                <a:spAutoFit/>
              </a:bodyPr>
              <a:lstStyle/>
              <a:p>
                <a:pPr algn="ctr"/>
                <a:r>
                  <a:rPr lang="en-US" altLang="zh-CN" sz="1100">
                    <a:ea typeface="宋体" panose="02010600030101010101" pitchFamily="2" charset="-122"/>
                  </a:rPr>
                  <a:t>Training Epochs</a:t>
                </a:r>
                <a:endParaRPr lang="zh-CN" altLang="en-US" sz="1100"/>
              </a:p>
            </p:txBody>
          </p:sp>
        </p:grpSp>
      </p:grpSp>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p:txBody>
          <a:bodyPr/>
          <a:lstStyle/>
          <a:p>
            <a:r>
              <a:rPr lang="en-US" altLang="zh-CN" dirty="0"/>
              <a:t>2D Binary Classification</a:t>
            </a:r>
            <a:endParaRPr lang="zh-CN" altLang="en-US"/>
          </a:p>
        </p:txBody>
      </p:sp>
      <p:sp>
        <p:nvSpPr>
          <p:cNvPr id="3" name="Date Placeholder 2">
            <a:extLst>
              <a:ext uri="{FF2B5EF4-FFF2-40B4-BE49-F238E27FC236}">
                <a16:creationId xmlns:a16="http://schemas.microsoft.com/office/drawing/2014/main" id="{98C656CF-2EDD-47EB-8563-2B1816D56178}"/>
              </a:ext>
            </a:extLst>
          </p:cNvPr>
          <p:cNvSpPr>
            <a:spLocks noGrp="1"/>
          </p:cNvSpPr>
          <p:nvPr>
            <p:ph type="dt" sz="half" idx="10"/>
          </p:nvPr>
        </p:nvSpPr>
        <p:spPr/>
        <p:txBody>
          <a:bodyPr/>
          <a:lstStyle/>
          <a:p>
            <a:fld id="{7759A32C-784D-4C90-A57A-523B08FB85CB}" type="datetime1">
              <a:rPr lang="zh-CN" altLang="en-US" smtClean="0"/>
              <a:t>2022/8/21</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dirty="0"/>
              <a:t>Normalizing Flows for Implicit BNN</a:t>
            </a:r>
            <a:endParaRPr lang="zh-CN" altLang="en-US"/>
          </a:p>
        </p:txBody>
      </p:sp>
      <p:sp>
        <p:nvSpPr>
          <p:cNvPr id="6" name="Slide Number Placeholder 5">
            <a:extLst>
              <a:ext uri="{FF2B5EF4-FFF2-40B4-BE49-F238E27FC236}">
                <a16:creationId xmlns:a16="http://schemas.microsoft.com/office/drawing/2014/main" id="{B26C03E4-36A9-498B-A751-F37BE1E6AC5A}"/>
              </a:ext>
            </a:extLst>
          </p:cNvPr>
          <p:cNvSpPr>
            <a:spLocks noGrp="1"/>
          </p:cNvSpPr>
          <p:nvPr>
            <p:ph type="sldNum" sz="quarter" idx="12"/>
          </p:nvPr>
        </p:nvSpPr>
        <p:spPr/>
        <p:txBody>
          <a:bodyPr/>
          <a:lstStyle/>
          <a:p>
            <a:fld id="{B6EE4CE8-67DD-4AAC-82D8-3F81517F6647}" type="slidenum">
              <a:rPr lang="zh-CN" altLang="en-US" smtClean="0"/>
              <a:pPr/>
              <a:t>30</a:t>
            </a:fld>
            <a:endParaRPr lang="zh-CN" altLang="en-US"/>
          </a:p>
        </p:txBody>
      </p:sp>
      <p:sp>
        <p:nvSpPr>
          <p:cNvPr id="14" name="矩形 5">
            <a:extLst>
              <a:ext uri="{FF2B5EF4-FFF2-40B4-BE49-F238E27FC236}">
                <a16:creationId xmlns:a16="http://schemas.microsoft.com/office/drawing/2014/main" id="{BDF9F2EE-CA86-4BB2-90CA-118D43EE3DDD}"/>
              </a:ext>
            </a:extLst>
          </p:cNvPr>
          <p:cNvSpPr/>
          <p:nvPr/>
        </p:nvSpPr>
        <p:spPr>
          <a:xfrm>
            <a:off x="335999" y="1076057"/>
            <a:ext cx="9638511"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Loss values at each epoch with different flow depths</a:t>
            </a:r>
            <a:endParaRPr lang="zh-CN" altLang="en-US" sz="2400" dirty="0">
              <a:ea typeface="黑体" panose="02010609060101010101" pitchFamily="49" charset="-122"/>
              <a:cs typeface="Times New Roman" panose="02020603050405020304" pitchFamily="18" charset="0"/>
            </a:endParaRPr>
          </a:p>
        </p:txBody>
      </p:sp>
      <p:sp>
        <p:nvSpPr>
          <p:cNvPr id="16" name="文本框 2">
            <a:extLst>
              <a:ext uri="{FF2B5EF4-FFF2-40B4-BE49-F238E27FC236}">
                <a16:creationId xmlns:a16="http://schemas.microsoft.com/office/drawing/2014/main" id="{0FB3DCC6-C280-4B24-BC8D-30D506224140}"/>
              </a:ext>
            </a:extLst>
          </p:cNvPr>
          <p:cNvSpPr txBox="1"/>
          <p:nvPr/>
        </p:nvSpPr>
        <p:spPr>
          <a:xfrm>
            <a:off x="335999" y="1633224"/>
            <a:ext cx="11262965" cy="769441"/>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The model without flow has lowest KL and data </a:t>
            </a:r>
            <a:r>
              <a:rPr lang="en-US" altLang="zh-CN" sz="2200">
                <a:ea typeface="宋体" panose="02010600030101010101" pitchFamily="2" charset="-122"/>
              </a:rPr>
              <a:t>likelihood (log) after </a:t>
            </a:r>
            <a:r>
              <a:rPr lang="en-US" altLang="zh-CN" sz="2200" dirty="0">
                <a:ea typeface="宋体" panose="02010600030101010101" pitchFamily="2" charset="-122"/>
              </a:rPr>
              <a:t>training</a:t>
            </a:r>
          </a:p>
          <a:p>
            <a:pPr marL="800100" lvl="1" indent="-342900">
              <a:buFont typeface="Arial" panose="020B0604020202020204" pitchFamily="34" charset="0"/>
              <a:buChar char="•"/>
            </a:pPr>
            <a:r>
              <a:rPr lang="en-US" altLang="zh-CN" sz="2200" dirty="0">
                <a:ea typeface="宋体" panose="02010600030101010101" pitchFamily="2" charset="-122"/>
              </a:rPr>
              <a:t>In this case, the flow with length 12 has best ELBO </a:t>
            </a:r>
          </a:p>
        </p:txBody>
      </p:sp>
      <p:sp>
        <p:nvSpPr>
          <p:cNvPr id="17" name="TextBox 16">
            <a:extLst>
              <a:ext uri="{FF2B5EF4-FFF2-40B4-BE49-F238E27FC236}">
                <a16:creationId xmlns:a16="http://schemas.microsoft.com/office/drawing/2014/main" id="{5CFD5F77-A92C-4D7B-A997-8A6FA9859BCF}"/>
              </a:ext>
            </a:extLst>
          </p:cNvPr>
          <p:cNvSpPr txBox="1"/>
          <p:nvPr/>
        </p:nvSpPr>
        <p:spPr>
          <a:xfrm>
            <a:off x="6992471" y="3414145"/>
            <a:ext cx="888040" cy="369332"/>
          </a:xfrm>
          <a:prstGeom prst="rect">
            <a:avLst/>
          </a:prstGeom>
          <a:noFill/>
        </p:spPr>
        <p:txBody>
          <a:bodyPr wrap="square">
            <a:spAutoFit/>
          </a:bodyPr>
          <a:lstStyle/>
          <a:p>
            <a:r>
              <a:rPr lang="en-US" altLang="zh-CN">
                <a:solidFill>
                  <a:srgbClr val="C00000"/>
                </a:solidFill>
              </a:rPr>
              <a:t>no flow</a:t>
            </a:r>
            <a:endParaRPr lang="en-US" altLang="zh-CN" dirty="0">
              <a:solidFill>
                <a:srgbClr val="C00000"/>
              </a:solidFill>
            </a:endParaRPr>
          </a:p>
        </p:txBody>
      </p:sp>
      <p:cxnSp>
        <p:nvCxnSpPr>
          <p:cNvPr id="18" name="Straight Arrow Connector 17">
            <a:extLst>
              <a:ext uri="{FF2B5EF4-FFF2-40B4-BE49-F238E27FC236}">
                <a16:creationId xmlns:a16="http://schemas.microsoft.com/office/drawing/2014/main" id="{434ADE17-CE76-4426-AA91-1CF452590259}"/>
              </a:ext>
            </a:extLst>
          </p:cNvPr>
          <p:cNvCxnSpPr>
            <a:cxnSpLocks/>
          </p:cNvCxnSpPr>
          <p:nvPr/>
        </p:nvCxnSpPr>
        <p:spPr>
          <a:xfrm flipH="1" flipV="1">
            <a:off x="6992471" y="3065930"/>
            <a:ext cx="233082" cy="348215"/>
          </a:xfrm>
          <a:prstGeom prst="straightConnector1">
            <a:avLst/>
          </a:prstGeom>
          <a:ln w="25400">
            <a:solidFill>
              <a:srgbClr val="C00000"/>
            </a:solidFill>
            <a:headEnd type="none"/>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99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261110"/>
            <a:ext cx="6998249" cy="504001"/>
          </a:xfrm>
        </p:spPr>
        <p:txBody>
          <a:bodyPr>
            <a:normAutofit/>
          </a:bodyPr>
          <a:lstStyle/>
          <a:p>
            <a:r>
              <a:rPr lang="en-US" altLang="zh-CN"/>
              <a:t>Training Log of NF </a:t>
            </a:r>
            <a:r>
              <a:rPr lang="en-US" altLang="zh-CN" dirty="0"/>
              <a:t>on LeNet (5 layers)</a:t>
            </a:r>
            <a:endParaRPr lang="zh-CN" altLang="en-US"/>
          </a:p>
        </p:txBody>
      </p:sp>
      <p:pic>
        <p:nvPicPr>
          <p:cNvPr id="4" name="Picture 3">
            <a:extLst>
              <a:ext uri="{FF2B5EF4-FFF2-40B4-BE49-F238E27FC236}">
                <a16:creationId xmlns:a16="http://schemas.microsoft.com/office/drawing/2014/main" id="{437C5538-5537-4B93-A331-B14851FFB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00" y="806070"/>
            <a:ext cx="10465350" cy="5484999"/>
          </a:xfrm>
          <a:prstGeom prst="rect">
            <a:avLst/>
          </a:prstGeom>
        </p:spPr>
      </p:pic>
      <p:sp>
        <p:nvSpPr>
          <p:cNvPr id="5" name="TextBox 4">
            <a:extLst>
              <a:ext uri="{FF2B5EF4-FFF2-40B4-BE49-F238E27FC236}">
                <a16:creationId xmlns:a16="http://schemas.microsoft.com/office/drawing/2014/main" id="{13EE75B5-6014-422A-A753-A416EC65B948}"/>
              </a:ext>
            </a:extLst>
          </p:cNvPr>
          <p:cNvSpPr txBox="1"/>
          <p:nvPr/>
        </p:nvSpPr>
        <p:spPr>
          <a:xfrm>
            <a:off x="7338661" y="4512168"/>
            <a:ext cx="4391025" cy="369332"/>
          </a:xfrm>
          <a:prstGeom prst="rect">
            <a:avLst/>
          </a:prstGeom>
          <a:noFill/>
        </p:spPr>
        <p:txBody>
          <a:bodyPr wrap="square" rtlCol="0">
            <a:spAutoFit/>
          </a:bodyPr>
          <a:lstStyle/>
          <a:p>
            <a:r>
              <a:rPr lang="en-US" altLang="zh-CN" dirty="0"/>
              <a:t>Deterministic LeNet (best in 50 epochs)</a:t>
            </a:r>
          </a:p>
        </p:txBody>
      </p:sp>
      <p:sp>
        <p:nvSpPr>
          <p:cNvPr id="6" name="Date Placeholder 5">
            <a:extLst>
              <a:ext uri="{FF2B5EF4-FFF2-40B4-BE49-F238E27FC236}">
                <a16:creationId xmlns:a16="http://schemas.microsoft.com/office/drawing/2014/main" id="{80D5DD24-94B6-4EE7-B72A-4B373BACF9BB}"/>
              </a:ext>
            </a:extLst>
          </p:cNvPr>
          <p:cNvSpPr>
            <a:spLocks noGrp="1"/>
          </p:cNvSpPr>
          <p:nvPr>
            <p:ph type="dt" sz="half" idx="10"/>
          </p:nvPr>
        </p:nvSpPr>
        <p:spPr/>
        <p:txBody>
          <a:bodyPr/>
          <a:lstStyle/>
          <a:p>
            <a:fld id="{17D7ABD8-C23A-47F3-BE82-007AEC46A0FB}" type="datetime1">
              <a:rPr lang="zh-CN" altLang="en-US" smtClean="0"/>
              <a:t>2022/8/21</a:t>
            </a:fld>
            <a:endParaRPr lang="zh-CN" altLang="en-US"/>
          </a:p>
        </p:txBody>
      </p:sp>
      <p:sp>
        <p:nvSpPr>
          <p:cNvPr id="7" name="Footer Placeholder 6">
            <a:extLst>
              <a:ext uri="{FF2B5EF4-FFF2-40B4-BE49-F238E27FC236}">
                <a16:creationId xmlns:a16="http://schemas.microsoft.com/office/drawing/2014/main" id="{CA68B3D1-122B-43EC-8770-4C6D95F65518}"/>
              </a:ext>
            </a:extLst>
          </p:cNvPr>
          <p:cNvSpPr>
            <a:spLocks noGrp="1"/>
          </p:cNvSpPr>
          <p:nvPr>
            <p:ph type="ftr" sz="quarter" idx="11"/>
          </p:nvPr>
        </p:nvSpPr>
        <p:spPr/>
        <p:txBody>
          <a:bodyPr/>
          <a:lstStyle/>
          <a:p>
            <a:r>
              <a:rPr lang="en-US" altLang="zh-CN" dirty="0"/>
              <a:t>Normalizing Flows for Implicit BNN</a:t>
            </a:r>
            <a:endParaRPr lang="zh-CN" altLang="en-US"/>
          </a:p>
        </p:txBody>
      </p:sp>
      <p:sp>
        <p:nvSpPr>
          <p:cNvPr id="8" name="Slide Number Placeholder 7">
            <a:extLst>
              <a:ext uri="{FF2B5EF4-FFF2-40B4-BE49-F238E27FC236}">
                <a16:creationId xmlns:a16="http://schemas.microsoft.com/office/drawing/2014/main" id="{8130E539-3BDA-4AB2-AB73-C594AFDF94A6}"/>
              </a:ext>
            </a:extLst>
          </p:cNvPr>
          <p:cNvSpPr>
            <a:spLocks noGrp="1"/>
          </p:cNvSpPr>
          <p:nvPr>
            <p:ph type="sldNum" sz="quarter" idx="12"/>
          </p:nvPr>
        </p:nvSpPr>
        <p:spPr/>
        <p:txBody>
          <a:bodyPr/>
          <a:lstStyle/>
          <a:p>
            <a:fld id="{B6EE4CE8-67DD-4AAC-82D8-3F81517F6647}" type="slidenum">
              <a:rPr lang="zh-CN" altLang="en-US" smtClean="0"/>
              <a:pPr/>
              <a:t>31</a:t>
            </a:fld>
            <a:endParaRPr lang="zh-CN" alt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0FBC2C7-2B73-4BD8-87EF-27D12E101D60}"/>
                  </a:ext>
                </a:extLst>
              </p:cNvPr>
              <p:cNvSpPr txBox="1"/>
              <p:nvPr/>
            </p:nvSpPr>
            <p:spPr>
              <a:xfrm>
                <a:off x="7338661" y="3619448"/>
                <a:ext cx="4391025" cy="646331"/>
              </a:xfrm>
              <a:prstGeom prst="rect">
                <a:avLst/>
              </a:prstGeom>
              <a:noFill/>
            </p:spPr>
            <p:txBody>
              <a:bodyPr wrap="square" rtlCol="0">
                <a:spAutoFit/>
              </a:bodyPr>
              <a:lstStyle/>
              <a:p>
                <a:r>
                  <a:rPr lang="en-US" altLang="zh-CN" dirty="0"/>
                  <a:t>Flow: </a:t>
                </a:r>
                <a14:m>
                  <m:oMath xmlns:m="http://schemas.openxmlformats.org/officeDocument/2006/math">
                    <m:r>
                      <a:rPr lang="en-US" altLang="zh-CN" b="1" i="1" smtClean="0">
                        <a:latin typeface="Cambria Math" panose="02040503050406030204" pitchFamily="18" charset="0"/>
                      </a:rPr>
                      <m:t>𝒛</m:t>
                    </m:r>
                  </m:oMath>
                </a14:m>
                <a:r>
                  <a:rPr lang="en-US" altLang="zh-CN" dirty="0"/>
                  <a:t> ~ NF(Normal(1, 0.5))</a:t>
                </a:r>
              </a:p>
              <a:p>
                <a:r>
                  <a:rPr lang="en-US" altLang="zh-CN" dirty="0"/>
                  <a:t>no Flow: </a:t>
                </a:r>
                <a14:m>
                  <m:oMath xmlns:m="http://schemas.openxmlformats.org/officeDocument/2006/math">
                    <m:r>
                      <a:rPr lang="en-US" altLang="zh-CN" b="1" i="1" smtClean="0">
                        <a:latin typeface="Cambria Math" panose="02040503050406030204" pitchFamily="18" charset="0"/>
                      </a:rPr>
                      <m:t>𝒛</m:t>
                    </m:r>
                  </m:oMath>
                </a14:m>
                <a:r>
                  <a:rPr lang="en-US" altLang="zh-CN" dirty="0"/>
                  <a:t> ~ Normal(</a:t>
                </a:r>
                <a14:m>
                  <m:oMath xmlns:m="http://schemas.openxmlformats.org/officeDocument/2006/math">
                    <m:r>
                      <a:rPr lang="zh-CN" altLang="en-US" i="1" smtClean="0">
                        <a:latin typeface="Cambria Math" panose="02040503050406030204" pitchFamily="18" charset="0"/>
                      </a:rPr>
                      <m:t>𝜇</m:t>
                    </m:r>
                  </m:oMath>
                </a14:m>
                <a:r>
                  <a:rPr lang="en-US" altLang="zh-CN" dirty="0"/>
                  <a:t>, </a:t>
                </a:r>
                <a14:m>
                  <m:oMath xmlns:m="http://schemas.openxmlformats.org/officeDocument/2006/math">
                    <m:r>
                      <a:rPr lang="zh-CN" altLang="en-US" i="1" smtClean="0">
                        <a:latin typeface="Cambria Math" panose="02040503050406030204" pitchFamily="18" charset="0"/>
                      </a:rPr>
                      <m:t>𝜎</m:t>
                    </m:r>
                  </m:oMath>
                </a14:m>
                <a:r>
                  <a:rPr lang="en-US" altLang="zh-CN" dirty="0"/>
                  <a:t>) </a:t>
                </a:r>
                <a:r>
                  <a:rPr lang="en-US" altLang="zh-CN" dirty="0">
                    <a:solidFill>
                      <a:srgbClr val="C00000"/>
                    </a:solidFill>
                  </a:rPr>
                  <a:t>learnable</a:t>
                </a:r>
              </a:p>
            </p:txBody>
          </p:sp>
        </mc:Choice>
        <mc:Fallback xmlns="">
          <p:sp>
            <p:nvSpPr>
              <p:cNvPr id="10" name="TextBox 9">
                <a:extLst>
                  <a:ext uri="{FF2B5EF4-FFF2-40B4-BE49-F238E27FC236}">
                    <a16:creationId xmlns:a16="http://schemas.microsoft.com/office/drawing/2014/main" id="{60FBC2C7-2B73-4BD8-87EF-27D12E101D60}"/>
                  </a:ext>
                </a:extLst>
              </p:cNvPr>
              <p:cNvSpPr txBox="1">
                <a:spLocks noRot="1" noChangeAspect="1" noMove="1" noResize="1" noEditPoints="1" noAdjustHandles="1" noChangeArrowheads="1" noChangeShapeType="1" noTextEdit="1"/>
              </p:cNvSpPr>
              <p:nvPr/>
            </p:nvSpPr>
            <p:spPr>
              <a:xfrm>
                <a:off x="7338661" y="3619448"/>
                <a:ext cx="4391025" cy="646331"/>
              </a:xfrm>
              <a:prstGeom prst="rect">
                <a:avLst/>
              </a:prstGeom>
              <a:blipFill>
                <a:blip r:embed="rId4"/>
                <a:stretch>
                  <a:fillRect l="-1250" t="-5660" b="-14151"/>
                </a:stretch>
              </a:blipFill>
            </p:spPr>
            <p:txBody>
              <a:bodyPr/>
              <a:lstStyle/>
              <a:p>
                <a:r>
                  <a:rPr lang="zh-CN" altLang="en-US">
                    <a:noFill/>
                  </a:rPr>
                  <a:t> </a:t>
                </a:r>
              </a:p>
            </p:txBody>
          </p:sp>
        </mc:Fallback>
      </mc:AlternateContent>
      <p:sp>
        <p:nvSpPr>
          <p:cNvPr id="17" name="TextBox 16">
            <a:extLst>
              <a:ext uri="{FF2B5EF4-FFF2-40B4-BE49-F238E27FC236}">
                <a16:creationId xmlns:a16="http://schemas.microsoft.com/office/drawing/2014/main" id="{E97E9C67-19B7-43A5-81E6-6A99644E0301}"/>
              </a:ext>
            </a:extLst>
          </p:cNvPr>
          <p:cNvSpPr txBox="1"/>
          <p:nvPr/>
        </p:nvSpPr>
        <p:spPr>
          <a:xfrm>
            <a:off x="7338661" y="4826080"/>
            <a:ext cx="4391025" cy="369332"/>
          </a:xfrm>
          <a:prstGeom prst="rect">
            <a:avLst/>
          </a:prstGeom>
          <a:noFill/>
        </p:spPr>
        <p:txBody>
          <a:bodyPr wrap="square">
            <a:spAutoFit/>
          </a:bodyPr>
          <a:lstStyle/>
          <a:p>
            <a:pPr lvl="1"/>
            <a:r>
              <a:rPr lang="en-US" altLang="zh-CN"/>
              <a:t>FashionMnist : </a:t>
            </a:r>
            <a:r>
              <a:rPr lang="en-US" altLang="zh-CN" dirty="0">
                <a:solidFill>
                  <a:srgbClr val="FF0000"/>
                </a:solidFill>
              </a:rPr>
              <a:t>~89% ACC</a:t>
            </a:r>
            <a:r>
              <a:rPr lang="en-US" altLang="zh-CN" dirty="0"/>
              <a:t>, ~1.5% ECE</a:t>
            </a:r>
          </a:p>
        </p:txBody>
      </p:sp>
      <p:sp>
        <p:nvSpPr>
          <p:cNvPr id="19" name="TextBox 18">
            <a:extLst>
              <a:ext uri="{FF2B5EF4-FFF2-40B4-BE49-F238E27FC236}">
                <a16:creationId xmlns:a16="http://schemas.microsoft.com/office/drawing/2014/main" id="{4DA42F54-86D1-4EF5-B0C9-7972BFF7A323}"/>
              </a:ext>
            </a:extLst>
          </p:cNvPr>
          <p:cNvSpPr txBox="1"/>
          <p:nvPr/>
        </p:nvSpPr>
        <p:spPr>
          <a:xfrm>
            <a:off x="7338661" y="5112332"/>
            <a:ext cx="4530658" cy="369332"/>
          </a:xfrm>
          <a:prstGeom prst="rect">
            <a:avLst/>
          </a:prstGeom>
          <a:noFill/>
        </p:spPr>
        <p:txBody>
          <a:bodyPr wrap="square">
            <a:spAutoFit/>
          </a:bodyPr>
          <a:lstStyle/>
          <a:p>
            <a:pPr lvl="1"/>
            <a:r>
              <a:rPr lang="en-US" altLang="zh-CN" dirty="0"/>
              <a:t>CIFAR-10: </a:t>
            </a:r>
            <a:r>
              <a:rPr lang="en-US" altLang="zh-CN" dirty="0">
                <a:solidFill>
                  <a:schemeClr val="accent1"/>
                </a:solidFill>
              </a:rPr>
              <a:t>~65% ACC</a:t>
            </a:r>
            <a:r>
              <a:rPr lang="en-US" altLang="zh-CN" dirty="0"/>
              <a:t>, ~1.5% ECE</a:t>
            </a:r>
          </a:p>
        </p:txBody>
      </p:sp>
      <p:sp>
        <p:nvSpPr>
          <p:cNvPr id="21" name="TextBox 20">
            <a:extLst>
              <a:ext uri="{FF2B5EF4-FFF2-40B4-BE49-F238E27FC236}">
                <a16:creationId xmlns:a16="http://schemas.microsoft.com/office/drawing/2014/main" id="{04A0793C-42E9-4666-BEC6-7945F164559B}"/>
              </a:ext>
            </a:extLst>
          </p:cNvPr>
          <p:cNvSpPr txBox="1"/>
          <p:nvPr/>
        </p:nvSpPr>
        <p:spPr>
          <a:xfrm>
            <a:off x="7338660" y="5398852"/>
            <a:ext cx="4660527" cy="646331"/>
          </a:xfrm>
          <a:prstGeom prst="rect">
            <a:avLst/>
          </a:prstGeom>
          <a:noFill/>
        </p:spPr>
        <p:txBody>
          <a:bodyPr wrap="square">
            <a:spAutoFit/>
          </a:bodyPr>
          <a:lstStyle/>
          <a:p>
            <a:r>
              <a:rPr lang="en-US" altLang="zh-CN" dirty="0"/>
              <a:t>Using Dropout on LeNet: </a:t>
            </a:r>
          </a:p>
          <a:p>
            <a:r>
              <a:rPr lang="en-US" altLang="zh-CN" dirty="0"/>
              <a:t>        Same ACC, ECE up to </a:t>
            </a:r>
            <a:r>
              <a:rPr lang="en-US" altLang="zh-CN" dirty="0">
                <a:solidFill>
                  <a:srgbClr val="7030A0"/>
                </a:solidFill>
              </a:rPr>
              <a:t>3~5%</a:t>
            </a:r>
          </a:p>
        </p:txBody>
      </p:sp>
      <p:sp>
        <p:nvSpPr>
          <p:cNvPr id="20" name="TextBox 19">
            <a:extLst>
              <a:ext uri="{FF2B5EF4-FFF2-40B4-BE49-F238E27FC236}">
                <a16:creationId xmlns:a16="http://schemas.microsoft.com/office/drawing/2014/main" id="{33C9BDE0-5A68-44AA-A61E-2820696E9DAF}"/>
              </a:ext>
            </a:extLst>
          </p:cNvPr>
          <p:cNvSpPr txBox="1"/>
          <p:nvPr/>
        </p:nvSpPr>
        <p:spPr>
          <a:xfrm>
            <a:off x="6202017" y="375015"/>
            <a:ext cx="5527669" cy="369332"/>
          </a:xfrm>
          <a:prstGeom prst="rect">
            <a:avLst/>
          </a:prstGeom>
          <a:noFill/>
        </p:spPr>
        <p:txBody>
          <a:bodyPr wrap="square">
            <a:spAutoFit/>
          </a:bodyPr>
          <a:lstStyle/>
          <a:p>
            <a:pPr algn="r"/>
            <a:r>
              <a:rPr lang="en-US" altLang="zh-CN" dirty="0"/>
              <a:t>Flow config: Normal, </a:t>
            </a:r>
            <a:r>
              <a:rPr lang="en-US" altLang="zh-CN" dirty="0">
                <a:solidFill>
                  <a:srgbClr val="C00000"/>
                </a:solidFill>
              </a:rPr>
              <a:t>InvConv</a:t>
            </a:r>
            <a:r>
              <a:rPr lang="en-US" altLang="zh-CN" dirty="0"/>
              <a:t>, Normal, </a:t>
            </a:r>
            <a:r>
              <a:rPr lang="en-US" altLang="zh-CN" dirty="0">
                <a:solidFill>
                  <a:srgbClr val="C00000"/>
                </a:solidFill>
              </a:rPr>
              <a:t>Planar</a:t>
            </a:r>
            <a:r>
              <a:rPr lang="en-US" altLang="zh-CN" dirty="0"/>
              <a:t>, Normal</a:t>
            </a:r>
            <a:endParaRPr lang="zh-CN" altLang="en-US"/>
          </a:p>
        </p:txBody>
      </p:sp>
      <p:grpSp>
        <p:nvGrpSpPr>
          <p:cNvPr id="3" name="Group 2">
            <a:extLst>
              <a:ext uri="{FF2B5EF4-FFF2-40B4-BE49-F238E27FC236}">
                <a16:creationId xmlns:a16="http://schemas.microsoft.com/office/drawing/2014/main" id="{E4CF1272-8C13-4766-8870-3A107564111E}"/>
              </a:ext>
            </a:extLst>
          </p:cNvPr>
          <p:cNvGrpSpPr/>
          <p:nvPr/>
        </p:nvGrpSpPr>
        <p:grpSpPr>
          <a:xfrm>
            <a:off x="724712" y="3927232"/>
            <a:ext cx="3020437" cy="276999"/>
            <a:chOff x="724712" y="3927232"/>
            <a:chExt cx="3020437" cy="276999"/>
          </a:xfrm>
        </p:grpSpPr>
        <p:cxnSp>
          <p:nvCxnSpPr>
            <p:cNvPr id="13" name="Straight Connector 12">
              <a:extLst>
                <a:ext uri="{FF2B5EF4-FFF2-40B4-BE49-F238E27FC236}">
                  <a16:creationId xmlns:a16="http://schemas.microsoft.com/office/drawing/2014/main" id="{48B96956-5167-4F9D-89A5-91FD82F3C3AA}"/>
                </a:ext>
              </a:extLst>
            </p:cNvPr>
            <p:cNvCxnSpPr>
              <a:cxnSpLocks/>
            </p:cNvCxnSpPr>
            <p:nvPr/>
          </p:nvCxnSpPr>
          <p:spPr>
            <a:xfrm>
              <a:off x="724712" y="3927232"/>
              <a:ext cx="3020437" cy="19456"/>
            </a:xfrm>
            <a:prstGeom prst="line">
              <a:avLst/>
            </a:prstGeom>
            <a:ln w="15875">
              <a:solidFill>
                <a:srgbClr val="FF0000"/>
              </a:solidFill>
              <a:prstDash val="dash"/>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B600B3BE-210B-4CDD-8BE8-BE7CC8DA3CFA}"/>
                </a:ext>
              </a:extLst>
            </p:cNvPr>
            <p:cNvSpPr txBox="1"/>
            <p:nvPr/>
          </p:nvSpPr>
          <p:spPr>
            <a:xfrm>
              <a:off x="2113280" y="3927232"/>
              <a:ext cx="1631869" cy="276999"/>
            </a:xfrm>
            <a:prstGeom prst="rect">
              <a:avLst/>
            </a:prstGeom>
            <a:noFill/>
          </p:spPr>
          <p:txBody>
            <a:bodyPr wrap="square">
              <a:spAutoFit/>
            </a:bodyPr>
            <a:lstStyle/>
            <a:p>
              <a:r>
                <a:rPr lang="en-US" altLang="zh-CN" sz="1200">
                  <a:solidFill>
                    <a:srgbClr val="FF0000"/>
                  </a:solidFill>
                </a:rPr>
                <a:t>FashionMnist Baseline</a:t>
              </a:r>
              <a:endParaRPr lang="zh-CN" altLang="en-US" sz="1200">
                <a:solidFill>
                  <a:srgbClr val="FF0000"/>
                </a:solidFill>
              </a:endParaRPr>
            </a:p>
          </p:txBody>
        </p:sp>
      </p:grpSp>
      <p:grpSp>
        <p:nvGrpSpPr>
          <p:cNvPr id="9" name="Group 8">
            <a:extLst>
              <a:ext uri="{FF2B5EF4-FFF2-40B4-BE49-F238E27FC236}">
                <a16:creationId xmlns:a16="http://schemas.microsoft.com/office/drawing/2014/main" id="{9F90C190-D828-403B-BDCE-285A5B73039F}"/>
              </a:ext>
            </a:extLst>
          </p:cNvPr>
          <p:cNvGrpSpPr/>
          <p:nvPr/>
        </p:nvGrpSpPr>
        <p:grpSpPr>
          <a:xfrm>
            <a:off x="694232" y="5085387"/>
            <a:ext cx="3050917" cy="278296"/>
            <a:chOff x="694232" y="5085387"/>
            <a:chExt cx="3050917" cy="278296"/>
          </a:xfrm>
        </p:grpSpPr>
        <p:cxnSp>
          <p:nvCxnSpPr>
            <p:cNvPr id="15" name="Straight Connector 14">
              <a:extLst>
                <a:ext uri="{FF2B5EF4-FFF2-40B4-BE49-F238E27FC236}">
                  <a16:creationId xmlns:a16="http://schemas.microsoft.com/office/drawing/2014/main" id="{7FBF50D7-BD50-4080-964E-F52751A8D494}"/>
                </a:ext>
              </a:extLst>
            </p:cNvPr>
            <p:cNvCxnSpPr>
              <a:cxnSpLocks/>
            </p:cNvCxnSpPr>
            <p:nvPr/>
          </p:nvCxnSpPr>
          <p:spPr>
            <a:xfrm>
              <a:off x="724712" y="5344227"/>
              <a:ext cx="3020437" cy="19456"/>
            </a:xfrm>
            <a:prstGeom prst="line">
              <a:avLst/>
            </a:prstGeom>
            <a:ln w="15875">
              <a:solidFill>
                <a:schemeClr val="accent1"/>
              </a:solidFill>
              <a:prstDash val="dash"/>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021DAD5A-E3FF-448A-BDC5-B710582A189B}"/>
                </a:ext>
              </a:extLst>
            </p:cNvPr>
            <p:cNvSpPr txBox="1"/>
            <p:nvPr/>
          </p:nvSpPr>
          <p:spPr>
            <a:xfrm>
              <a:off x="694232" y="5085387"/>
              <a:ext cx="1631869" cy="276999"/>
            </a:xfrm>
            <a:prstGeom prst="rect">
              <a:avLst/>
            </a:prstGeom>
            <a:noFill/>
          </p:spPr>
          <p:txBody>
            <a:bodyPr wrap="square">
              <a:spAutoFit/>
            </a:bodyPr>
            <a:lstStyle/>
            <a:p>
              <a:r>
                <a:rPr lang="en-US" altLang="zh-CN" sz="1200">
                  <a:solidFill>
                    <a:schemeClr val="accent1"/>
                  </a:solidFill>
                </a:rPr>
                <a:t>CIFAR10 Baseline</a:t>
              </a:r>
              <a:endParaRPr lang="zh-CN" altLang="en-US" sz="1200">
                <a:solidFill>
                  <a:schemeClr val="accent1"/>
                </a:solidFill>
              </a:endParaRPr>
            </a:p>
          </p:txBody>
        </p:sp>
      </p:grpSp>
      <p:grpSp>
        <p:nvGrpSpPr>
          <p:cNvPr id="11" name="Group 10">
            <a:extLst>
              <a:ext uri="{FF2B5EF4-FFF2-40B4-BE49-F238E27FC236}">
                <a16:creationId xmlns:a16="http://schemas.microsoft.com/office/drawing/2014/main" id="{DEE2ED00-17B1-4977-8BBB-E340D1456A71}"/>
              </a:ext>
            </a:extLst>
          </p:cNvPr>
          <p:cNvGrpSpPr/>
          <p:nvPr/>
        </p:nvGrpSpPr>
        <p:grpSpPr>
          <a:xfrm>
            <a:off x="4191000" y="5189109"/>
            <a:ext cx="3155869" cy="301520"/>
            <a:chOff x="4191000" y="5189109"/>
            <a:chExt cx="3155869" cy="301520"/>
          </a:xfrm>
        </p:grpSpPr>
        <p:cxnSp>
          <p:nvCxnSpPr>
            <p:cNvPr id="22" name="Straight Connector 21">
              <a:extLst>
                <a:ext uri="{FF2B5EF4-FFF2-40B4-BE49-F238E27FC236}">
                  <a16:creationId xmlns:a16="http://schemas.microsoft.com/office/drawing/2014/main" id="{B25A6EEE-BF9D-4EDE-B00D-525C5A74B457}"/>
                </a:ext>
              </a:extLst>
            </p:cNvPr>
            <p:cNvCxnSpPr/>
            <p:nvPr/>
          </p:nvCxnSpPr>
          <p:spPr>
            <a:xfrm>
              <a:off x="4191000" y="5490629"/>
              <a:ext cx="3048000" cy="0"/>
            </a:xfrm>
            <a:prstGeom prst="line">
              <a:avLst/>
            </a:prstGeom>
            <a:ln w="15875">
              <a:solidFill>
                <a:srgbClr val="7030A0"/>
              </a:solidFill>
              <a:prstDash val="dash"/>
            </a:ln>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a16="http://schemas.microsoft.com/office/drawing/2014/main" id="{914B906C-0A06-4556-832A-B55739D47187}"/>
                </a:ext>
              </a:extLst>
            </p:cNvPr>
            <p:cNvSpPr txBox="1"/>
            <p:nvPr/>
          </p:nvSpPr>
          <p:spPr>
            <a:xfrm>
              <a:off x="5715000" y="5189109"/>
              <a:ext cx="1631869" cy="276999"/>
            </a:xfrm>
            <a:prstGeom prst="rect">
              <a:avLst/>
            </a:prstGeom>
            <a:noFill/>
          </p:spPr>
          <p:txBody>
            <a:bodyPr wrap="square">
              <a:spAutoFit/>
            </a:bodyPr>
            <a:lstStyle/>
            <a:p>
              <a:r>
                <a:rPr lang="en-US" altLang="zh-CN" sz="1200">
                  <a:solidFill>
                    <a:srgbClr val="7030A0"/>
                  </a:solidFill>
                </a:rPr>
                <a:t>LeNet Dropout</a:t>
              </a:r>
              <a:endParaRPr lang="zh-CN" altLang="en-US" sz="1200">
                <a:solidFill>
                  <a:srgbClr val="7030A0"/>
                </a:solidFill>
              </a:endParaRPr>
            </a:p>
          </p:txBody>
        </p:sp>
      </p:grpSp>
      <p:grpSp>
        <p:nvGrpSpPr>
          <p:cNvPr id="14" name="Group 13">
            <a:extLst>
              <a:ext uri="{FF2B5EF4-FFF2-40B4-BE49-F238E27FC236}">
                <a16:creationId xmlns:a16="http://schemas.microsoft.com/office/drawing/2014/main" id="{A6A5B83A-5666-438D-B13C-B9D75B5F8DBF}"/>
              </a:ext>
            </a:extLst>
          </p:cNvPr>
          <p:cNvGrpSpPr/>
          <p:nvPr/>
        </p:nvGrpSpPr>
        <p:grpSpPr>
          <a:xfrm>
            <a:off x="4191000" y="5789273"/>
            <a:ext cx="3287949" cy="276999"/>
            <a:chOff x="4191000" y="5789273"/>
            <a:chExt cx="3287949" cy="276999"/>
          </a:xfrm>
        </p:grpSpPr>
        <p:cxnSp>
          <p:nvCxnSpPr>
            <p:cNvPr id="12" name="Straight Connector 11">
              <a:extLst>
                <a:ext uri="{FF2B5EF4-FFF2-40B4-BE49-F238E27FC236}">
                  <a16:creationId xmlns:a16="http://schemas.microsoft.com/office/drawing/2014/main" id="{C4B8C317-A9B1-47C4-9202-C073E1BC1A40}"/>
                </a:ext>
              </a:extLst>
            </p:cNvPr>
            <p:cNvCxnSpPr/>
            <p:nvPr/>
          </p:nvCxnSpPr>
          <p:spPr>
            <a:xfrm>
              <a:off x="4191000" y="5800725"/>
              <a:ext cx="3048000" cy="0"/>
            </a:xfrm>
            <a:prstGeom prst="line">
              <a:avLst/>
            </a:prstGeom>
            <a:ln w="15875">
              <a:solidFill>
                <a:schemeClr val="tx1"/>
              </a:solidFill>
              <a:prstDash val="dash"/>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id="{EC74B446-28D5-4A82-93AC-E840C8AAAAB5}"/>
                </a:ext>
              </a:extLst>
            </p:cNvPr>
            <p:cNvSpPr txBox="1"/>
            <p:nvPr/>
          </p:nvSpPr>
          <p:spPr>
            <a:xfrm>
              <a:off x="5847080" y="5789273"/>
              <a:ext cx="1631869" cy="276999"/>
            </a:xfrm>
            <a:prstGeom prst="rect">
              <a:avLst/>
            </a:prstGeom>
            <a:noFill/>
          </p:spPr>
          <p:txBody>
            <a:bodyPr wrap="square">
              <a:spAutoFit/>
            </a:bodyPr>
            <a:lstStyle/>
            <a:p>
              <a:r>
                <a:rPr lang="en-US" altLang="zh-CN" sz="1200"/>
                <a:t>Baseline</a:t>
              </a:r>
              <a:endParaRPr lang="zh-CN" altLang="en-US" sz="1200"/>
            </a:p>
          </p:txBody>
        </p:sp>
      </p:grpSp>
    </p:spTree>
    <p:extLst>
      <p:ext uri="{BB962C8B-B14F-4D97-AF65-F5344CB8AC3E}">
        <p14:creationId xmlns:p14="http://schemas.microsoft.com/office/powerpoint/2010/main" val="42721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7" grpId="0"/>
      <p:bldP spid="19" grpId="0"/>
      <p:bldP spid="21"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919023-3D18-4B9B-ABF8-2C7F00C6BF3D}"/>
              </a:ext>
            </a:extLst>
          </p:cNvPr>
          <p:cNvPicPr>
            <a:picLocks noChangeAspect="1"/>
          </p:cNvPicPr>
          <p:nvPr/>
        </p:nvPicPr>
        <p:blipFill rotWithShape="1">
          <a:blip r:embed="rId3">
            <a:extLst>
              <a:ext uri="{28A0092B-C50C-407E-A947-70E740481C1C}">
                <a14:useLocalDpi xmlns:a14="http://schemas.microsoft.com/office/drawing/2010/main" val="0"/>
              </a:ext>
            </a:extLst>
          </a:blip>
          <a:srcRect t="659" b="2003"/>
          <a:stretch/>
        </p:blipFill>
        <p:spPr>
          <a:xfrm>
            <a:off x="338390" y="806758"/>
            <a:ext cx="10542984" cy="5507944"/>
          </a:xfrm>
          <a:prstGeom prst="rect">
            <a:avLst/>
          </a:prstGeom>
        </p:spPr>
      </p:pic>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261110"/>
            <a:ext cx="6998249" cy="504001"/>
          </a:xfrm>
        </p:spPr>
        <p:txBody>
          <a:bodyPr>
            <a:normAutofit/>
          </a:bodyPr>
          <a:lstStyle/>
          <a:p>
            <a:r>
              <a:rPr lang="en-US" altLang="zh-CN"/>
              <a:t>Training Log of NF on VGG16</a:t>
            </a:r>
            <a:endParaRPr lang="zh-CN" altLang="en-US"/>
          </a:p>
        </p:txBody>
      </p:sp>
      <p:sp>
        <p:nvSpPr>
          <p:cNvPr id="5" name="TextBox 4">
            <a:extLst>
              <a:ext uri="{FF2B5EF4-FFF2-40B4-BE49-F238E27FC236}">
                <a16:creationId xmlns:a16="http://schemas.microsoft.com/office/drawing/2014/main" id="{13EE75B5-6014-422A-A753-A416EC65B948}"/>
              </a:ext>
            </a:extLst>
          </p:cNvPr>
          <p:cNvSpPr txBox="1"/>
          <p:nvPr/>
        </p:nvSpPr>
        <p:spPr>
          <a:xfrm>
            <a:off x="7338661" y="4512168"/>
            <a:ext cx="4391025" cy="369332"/>
          </a:xfrm>
          <a:prstGeom prst="rect">
            <a:avLst/>
          </a:prstGeom>
          <a:noFill/>
        </p:spPr>
        <p:txBody>
          <a:bodyPr wrap="square" rtlCol="0">
            <a:spAutoFit/>
          </a:bodyPr>
          <a:lstStyle/>
          <a:p>
            <a:r>
              <a:rPr lang="en-US" altLang="zh-CN" dirty="0"/>
              <a:t>Deterministic VGG (best in 80 epochs)</a:t>
            </a:r>
          </a:p>
        </p:txBody>
      </p:sp>
      <p:sp>
        <p:nvSpPr>
          <p:cNvPr id="6" name="Date Placeholder 5">
            <a:extLst>
              <a:ext uri="{FF2B5EF4-FFF2-40B4-BE49-F238E27FC236}">
                <a16:creationId xmlns:a16="http://schemas.microsoft.com/office/drawing/2014/main" id="{80D5DD24-94B6-4EE7-B72A-4B373BACF9BB}"/>
              </a:ext>
            </a:extLst>
          </p:cNvPr>
          <p:cNvSpPr>
            <a:spLocks noGrp="1"/>
          </p:cNvSpPr>
          <p:nvPr>
            <p:ph type="dt" sz="half" idx="10"/>
          </p:nvPr>
        </p:nvSpPr>
        <p:spPr/>
        <p:txBody>
          <a:bodyPr/>
          <a:lstStyle/>
          <a:p>
            <a:fld id="{17D7ABD8-C23A-47F3-BE82-007AEC46A0FB}" type="datetime1">
              <a:rPr lang="zh-CN" altLang="en-US" smtClean="0"/>
              <a:t>2022/8/21</a:t>
            </a:fld>
            <a:endParaRPr lang="zh-CN" altLang="en-US"/>
          </a:p>
        </p:txBody>
      </p:sp>
      <p:sp>
        <p:nvSpPr>
          <p:cNvPr id="7" name="Footer Placeholder 6">
            <a:extLst>
              <a:ext uri="{FF2B5EF4-FFF2-40B4-BE49-F238E27FC236}">
                <a16:creationId xmlns:a16="http://schemas.microsoft.com/office/drawing/2014/main" id="{CA68B3D1-122B-43EC-8770-4C6D95F65518}"/>
              </a:ext>
            </a:extLst>
          </p:cNvPr>
          <p:cNvSpPr>
            <a:spLocks noGrp="1"/>
          </p:cNvSpPr>
          <p:nvPr>
            <p:ph type="ftr" sz="quarter" idx="11"/>
          </p:nvPr>
        </p:nvSpPr>
        <p:spPr/>
        <p:txBody>
          <a:bodyPr/>
          <a:lstStyle/>
          <a:p>
            <a:r>
              <a:rPr lang="en-US" altLang="zh-CN" dirty="0"/>
              <a:t>Normalizing Flows for Implicit BNN</a:t>
            </a:r>
            <a:endParaRPr lang="zh-CN" altLang="en-US"/>
          </a:p>
        </p:txBody>
      </p:sp>
      <p:sp>
        <p:nvSpPr>
          <p:cNvPr id="8" name="Slide Number Placeholder 7">
            <a:extLst>
              <a:ext uri="{FF2B5EF4-FFF2-40B4-BE49-F238E27FC236}">
                <a16:creationId xmlns:a16="http://schemas.microsoft.com/office/drawing/2014/main" id="{8130E539-3BDA-4AB2-AB73-C594AFDF94A6}"/>
              </a:ext>
            </a:extLst>
          </p:cNvPr>
          <p:cNvSpPr>
            <a:spLocks noGrp="1"/>
          </p:cNvSpPr>
          <p:nvPr>
            <p:ph type="sldNum" sz="quarter" idx="12"/>
          </p:nvPr>
        </p:nvSpPr>
        <p:spPr/>
        <p:txBody>
          <a:bodyPr/>
          <a:lstStyle/>
          <a:p>
            <a:fld id="{B6EE4CE8-67DD-4AAC-82D8-3F81517F6647}" type="slidenum">
              <a:rPr lang="zh-CN" altLang="en-US" smtClean="0"/>
              <a:pPr/>
              <a:t>32</a:t>
            </a:fld>
            <a:endParaRPr lang="zh-CN" altLang="en-US"/>
          </a:p>
        </p:txBody>
      </p:sp>
      <p:cxnSp>
        <p:nvCxnSpPr>
          <p:cNvPr id="12" name="Straight Connector 11">
            <a:extLst>
              <a:ext uri="{FF2B5EF4-FFF2-40B4-BE49-F238E27FC236}">
                <a16:creationId xmlns:a16="http://schemas.microsoft.com/office/drawing/2014/main" id="{C4B8C317-A9B1-47C4-9202-C073E1BC1A40}"/>
              </a:ext>
            </a:extLst>
          </p:cNvPr>
          <p:cNvCxnSpPr>
            <a:cxnSpLocks/>
          </p:cNvCxnSpPr>
          <p:nvPr/>
        </p:nvCxnSpPr>
        <p:spPr>
          <a:xfrm>
            <a:off x="4216676" y="4086800"/>
            <a:ext cx="2025098" cy="0"/>
          </a:xfrm>
          <a:prstGeom prst="line">
            <a:avLst/>
          </a:prstGeom>
          <a:ln w="15875">
            <a:solidFill>
              <a:schemeClr val="tx1"/>
            </a:solidFill>
            <a:prstDash val="dash"/>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7FBF50D7-BD50-4080-964E-F52751A8D494}"/>
              </a:ext>
            </a:extLst>
          </p:cNvPr>
          <p:cNvCxnSpPr>
            <a:cxnSpLocks/>
          </p:cNvCxnSpPr>
          <p:nvPr/>
        </p:nvCxnSpPr>
        <p:spPr>
          <a:xfrm>
            <a:off x="729398" y="4181351"/>
            <a:ext cx="3020437" cy="19456"/>
          </a:xfrm>
          <a:prstGeom prst="line">
            <a:avLst/>
          </a:prstGeom>
          <a:ln w="15875">
            <a:solidFill>
              <a:srgbClr val="C00000"/>
            </a:solidFill>
            <a:prstDash val="dash"/>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4DA42F54-86D1-4EF5-B0C9-7972BFF7A323}"/>
              </a:ext>
            </a:extLst>
          </p:cNvPr>
          <p:cNvSpPr txBox="1"/>
          <p:nvPr/>
        </p:nvSpPr>
        <p:spPr>
          <a:xfrm>
            <a:off x="7347501" y="4881500"/>
            <a:ext cx="4530658" cy="369332"/>
          </a:xfrm>
          <a:prstGeom prst="rect">
            <a:avLst/>
          </a:prstGeom>
          <a:noFill/>
        </p:spPr>
        <p:txBody>
          <a:bodyPr wrap="square">
            <a:spAutoFit/>
          </a:bodyPr>
          <a:lstStyle/>
          <a:p>
            <a:pPr lvl="1"/>
            <a:r>
              <a:rPr lang="en-US" altLang="zh-CN" dirty="0"/>
              <a:t>CIFAR-10: </a:t>
            </a:r>
            <a:r>
              <a:rPr lang="en-US" altLang="zh-CN" dirty="0">
                <a:solidFill>
                  <a:srgbClr val="C00000"/>
                </a:solidFill>
              </a:rPr>
              <a:t>~87% ACC</a:t>
            </a:r>
            <a:r>
              <a:rPr lang="en-US" altLang="zh-CN" dirty="0"/>
              <a:t>, ~7% ECE</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1170BB-956F-4B33-A6AD-B0512D39934D}"/>
                  </a:ext>
                </a:extLst>
              </p:cNvPr>
              <p:cNvSpPr txBox="1"/>
              <p:nvPr/>
            </p:nvSpPr>
            <p:spPr>
              <a:xfrm>
                <a:off x="7338661" y="3797180"/>
                <a:ext cx="4391025" cy="646331"/>
              </a:xfrm>
              <a:prstGeom prst="rect">
                <a:avLst/>
              </a:prstGeom>
              <a:noFill/>
            </p:spPr>
            <p:txBody>
              <a:bodyPr wrap="square" rtlCol="0">
                <a:spAutoFit/>
              </a:bodyPr>
              <a:lstStyle/>
              <a:p>
                <a:r>
                  <a:rPr lang="en-US" altLang="zh-CN" dirty="0"/>
                  <a:t>Flow: </a:t>
                </a:r>
                <a14:m>
                  <m:oMath xmlns:m="http://schemas.openxmlformats.org/officeDocument/2006/math">
                    <m:r>
                      <a:rPr lang="en-US" altLang="zh-CN" b="1" i="1" smtClean="0">
                        <a:latin typeface="Cambria Math" panose="02040503050406030204" pitchFamily="18" charset="0"/>
                      </a:rPr>
                      <m:t>𝒛</m:t>
                    </m:r>
                  </m:oMath>
                </a14:m>
                <a:r>
                  <a:rPr lang="en-US" altLang="zh-CN" dirty="0"/>
                  <a:t> ~ NF(Normal(1, 0.5))</a:t>
                </a:r>
              </a:p>
              <a:p>
                <a:r>
                  <a:rPr lang="en-US" altLang="zh-CN" dirty="0"/>
                  <a:t>no Flow: </a:t>
                </a:r>
                <a14:m>
                  <m:oMath xmlns:m="http://schemas.openxmlformats.org/officeDocument/2006/math">
                    <m:r>
                      <a:rPr lang="en-US" altLang="zh-CN" b="1" i="1" smtClean="0">
                        <a:latin typeface="Cambria Math" panose="02040503050406030204" pitchFamily="18" charset="0"/>
                      </a:rPr>
                      <m:t>𝒛</m:t>
                    </m:r>
                  </m:oMath>
                </a14:m>
                <a:r>
                  <a:rPr lang="en-US" altLang="zh-CN" dirty="0"/>
                  <a:t> ~ Normal(</a:t>
                </a:r>
                <a14:m>
                  <m:oMath xmlns:m="http://schemas.openxmlformats.org/officeDocument/2006/math">
                    <m:r>
                      <a:rPr lang="zh-CN" altLang="en-US" i="1" smtClean="0">
                        <a:latin typeface="Cambria Math" panose="02040503050406030204" pitchFamily="18" charset="0"/>
                      </a:rPr>
                      <m:t>𝜇</m:t>
                    </m:r>
                  </m:oMath>
                </a14:m>
                <a:r>
                  <a:rPr lang="en-US" altLang="zh-CN" dirty="0"/>
                  <a:t>, </a:t>
                </a:r>
                <a14:m>
                  <m:oMath xmlns:m="http://schemas.openxmlformats.org/officeDocument/2006/math">
                    <m:r>
                      <a:rPr lang="zh-CN" altLang="en-US" i="1" smtClean="0">
                        <a:latin typeface="Cambria Math" panose="02040503050406030204" pitchFamily="18" charset="0"/>
                      </a:rPr>
                      <m:t>𝜎</m:t>
                    </m:r>
                  </m:oMath>
                </a14:m>
                <a:r>
                  <a:rPr lang="en-US" altLang="zh-CN" dirty="0"/>
                  <a:t>) </a:t>
                </a:r>
                <a:r>
                  <a:rPr lang="en-US" altLang="zh-CN" dirty="0">
                    <a:solidFill>
                      <a:srgbClr val="C00000"/>
                    </a:solidFill>
                  </a:rPr>
                  <a:t>learnable</a:t>
                </a:r>
              </a:p>
            </p:txBody>
          </p:sp>
        </mc:Choice>
        <mc:Fallback xmlns="">
          <p:sp>
            <p:nvSpPr>
              <p:cNvPr id="20" name="TextBox 19">
                <a:extLst>
                  <a:ext uri="{FF2B5EF4-FFF2-40B4-BE49-F238E27FC236}">
                    <a16:creationId xmlns:a16="http://schemas.microsoft.com/office/drawing/2014/main" id="{F21170BB-956F-4B33-A6AD-B0512D39934D}"/>
                  </a:ext>
                </a:extLst>
              </p:cNvPr>
              <p:cNvSpPr txBox="1">
                <a:spLocks noRot="1" noChangeAspect="1" noMove="1" noResize="1" noEditPoints="1" noAdjustHandles="1" noChangeArrowheads="1" noChangeShapeType="1" noTextEdit="1"/>
              </p:cNvSpPr>
              <p:nvPr/>
            </p:nvSpPr>
            <p:spPr>
              <a:xfrm>
                <a:off x="7338661" y="3797180"/>
                <a:ext cx="4391025" cy="646331"/>
              </a:xfrm>
              <a:prstGeom prst="rect">
                <a:avLst/>
              </a:prstGeom>
              <a:blipFill>
                <a:blip r:embed="rId4"/>
                <a:stretch>
                  <a:fillRect l="-1250" t="-5660" b="-14151"/>
                </a:stretch>
              </a:blipFill>
            </p:spPr>
            <p:txBody>
              <a:bodyPr/>
              <a:lstStyle/>
              <a:p>
                <a:r>
                  <a:rPr lang="zh-CN" altLang="en-US">
                    <a:noFill/>
                  </a:rPr>
                  <a:t> </a:t>
                </a:r>
              </a:p>
            </p:txBody>
          </p:sp>
        </mc:Fallback>
      </mc:AlternateContent>
      <p:cxnSp>
        <p:nvCxnSpPr>
          <p:cNvPr id="23" name="Straight Arrow Connector 22">
            <a:extLst>
              <a:ext uri="{FF2B5EF4-FFF2-40B4-BE49-F238E27FC236}">
                <a16:creationId xmlns:a16="http://schemas.microsoft.com/office/drawing/2014/main" id="{A148FCC9-7F9C-46AB-A0A5-247C0BDAF840}"/>
              </a:ext>
            </a:extLst>
          </p:cNvPr>
          <p:cNvCxnSpPr>
            <a:cxnSpLocks/>
          </p:cNvCxnSpPr>
          <p:nvPr/>
        </p:nvCxnSpPr>
        <p:spPr>
          <a:xfrm flipV="1">
            <a:off x="8920480" y="2150702"/>
            <a:ext cx="192331" cy="379138"/>
          </a:xfrm>
          <a:prstGeom prst="straightConnector1">
            <a:avLst/>
          </a:prstGeom>
          <a:ln w="25400">
            <a:solidFill>
              <a:srgbClr val="C000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BB9C779-2740-4342-9832-A0A023029701}"/>
              </a:ext>
            </a:extLst>
          </p:cNvPr>
          <p:cNvSpPr txBox="1"/>
          <p:nvPr/>
        </p:nvSpPr>
        <p:spPr>
          <a:xfrm>
            <a:off x="2676496" y="4202799"/>
            <a:ext cx="1631869" cy="276999"/>
          </a:xfrm>
          <a:prstGeom prst="rect">
            <a:avLst/>
          </a:prstGeom>
          <a:noFill/>
        </p:spPr>
        <p:txBody>
          <a:bodyPr wrap="square">
            <a:spAutoFit/>
          </a:bodyPr>
          <a:lstStyle/>
          <a:p>
            <a:r>
              <a:rPr lang="en-US" altLang="zh-CN" sz="1200">
                <a:solidFill>
                  <a:srgbClr val="C00000"/>
                </a:solidFill>
              </a:rPr>
              <a:t>Baseline</a:t>
            </a:r>
            <a:endParaRPr lang="zh-CN" altLang="en-US" sz="1200">
              <a:solidFill>
                <a:srgbClr val="C00000"/>
              </a:solidFill>
            </a:endParaRPr>
          </a:p>
        </p:txBody>
      </p:sp>
      <p:sp>
        <p:nvSpPr>
          <p:cNvPr id="14" name="TextBox 13">
            <a:extLst>
              <a:ext uri="{FF2B5EF4-FFF2-40B4-BE49-F238E27FC236}">
                <a16:creationId xmlns:a16="http://schemas.microsoft.com/office/drawing/2014/main" id="{BA7EA779-BBA7-41A7-B94D-68B579815ED7}"/>
              </a:ext>
            </a:extLst>
          </p:cNvPr>
          <p:cNvSpPr txBox="1"/>
          <p:nvPr/>
        </p:nvSpPr>
        <p:spPr>
          <a:xfrm>
            <a:off x="4728313" y="4086800"/>
            <a:ext cx="1631869" cy="276999"/>
          </a:xfrm>
          <a:prstGeom prst="rect">
            <a:avLst/>
          </a:prstGeom>
          <a:noFill/>
        </p:spPr>
        <p:txBody>
          <a:bodyPr wrap="square">
            <a:spAutoFit/>
          </a:bodyPr>
          <a:lstStyle/>
          <a:p>
            <a:r>
              <a:rPr lang="en-US" altLang="zh-CN" sz="1200"/>
              <a:t>Baseline</a:t>
            </a:r>
            <a:endParaRPr lang="zh-CN" altLang="en-US" sz="1200"/>
          </a:p>
        </p:txBody>
      </p:sp>
    </p:spTree>
    <p:extLst>
      <p:ext uri="{BB962C8B-B14F-4D97-AF65-F5344CB8AC3E}">
        <p14:creationId xmlns:p14="http://schemas.microsoft.com/office/powerpoint/2010/main" val="172641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p:txBody>
          <a:bodyPr>
            <a:normAutofit/>
          </a:bodyPr>
          <a:lstStyle/>
          <a:p>
            <a:r>
              <a:rPr lang="en-US" altLang="zh-CN" dirty="0"/>
              <a:t>Discussions</a:t>
            </a:r>
            <a:endParaRPr lang="zh-CN" altLang="en-US"/>
          </a:p>
        </p:txBody>
      </p:sp>
      <p:sp>
        <p:nvSpPr>
          <p:cNvPr id="3" name="Date Placeholder 2">
            <a:extLst>
              <a:ext uri="{FF2B5EF4-FFF2-40B4-BE49-F238E27FC236}">
                <a16:creationId xmlns:a16="http://schemas.microsoft.com/office/drawing/2014/main" id="{98C656CF-2EDD-47EB-8563-2B1816D56178}"/>
              </a:ext>
            </a:extLst>
          </p:cNvPr>
          <p:cNvSpPr>
            <a:spLocks noGrp="1"/>
          </p:cNvSpPr>
          <p:nvPr>
            <p:ph type="dt" sz="half" idx="10"/>
          </p:nvPr>
        </p:nvSpPr>
        <p:spPr/>
        <p:txBody>
          <a:bodyPr/>
          <a:lstStyle/>
          <a:p>
            <a:fld id="{7759A32C-784D-4C90-A57A-523B08FB85CB}" type="datetime1">
              <a:rPr lang="zh-CN" altLang="en-US" smtClean="0"/>
              <a:t>2022/8/21</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a:t>Normalizing Flows for Implicit BNN</a:t>
            </a:r>
            <a:endParaRPr lang="zh-CN" altLang="en-US"/>
          </a:p>
        </p:txBody>
      </p:sp>
      <p:sp>
        <p:nvSpPr>
          <p:cNvPr id="6" name="Slide Number Placeholder 5">
            <a:extLst>
              <a:ext uri="{FF2B5EF4-FFF2-40B4-BE49-F238E27FC236}">
                <a16:creationId xmlns:a16="http://schemas.microsoft.com/office/drawing/2014/main" id="{B26C03E4-36A9-498B-A751-F37BE1E6AC5A}"/>
              </a:ext>
            </a:extLst>
          </p:cNvPr>
          <p:cNvSpPr>
            <a:spLocks noGrp="1"/>
          </p:cNvSpPr>
          <p:nvPr>
            <p:ph type="sldNum" sz="quarter" idx="12"/>
          </p:nvPr>
        </p:nvSpPr>
        <p:spPr/>
        <p:txBody>
          <a:bodyPr/>
          <a:lstStyle/>
          <a:p>
            <a:fld id="{B6EE4CE8-67DD-4AAC-82D8-3F81517F6647}" type="slidenum">
              <a:rPr lang="zh-CN" altLang="en-US" smtClean="0"/>
              <a:pPr/>
              <a:t>33</a:t>
            </a:fld>
            <a:endParaRPr lang="zh-CN" altLang="en-US"/>
          </a:p>
        </p:txBody>
      </p:sp>
      <p:sp>
        <p:nvSpPr>
          <p:cNvPr id="7" name="矩形 5">
            <a:extLst>
              <a:ext uri="{FF2B5EF4-FFF2-40B4-BE49-F238E27FC236}">
                <a16:creationId xmlns:a16="http://schemas.microsoft.com/office/drawing/2014/main" id="{3E4FF4ED-2A58-4920-9A36-13F10F7B1982}"/>
              </a:ext>
            </a:extLst>
          </p:cNvPr>
          <p:cNvSpPr/>
          <p:nvPr/>
        </p:nvSpPr>
        <p:spPr>
          <a:xfrm>
            <a:off x="336000" y="1076057"/>
            <a:ext cx="6384396"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Arial" pitchFamily="34" charset="0"/>
              </a:rPr>
              <a:t>Key Findings in Project</a:t>
            </a:r>
            <a:endParaRPr lang="zh-CN" altLang="en-US" sz="2400" dirty="0">
              <a:ea typeface="黑体" panose="02010609060101010101" pitchFamily="49" charset="-122"/>
              <a:cs typeface="Times New Roman" panose="02020603050405020304" pitchFamily="18" charset="0"/>
            </a:endParaRPr>
          </a:p>
        </p:txBody>
      </p:sp>
      <p:sp>
        <p:nvSpPr>
          <p:cNvPr id="9" name="矩形 15">
            <a:extLst>
              <a:ext uri="{FF2B5EF4-FFF2-40B4-BE49-F238E27FC236}">
                <a16:creationId xmlns:a16="http://schemas.microsoft.com/office/drawing/2014/main" id="{F6A7F30B-BABD-4765-BF65-F4566DE70C8E}"/>
              </a:ext>
            </a:extLst>
          </p:cNvPr>
          <p:cNvSpPr/>
          <p:nvPr/>
        </p:nvSpPr>
        <p:spPr>
          <a:xfrm>
            <a:off x="336000" y="4072870"/>
            <a:ext cx="4599985"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Arial" pitchFamily="34" charset="0"/>
              </a:rPr>
              <a:t>Future Directions</a:t>
            </a:r>
            <a:endParaRPr lang="zh-CN" altLang="en-US" sz="2400" dirty="0">
              <a:ea typeface="黑体" panose="02010609060101010101" pitchFamily="49" charset="-122"/>
              <a:cs typeface="Times New Roman" panose="02020603050405020304" pitchFamily="18" charset="0"/>
            </a:endParaRPr>
          </a:p>
        </p:txBody>
      </p:sp>
      <p:sp>
        <p:nvSpPr>
          <p:cNvPr id="10" name="文本框 2">
            <a:extLst>
              <a:ext uri="{FF2B5EF4-FFF2-40B4-BE49-F238E27FC236}">
                <a16:creationId xmlns:a16="http://schemas.microsoft.com/office/drawing/2014/main" id="{EEE786D3-DE87-4EFD-9B73-62F27F14451E}"/>
              </a:ext>
            </a:extLst>
          </p:cNvPr>
          <p:cNvSpPr txBox="1"/>
          <p:nvPr/>
        </p:nvSpPr>
        <p:spPr>
          <a:xfrm>
            <a:off x="336002" y="1716969"/>
            <a:ext cx="11017801"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Normalizing flow is a tractable way to construct/learn flexible distributions</a:t>
            </a:r>
          </a:p>
        </p:txBody>
      </p:sp>
      <p:sp>
        <p:nvSpPr>
          <p:cNvPr id="12" name="文本框 2">
            <a:extLst>
              <a:ext uri="{FF2B5EF4-FFF2-40B4-BE49-F238E27FC236}">
                <a16:creationId xmlns:a16="http://schemas.microsoft.com/office/drawing/2014/main" id="{EF5EFB17-1160-4531-A68F-225864A7819A}"/>
              </a:ext>
            </a:extLst>
          </p:cNvPr>
          <p:cNvSpPr txBox="1"/>
          <p:nvPr/>
        </p:nvSpPr>
        <p:spPr>
          <a:xfrm>
            <a:off x="336001" y="2307041"/>
            <a:ext cx="11017801"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Choosing the structure of flow needs a lot of engineering insight</a:t>
            </a:r>
          </a:p>
        </p:txBody>
      </p:sp>
      <p:sp>
        <p:nvSpPr>
          <p:cNvPr id="13" name="文本框 2">
            <a:extLst>
              <a:ext uri="{FF2B5EF4-FFF2-40B4-BE49-F238E27FC236}">
                <a16:creationId xmlns:a16="http://schemas.microsoft.com/office/drawing/2014/main" id="{741AB362-EFD6-401C-A31A-84562795E7EC}"/>
              </a:ext>
            </a:extLst>
          </p:cNvPr>
          <p:cNvSpPr txBox="1"/>
          <p:nvPr/>
        </p:nvSpPr>
        <p:spPr>
          <a:xfrm>
            <a:off x="336000" y="2897113"/>
            <a:ext cx="11017801"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A flow increases the model’s capacity, and (good case) improve accuracy and calibration</a:t>
            </a:r>
          </a:p>
        </p:txBody>
      </p:sp>
      <p:sp>
        <p:nvSpPr>
          <p:cNvPr id="16" name="文本框 2">
            <a:extLst>
              <a:ext uri="{FF2B5EF4-FFF2-40B4-BE49-F238E27FC236}">
                <a16:creationId xmlns:a16="http://schemas.microsoft.com/office/drawing/2014/main" id="{FB1A60BE-8EEE-460A-86E8-76167D959453}"/>
              </a:ext>
            </a:extLst>
          </p:cNvPr>
          <p:cNvSpPr txBox="1"/>
          <p:nvPr/>
        </p:nvSpPr>
        <p:spPr>
          <a:xfrm>
            <a:off x="335999" y="3487184"/>
            <a:ext cx="11017801"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dirty="0">
                <a:ea typeface="宋体" panose="02010600030101010101" pitchFamily="2" charset="-122"/>
              </a:rPr>
              <a:t>If the model has enough capacity, adding a flow won’t be much helpful</a:t>
            </a:r>
          </a:p>
        </p:txBody>
      </p:sp>
      <p:sp>
        <p:nvSpPr>
          <p:cNvPr id="17" name="文本框 2">
            <a:extLst>
              <a:ext uri="{FF2B5EF4-FFF2-40B4-BE49-F238E27FC236}">
                <a16:creationId xmlns:a16="http://schemas.microsoft.com/office/drawing/2014/main" id="{99DCB7C2-BD6F-4AE5-8D59-E5F3CEB2D03F}"/>
              </a:ext>
            </a:extLst>
          </p:cNvPr>
          <p:cNvSpPr txBox="1"/>
          <p:nvPr/>
        </p:nvSpPr>
        <p:spPr>
          <a:xfrm>
            <a:off x="335999" y="4668513"/>
            <a:ext cx="11017801"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a:ea typeface="宋体" panose="02010600030101010101" pitchFamily="2" charset="-122"/>
              </a:rPr>
              <a:t>More experiments to inspect the effect of flow</a:t>
            </a:r>
            <a:endParaRPr lang="en-US" altLang="zh-CN" sz="2200" dirty="0">
              <a:ea typeface="宋体" panose="02010600030101010101" pitchFamily="2" charset="-122"/>
            </a:endParaRPr>
          </a:p>
        </p:txBody>
      </p:sp>
      <p:sp>
        <p:nvSpPr>
          <p:cNvPr id="18" name="文本框 2">
            <a:extLst>
              <a:ext uri="{FF2B5EF4-FFF2-40B4-BE49-F238E27FC236}">
                <a16:creationId xmlns:a16="http://schemas.microsoft.com/office/drawing/2014/main" id="{23732CC2-7E54-41D4-B014-8F4C90A2B6BF}"/>
              </a:ext>
            </a:extLst>
          </p:cNvPr>
          <p:cNvSpPr txBox="1"/>
          <p:nvPr/>
        </p:nvSpPr>
        <p:spPr>
          <a:xfrm>
            <a:off x="335999" y="5180592"/>
            <a:ext cx="11017801" cy="430887"/>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200">
                <a:ea typeface="宋体" panose="02010600030101010101" pitchFamily="2" charset="-122"/>
              </a:rPr>
              <a:t>Limit the design space with pre-defined blocks</a:t>
            </a:r>
            <a:endParaRPr lang="en-US" altLang="zh-CN" sz="2200" dirty="0">
              <a:ea typeface="宋体" panose="02010600030101010101" pitchFamily="2" charset="-122"/>
            </a:endParaRPr>
          </a:p>
        </p:txBody>
      </p:sp>
      <p:sp>
        <p:nvSpPr>
          <p:cNvPr id="14" name="TextBox 13">
            <a:extLst>
              <a:ext uri="{FF2B5EF4-FFF2-40B4-BE49-F238E27FC236}">
                <a16:creationId xmlns:a16="http://schemas.microsoft.com/office/drawing/2014/main" id="{16D28DC6-9978-456A-8C1B-633474AAC567}"/>
              </a:ext>
            </a:extLst>
          </p:cNvPr>
          <p:cNvSpPr txBox="1"/>
          <p:nvPr/>
        </p:nvSpPr>
        <p:spPr>
          <a:xfrm>
            <a:off x="335303" y="6068639"/>
            <a:ext cx="10311484" cy="276999"/>
          </a:xfrm>
          <a:prstGeom prst="rect">
            <a:avLst/>
          </a:prstGeom>
          <a:noFill/>
        </p:spPr>
        <p:txBody>
          <a:bodyPr wrap="square" rtlCol="0">
            <a:spAutoFit/>
          </a:bodyPr>
          <a:lstStyle/>
          <a:p>
            <a:r>
              <a:rPr lang="en-US" altLang="zh-CN" sz="1200"/>
              <a:t>https://github.com/Weijiang-Xiong/iBNN_NF/tree/master/project_summary</a:t>
            </a:r>
            <a:endParaRPr lang="en-US" altLang="zh-CN" sz="1200" dirty="0"/>
          </a:p>
        </p:txBody>
      </p:sp>
    </p:spTree>
    <p:extLst>
      <p:ext uri="{BB962C8B-B14F-4D97-AF65-F5344CB8AC3E}">
        <p14:creationId xmlns:p14="http://schemas.microsoft.com/office/powerpoint/2010/main" val="419741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P spid="13" grpId="0"/>
      <p:bldP spid="16"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6000" b="-6000"/>
          </a:stretch>
        </a:blipFill>
        <a:effectLst/>
      </p:bgPr>
    </p:bg>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BC509873-016B-4B42-B967-382825E82967}"/>
              </a:ext>
            </a:extLst>
          </p:cNvPr>
          <p:cNvSpPr>
            <a:spLocks noGrp="1"/>
          </p:cNvSpPr>
          <p:nvPr>
            <p:ph type="ctrTitle"/>
          </p:nvPr>
        </p:nvSpPr>
        <p:spPr>
          <a:xfrm>
            <a:off x="933090" y="2640855"/>
            <a:ext cx="10344510" cy="1162660"/>
          </a:xfrm>
        </p:spPr>
        <p:txBody>
          <a:bodyPr anchor="ctr">
            <a:noAutofit/>
          </a:bodyPr>
          <a:lstStyle/>
          <a:p>
            <a:pPr algn="l"/>
            <a:r>
              <a:rPr lang="en-US" altLang="zh-CN" sz="4000">
                <a:latin typeface="+mj-lt"/>
              </a:rPr>
              <a:t>Visual Tracking with Correlation Filters </a:t>
            </a:r>
            <a:br>
              <a:rPr lang="en-US" altLang="zh-CN" sz="4000">
                <a:latin typeface="+mj-lt"/>
              </a:rPr>
            </a:br>
            <a:r>
              <a:rPr lang="en-US" altLang="zh-CN" sz="4000">
                <a:latin typeface="+mj-lt"/>
              </a:rPr>
              <a:t>and </a:t>
            </a:r>
            <a:r>
              <a:rPr lang="en-US" altLang="zh-CN" sz="4000" dirty="0">
                <a:latin typeface="+mj-lt"/>
              </a:rPr>
              <a:t>Siamese Networks</a:t>
            </a:r>
            <a:endParaRPr lang="zh-CN" altLang="en-US" sz="4000" dirty="0">
              <a:latin typeface="+mj-lt"/>
            </a:endParaRPr>
          </a:p>
        </p:txBody>
      </p:sp>
      <p:sp>
        <p:nvSpPr>
          <p:cNvPr id="8" name="文本占位符 7">
            <a:extLst>
              <a:ext uri="{FF2B5EF4-FFF2-40B4-BE49-F238E27FC236}">
                <a16:creationId xmlns:a16="http://schemas.microsoft.com/office/drawing/2014/main" id="{A7372229-BF68-4901-989F-62D7E700618B}"/>
              </a:ext>
            </a:extLst>
          </p:cNvPr>
          <p:cNvSpPr>
            <a:spLocks noGrp="1"/>
          </p:cNvSpPr>
          <p:nvPr>
            <p:ph type="body" sz="quarter" idx="14"/>
          </p:nvPr>
        </p:nvSpPr>
        <p:spPr/>
        <p:txBody>
          <a:bodyPr anchor="b">
            <a:normAutofit lnSpcReduction="10000"/>
          </a:bodyPr>
          <a:lstStyle/>
          <a:p>
            <a:r>
              <a:rPr lang="en-US" altLang="zh-CN" b="0" i="0">
                <a:solidFill>
                  <a:srgbClr val="333333"/>
                </a:solidFill>
                <a:effectLst/>
              </a:rPr>
              <a:t>Bachelor’s Thesis</a:t>
            </a:r>
            <a:endParaRPr lang="en-US" altLang="zh-CN" dirty="0"/>
          </a:p>
        </p:txBody>
      </p:sp>
      <p:sp>
        <p:nvSpPr>
          <p:cNvPr id="9" name="文本占位符 8">
            <a:extLst>
              <a:ext uri="{FF2B5EF4-FFF2-40B4-BE49-F238E27FC236}">
                <a16:creationId xmlns:a16="http://schemas.microsoft.com/office/drawing/2014/main" id="{F2CC55C0-209B-4894-821E-ECBFAE5590A4}"/>
              </a:ext>
            </a:extLst>
          </p:cNvPr>
          <p:cNvSpPr>
            <a:spLocks noGrp="1"/>
          </p:cNvSpPr>
          <p:nvPr>
            <p:ph type="body" sz="quarter" idx="16"/>
          </p:nvPr>
        </p:nvSpPr>
        <p:spPr/>
        <p:txBody>
          <a:bodyPr anchor="b">
            <a:normAutofit/>
          </a:bodyPr>
          <a:lstStyle/>
          <a:p>
            <a:r>
              <a:rPr lang="en-US" altLang="zh-CN" sz="2600">
                <a:cs typeface="times" panose="02020603050405020304" pitchFamily="18" charset="0"/>
              </a:rPr>
              <a:t>June 2020</a:t>
            </a:r>
            <a:endParaRPr lang="en-US" altLang="zh-CN" sz="2600" dirty="0">
              <a:latin typeface="+mj-lt"/>
              <a:cs typeface="times" panose="02020603050405020304" pitchFamily="18" charset="0"/>
            </a:endParaRPr>
          </a:p>
        </p:txBody>
      </p:sp>
      <p:sp>
        <p:nvSpPr>
          <p:cNvPr id="23" name="副标题 6">
            <a:extLst>
              <a:ext uri="{FF2B5EF4-FFF2-40B4-BE49-F238E27FC236}">
                <a16:creationId xmlns:a16="http://schemas.microsoft.com/office/drawing/2014/main" id="{E33EB3D3-D44A-4418-B2DC-FE9D41BDCFC6}"/>
              </a:ext>
            </a:extLst>
          </p:cNvPr>
          <p:cNvSpPr txBox="1">
            <a:spLocks/>
          </p:cNvSpPr>
          <p:nvPr/>
        </p:nvSpPr>
        <p:spPr>
          <a:xfrm>
            <a:off x="933090" y="4603555"/>
            <a:ext cx="5694175" cy="13974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微软雅黑" panose="020B0503020204020204" pitchFamily="34" charset="-122"/>
                <a:ea typeface="微软雅黑" panose="020B0503020204020204" pitchFamily="34"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a:ln>
                  <a:noFill/>
                </a:ln>
                <a:solidFill>
                  <a:prstClr val="black"/>
                </a:solidFill>
                <a:effectLst/>
                <a:uLnTx/>
                <a:uFillTx/>
                <a:latin typeface="Arial"/>
                <a:ea typeface="黑体" panose="02010609060101010101" pitchFamily="49" charset="-122"/>
                <a:cs typeface="+mn-cs"/>
              </a:rPr>
              <a:t>Student: Weijiang Xiong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2400" b="0">
                <a:solidFill>
                  <a:prstClr val="black"/>
                </a:solidFill>
                <a:latin typeface="Arial"/>
                <a:ea typeface="黑体" panose="02010609060101010101" pitchFamily="49" charset="-122"/>
              </a:rPr>
              <a:t>Supervisor: Prof. Changhong Fu</a:t>
            </a:r>
            <a:endParaRPr kumimoji="0" lang="en-US" altLang="zh-CN" sz="2400" b="0" i="0" u="none" strike="noStrike" kern="1200" cap="none" spc="0" normalizeH="0" baseline="0" noProof="0">
              <a:ln>
                <a:noFill/>
              </a:ln>
              <a:solidFill>
                <a:prstClr val="black"/>
              </a:solidFill>
              <a:effectLst/>
              <a:uLnTx/>
              <a:uFillTx/>
              <a:latin typeface="Arial"/>
              <a:ea typeface="黑体" panose="02010609060101010101" pitchFamily="49" charset="-122"/>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2400" b="0">
                <a:solidFill>
                  <a:prstClr val="black"/>
                </a:solidFill>
                <a:latin typeface="Arial"/>
                <a:ea typeface="黑体" panose="02010609060101010101" pitchFamily="49" charset="-122"/>
              </a:rPr>
              <a:t>School of Mechanical Engineering</a:t>
            </a:r>
            <a:endParaRPr kumimoji="0" lang="zh-CN" altLang="en-US" sz="2400" b="0" i="0" u="none" strike="noStrike" kern="1200" cap="none" spc="0" normalizeH="0" baseline="0" noProof="0" dirty="0">
              <a:ln>
                <a:noFill/>
              </a:ln>
              <a:solidFill>
                <a:prstClr val="black"/>
              </a:solidFill>
              <a:effectLst/>
              <a:uLnTx/>
              <a:uFillTx/>
              <a:latin typeface="Arial"/>
              <a:ea typeface="黑体" panose="02010609060101010101" pitchFamily="49" charset="-122"/>
              <a:cs typeface="+mn-cs"/>
            </a:endParaRPr>
          </a:p>
        </p:txBody>
      </p:sp>
      <p:pic>
        <p:nvPicPr>
          <p:cNvPr id="7" name="Graphic 6">
            <a:extLst>
              <a:ext uri="{FF2B5EF4-FFF2-40B4-BE49-F238E27FC236}">
                <a16:creationId xmlns:a16="http://schemas.microsoft.com/office/drawing/2014/main" id="{C3C44F95-0E03-492B-BB5F-8E25BDD9B2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07890" y="3631318"/>
            <a:ext cx="2369710" cy="2369710"/>
          </a:xfrm>
          <a:prstGeom prst="rect">
            <a:avLst/>
          </a:prstGeom>
        </p:spPr>
      </p:pic>
    </p:spTree>
    <p:extLst>
      <p:ext uri="{BB962C8B-B14F-4D97-AF65-F5344CB8AC3E}">
        <p14:creationId xmlns:p14="http://schemas.microsoft.com/office/powerpoint/2010/main" val="700644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825155-BB30-4CDB-A2FD-3235BCB37A80}"/>
              </a:ext>
            </a:extLst>
          </p:cNvPr>
          <p:cNvSpPr>
            <a:spLocks noGrp="1"/>
          </p:cNvSpPr>
          <p:nvPr>
            <p:ph type="title"/>
          </p:nvPr>
        </p:nvSpPr>
        <p:spPr/>
        <p:txBody>
          <a:bodyPr>
            <a:normAutofit/>
          </a:bodyPr>
          <a:lstStyle/>
          <a:p>
            <a:r>
              <a:rPr lang="en-US" altLang="zh-CN" sz="2400" dirty="0">
                <a:ea typeface="黑体" panose="02010609060101010101" pitchFamily="49" charset="-122"/>
                <a:cs typeface="Times New Roman" panose="02020603050405020304" pitchFamily="18" charset="0"/>
              </a:rPr>
              <a:t>Visual Object Tracking</a:t>
            </a:r>
            <a:endParaRPr lang="en-US" altLang="zh-CN" dirty="0">
              <a:cs typeface="Arial" pitchFamily="34" charset="0"/>
            </a:endParaRPr>
          </a:p>
        </p:txBody>
      </p:sp>
      <p:sp>
        <p:nvSpPr>
          <p:cNvPr id="4" name="日期占位符 3">
            <a:extLst>
              <a:ext uri="{FF2B5EF4-FFF2-40B4-BE49-F238E27FC236}">
                <a16:creationId xmlns:a16="http://schemas.microsoft.com/office/drawing/2014/main" id="{87146E09-CA4F-45D4-9E53-46325B05F3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7FCC8E-CA20-408E-8ACE-A563355FAA09}"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5" name="页脚占位符 4">
            <a:extLst>
              <a:ext uri="{FF2B5EF4-FFF2-40B4-BE49-F238E27FC236}">
                <a16:creationId xmlns:a16="http://schemas.microsoft.com/office/drawing/2014/main" id="{2146EAF1-4255-475A-9643-3E4A3E401E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9" name="灯片编号占位符 8">
            <a:extLst>
              <a:ext uri="{FF2B5EF4-FFF2-40B4-BE49-F238E27FC236}">
                <a16:creationId xmlns:a16="http://schemas.microsoft.com/office/drawing/2014/main" id="{A67B7897-78CF-4EC6-AD14-6CA3F21370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pic>
        <p:nvPicPr>
          <p:cNvPr id="14" name="Weijiang1_3_1">
            <a:hlinkClick r:id="" action="ppaction://media"/>
            <a:extLst>
              <a:ext uri="{FF2B5EF4-FFF2-40B4-BE49-F238E27FC236}">
                <a16:creationId xmlns:a16="http://schemas.microsoft.com/office/drawing/2014/main" id="{E23E69F2-621A-46FB-B1C1-5D1E441AFA2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864" t="3841" r="7164" b="10193"/>
          <a:stretch>
            <a:fillRect/>
          </a:stretch>
        </p:blipFill>
        <p:spPr>
          <a:xfrm>
            <a:off x="1922554" y="1054683"/>
            <a:ext cx="8346891" cy="4748634"/>
          </a:xfrm>
          <a:prstGeom prst="rect">
            <a:avLst/>
          </a:prstGeom>
          <a:ln>
            <a:solidFill>
              <a:schemeClr val="tx1"/>
            </a:solidFill>
          </a:ln>
        </p:spPr>
      </p:pic>
      <p:sp>
        <p:nvSpPr>
          <p:cNvPr id="10" name="文本框 9">
            <a:extLst>
              <a:ext uri="{FF2B5EF4-FFF2-40B4-BE49-F238E27FC236}">
                <a16:creationId xmlns:a16="http://schemas.microsoft.com/office/drawing/2014/main" id="{74671CFE-CE69-46A9-83D3-3A896E0DDFC5}"/>
              </a:ext>
            </a:extLst>
          </p:cNvPr>
          <p:cNvSpPr txBox="1"/>
          <p:nvPr/>
        </p:nvSpPr>
        <p:spPr>
          <a:xfrm>
            <a:off x="3605405" y="5873417"/>
            <a:ext cx="49811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B050"/>
                </a:solidFill>
                <a:effectLst/>
                <a:uLnTx/>
                <a:uFillTx/>
                <a:latin typeface="Times New Roman"/>
                <a:ea typeface="宋体"/>
                <a:cs typeface="+mn-cs"/>
              </a:rPr>
              <a:t>Correlation Filter  </a:t>
            </a:r>
            <a:r>
              <a:rPr kumimoji="0" lang="en-US" altLang="zh-CN" sz="1800" b="0" i="0" u="none" strike="noStrike" kern="1200" cap="none" spc="0" normalizeH="0" baseline="0" noProof="0" dirty="0">
                <a:ln>
                  <a:noFill/>
                </a:ln>
                <a:solidFill>
                  <a:srgbClr val="FF0000"/>
                </a:solidFill>
                <a:effectLst/>
                <a:uLnTx/>
                <a:uFillTx/>
                <a:latin typeface="Times New Roman"/>
                <a:ea typeface="宋体"/>
                <a:cs typeface="+mn-cs"/>
              </a:rPr>
              <a:t>Siamese Network</a:t>
            </a:r>
            <a:endParaRPr kumimoji="0" lang="zh-CN" altLang="en-US" sz="1800" b="0" i="0" u="none" strike="noStrike" kern="1200" cap="none" spc="0" normalizeH="0" baseline="0" noProof="0">
              <a:ln>
                <a:noFill/>
              </a:ln>
              <a:solidFill>
                <a:srgbClr val="00B050"/>
              </a:solidFill>
              <a:effectLst/>
              <a:uLnTx/>
              <a:uFillTx/>
              <a:latin typeface="Times New Roman"/>
              <a:ea typeface="宋体"/>
              <a:cs typeface="+mn-cs"/>
            </a:endParaRPr>
          </a:p>
        </p:txBody>
      </p:sp>
    </p:spTree>
    <p:extLst>
      <p:ext uri="{BB962C8B-B14F-4D97-AF65-F5344CB8AC3E}">
        <p14:creationId xmlns:p14="http://schemas.microsoft.com/office/powerpoint/2010/main" val="238323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66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4"/>
                </p:tgtEl>
              </p:cMediaNode>
            </p:video>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85AD0E-3560-4F85-BC30-EE2B7D2F9943}"/>
              </a:ext>
            </a:extLst>
          </p:cNvPr>
          <p:cNvSpPr>
            <a:spLocks noGrp="1"/>
          </p:cNvSpPr>
          <p:nvPr>
            <p:ph type="title"/>
          </p:nvPr>
        </p:nvSpPr>
        <p:spPr/>
        <p:txBody>
          <a:bodyPr/>
          <a:lstStyle/>
          <a:p>
            <a:r>
              <a:rPr lang="en-US" altLang="zh-CN" dirty="0">
                <a:latin typeface="+mj-lt"/>
              </a:rPr>
              <a:t>Contents</a:t>
            </a:r>
            <a:endParaRPr lang="zh-CN" altLang="en-US" dirty="0">
              <a:latin typeface="+mj-lt"/>
              <a:ea typeface="黑体" panose="02010609060101010101" pitchFamily="49" charset="-122"/>
            </a:endParaRPr>
          </a:p>
        </p:txBody>
      </p:sp>
      <p:sp>
        <p:nvSpPr>
          <p:cNvPr id="3" name="日期占位符 2">
            <a:extLst>
              <a:ext uri="{FF2B5EF4-FFF2-40B4-BE49-F238E27FC236}">
                <a16:creationId xmlns:a16="http://schemas.microsoft.com/office/drawing/2014/main" id="{1D31D4A3-D6E3-490A-96D5-DA9DAAAF72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959D0A-958D-4D69-B5D3-0936845FF524}"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4" name="页脚占位符 3">
            <a:extLst>
              <a:ext uri="{FF2B5EF4-FFF2-40B4-BE49-F238E27FC236}">
                <a16:creationId xmlns:a16="http://schemas.microsoft.com/office/drawing/2014/main" id="{917AC0DF-E633-4516-8984-031CD2C5F3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7" name="灯片编号占位符 6">
            <a:extLst>
              <a:ext uri="{FF2B5EF4-FFF2-40B4-BE49-F238E27FC236}">
                <a16:creationId xmlns:a16="http://schemas.microsoft.com/office/drawing/2014/main" id="{72F2CD05-B34C-49D9-9EB0-106F9114C1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grpSp>
        <p:nvGrpSpPr>
          <p:cNvPr id="14" name="组合 13">
            <a:extLst>
              <a:ext uri="{FF2B5EF4-FFF2-40B4-BE49-F238E27FC236}">
                <a16:creationId xmlns:a16="http://schemas.microsoft.com/office/drawing/2014/main" id="{EE27B0A2-FC5C-4D15-8EA0-DD0D2A9100C3}"/>
              </a:ext>
            </a:extLst>
          </p:cNvPr>
          <p:cNvGrpSpPr/>
          <p:nvPr/>
        </p:nvGrpSpPr>
        <p:grpSpPr>
          <a:xfrm>
            <a:off x="1260000" y="1800000"/>
            <a:ext cx="7444088" cy="2695559"/>
            <a:chOff x="1295466" y="1700808"/>
            <a:chExt cx="7444088" cy="2695559"/>
          </a:xfrm>
        </p:grpSpPr>
        <p:sp>
          <p:nvSpPr>
            <p:cNvPr id="5" name="矩形 4">
              <a:extLst>
                <a:ext uri="{FF2B5EF4-FFF2-40B4-BE49-F238E27FC236}">
                  <a16:creationId xmlns:a16="http://schemas.microsoft.com/office/drawing/2014/main" id="{73579E19-B419-49E1-8113-374BA3D6E9F8}"/>
                </a:ext>
              </a:extLst>
            </p:cNvPr>
            <p:cNvSpPr/>
            <p:nvPr/>
          </p:nvSpPr>
          <p:spPr>
            <a:xfrm>
              <a:off x="1295466" y="1700808"/>
              <a:ext cx="6893400"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srgbClr val="CF1717"/>
                  </a:solidFill>
                  <a:effectLst/>
                  <a:uLnTx/>
                  <a:uFillTx/>
                  <a:latin typeface="Times New Roman"/>
                  <a:ea typeface="黑体" panose="02010609060101010101" pitchFamily="49" charset="-122"/>
                  <a:cs typeface="Arial" pitchFamily="34" charset="0"/>
                </a:rPr>
                <a:t>Overview and Basic Workflow</a:t>
              </a:r>
              <a:endParaRPr kumimoji="0" lang="zh-CN" altLang="en-US" sz="2400" b="0" i="0" u="none" strike="noStrike" kern="1200" cap="none" spc="0" normalizeH="0" baseline="0" noProof="0">
                <a:ln>
                  <a:noFill/>
                </a:ln>
                <a:solidFill>
                  <a:srgbClr val="CF1717"/>
                </a:solidFill>
                <a:effectLst/>
                <a:uLnTx/>
                <a:uFillTx/>
                <a:latin typeface="Times New Roman"/>
                <a:ea typeface="黑体" panose="02010609060101010101" pitchFamily="49" charset="-122"/>
                <a:cs typeface="Arial" pitchFamily="34" charset="0"/>
              </a:endParaRPr>
            </a:p>
          </p:txBody>
        </p:sp>
        <p:sp>
          <p:nvSpPr>
            <p:cNvPr id="6" name="矩形 5">
              <a:extLst>
                <a:ext uri="{FF2B5EF4-FFF2-40B4-BE49-F238E27FC236}">
                  <a16:creationId xmlns:a16="http://schemas.microsoft.com/office/drawing/2014/main" id="{3F3EE7A1-AB54-4CBE-A24D-2E839FD26396}"/>
                </a:ext>
              </a:extLst>
            </p:cNvPr>
            <p:cNvSpPr/>
            <p:nvPr/>
          </p:nvSpPr>
          <p:spPr>
            <a:xfrm>
              <a:off x="1295466" y="2445439"/>
              <a:ext cx="7444088"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Visual Tracking with Correlation Filters</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endParaRPr>
            </a:p>
          </p:txBody>
        </p:sp>
        <p:sp>
          <p:nvSpPr>
            <p:cNvPr id="8" name="矩形 7">
              <a:extLst>
                <a:ext uri="{FF2B5EF4-FFF2-40B4-BE49-F238E27FC236}">
                  <a16:creationId xmlns:a16="http://schemas.microsoft.com/office/drawing/2014/main" id="{0C44E0E4-D0C3-4678-9323-3FDA502F1D82}"/>
                </a:ext>
              </a:extLst>
            </p:cNvPr>
            <p:cNvSpPr/>
            <p:nvPr/>
          </p:nvSpPr>
          <p:spPr>
            <a:xfrm>
              <a:off x="1295467" y="3934702"/>
              <a:ext cx="6747521"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Discussion and Summary</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endParaRPr>
            </a:p>
          </p:txBody>
        </p:sp>
        <p:sp>
          <p:nvSpPr>
            <p:cNvPr id="10" name="矩形 9">
              <a:extLst>
                <a:ext uri="{FF2B5EF4-FFF2-40B4-BE49-F238E27FC236}">
                  <a16:creationId xmlns:a16="http://schemas.microsoft.com/office/drawing/2014/main" id="{239F4A7F-6A26-417D-886B-303D4FFFC825}"/>
                </a:ext>
              </a:extLst>
            </p:cNvPr>
            <p:cNvSpPr/>
            <p:nvPr/>
          </p:nvSpPr>
          <p:spPr>
            <a:xfrm>
              <a:off x="1295466" y="3190069"/>
              <a:ext cx="7251821"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Siamese Networks for Visual Tracking</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endParaRPr>
            </a:p>
          </p:txBody>
        </p:sp>
      </p:grpSp>
    </p:spTree>
    <p:extLst>
      <p:ext uri="{BB962C8B-B14F-4D97-AF65-F5344CB8AC3E}">
        <p14:creationId xmlns:p14="http://schemas.microsoft.com/office/powerpoint/2010/main" val="4163450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825155-BB30-4CDB-A2FD-3235BCB37A80}"/>
              </a:ext>
            </a:extLst>
          </p:cNvPr>
          <p:cNvSpPr>
            <a:spLocks noGrp="1"/>
          </p:cNvSpPr>
          <p:nvPr>
            <p:ph type="title"/>
          </p:nvPr>
        </p:nvSpPr>
        <p:spPr/>
        <p:txBody>
          <a:bodyPr>
            <a:normAutofit/>
          </a:bodyPr>
          <a:lstStyle/>
          <a:p>
            <a:r>
              <a:rPr lang="en-US" altLang="zh-CN">
                <a:cs typeface="Arial" pitchFamily="34" charset="0"/>
              </a:rPr>
              <a:t>Definition and Scope</a:t>
            </a:r>
            <a:endParaRPr lang="en-US" altLang="zh-CN" dirty="0">
              <a:cs typeface="Arial" pitchFamily="34" charset="0"/>
            </a:endParaRPr>
          </a:p>
        </p:txBody>
      </p:sp>
      <p:sp>
        <p:nvSpPr>
          <p:cNvPr id="4" name="日期占位符 3">
            <a:extLst>
              <a:ext uri="{FF2B5EF4-FFF2-40B4-BE49-F238E27FC236}">
                <a16:creationId xmlns:a16="http://schemas.microsoft.com/office/drawing/2014/main" id="{87146E09-CA4F-45D4-9E53-46325B05F3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7FCC8E-CA20-408E-8ACE-A563355FAA09}"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5" name="页脚占位符 4">
            <a:extLst>
              <a:ext uri="{FF2B5EF4-FFF2-40B4-BE49-F238E27FC236}">
                <a16:creationId xmlns:a16="http://schemas.microsoft.com/office/drawing/2014/main" id="{2146EAF1-4255-475A-9643-3E4A3E401E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9" name="灯片编号占位符 8">
            <a:extLst>
              <a:ext uri="{FF2B5EF4-FFF2-40B4-BE49-F238E27FC236}">
                <a16:creationId xmlns:a16="http://schemas.microsoft.com/office/drawing/2014/main" id="{A67B7897-78CF-4EC6-AD14-6CA3F21370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6" name="矩形 5">
            <a:extLst>
              <a:ext uri="{FF2B5EF4-FFF2-40B4-BE49-F238E27FC236}">
                <a16:creationId xmlns:a16="http://schemas.microsoft.com/office/drawing/2014/main" id="{484EC778-A753-4F3C-A56E-6638356F8EEF}"/>
              </a:ext>
            </a:extLst>
          </p:cNvPr>
          <p:cNvSpPr/>
          <p:nvPr/>
        </p:nvSpPr>
        <p:spPr>
          <a:xfrm>
            <a:off x="812798" y="1207179"/>
            <a:ext cx="5566737"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rPr>
              <a:t>Visual Object Tracking  Problem</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endParaRPr>
          </a:p>
        </p:txBody>
      </p:sp>
      <p:sp>
        <p:nvSpPr>
          <p:cNvPr id="3" name="文本框 2">
            <a:extLst>
              <a:ext uri="{FF2B5EF4-FFF2-40B4-BE49-F238E27FC236}">
                <a16:creationId xmlns:a16="http://schemas.microsoft.com/office/drawing/2014/main" id="{58C51BDB-6A0C-4915-AE6E-CCD35553314F}"/>
              </a:ext>
            </a:extLst>
          </p:cNvPr>
          <p:cNvSpPr txBox="1"/>
          <p:nvPr/>
        </p:nvSpPr>
        <p:spPr>
          <a:xfrm>
            <a:off x="838199" y="1749784"/>
            <a:ext cx="10879667"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Continuously estimate the</a:t>
            </a:r>
            <a:r>
              <a:rPr kumimoji="0" lang="en-US" altLang="zh-CN" sz="2000" b="0" i="0" u="none" strike="noStrike" kern="1200" cap="none" spc="0" normalizeH="0" baseline="0" noProof="0" dirty="0">
                <a:ln>
                  <a:noFill/>
                </a:ln>
                <a:solidFill>
                  <a:srgbClr val="C00000"/>
                </a:solidFill>
                <a:effectLst/>
                <a:uLnTx/>
                <a:uFillTx/>
                <a:latin typeface="Times New Roman"/>
                <a:ea typeface="宋体" panose="02010600030101010101" pitchFamily="2" charset="-122"/>
                <a:cs typeface="+mn-cs"/>
              </a:rPr>
              <a:t> motion</a:t>
            </a: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 of an object in a video, given its </a:t>
            </a:r>
            <a:r>
              <a:rPr kumimoji="0" lang="en-US" altLang="zh-CN" sz="2000" b="0" i="0" u="none" strike="noStrike" kern="1200" cap="none" spc="0" normalizeH="0" baseline="0" noProof="0" dirty="0">
                <a:ln>
                  <a:noFill/>
                </a:ln>
                <a:solidFill>
                  <a:srgbClr val="C00000"/>
                </a:solidFill>
                <a:effectLst/>
                <a:uLnTx/>
                <a:uFillTx/>
                <a:latin typeface="Times New Roman"/>
                <a:ea typeface="宋体" panose="02010600030101010101" pitchFamily="2" charset="-122"/>
                <a:cs typeface="+mn-cs"/>
              </a:rPr>
              <a:t>initial</a:t>
            </a: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 location </a:t>
            </a:r>
            <a:r>
              <a:rPr kumimoji="0" lang="en-US" altLang="zh-CN"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rPr>
              <a:t>and scale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rPr>
              <a:t>Where it is at first =&gt; How it moves later on</a:t>
            </a:r>
          </a:p>
        </p:txBody>
      </p:sp>
      <p:sp>
        <p:nvSpPr>
          <p:cNvPr id="10" name="矩形 9">
            <a:extLst>
              <a:ext uri="{FF2B5EF4-FFF2-40B4-BE49-F238E27FC236}">
                <a16:creationId xmlns:a16="http://schemas.microsoft.com/office/drawing/2014/main" id="{F7B9BAC4-839F-41DF-AFB4-A8C759E82230}"/>
              </a:ext>
            </a:extLst>
          </p:cNvPr>
          <p:cNvSpPr/>
          <p:nvPr/>
        </p:nvSpPr>
        <p:spPr>
          <a:xfrm>
            <a:off x="812798" y="2554505"/>
            <a:ext cx="5566737"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a:ln>
                  <a:noFill/>
                </a:ln>
                <a:solidFill>
                  <a:prstClr val="black"/>
                </a:solidFill>
                <a:effectLst/>
                <a:uLnTx/>
                <a:uFillTx/>
                <a:latin typeface="Times New Roman"/>
                <a:ea typeface="黑体" panose="02010609060101010101" pitchFamily="49" charset="-122"/>
                <a:cs typeface="Arial" pitchFamily="34" charset="0"/>
              </a:rPr>
              <a:t>Research (mainly)</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endParaRPr>
          </a:p>
        </p:txBody>
      </p:sp>
      <p:sp>
        <p:nvSpPr>
          <p:cNvPr id="11" name="文本框 10">
            <a:extLst>
              <a:ext uri="{FF2B5EF4-FFF2-40B4-BE49-F238E27FC236}">
                <a16:creationId xmlns:a16="http://schemas.microsoft.com/office/drawing/2014/main" id="{987CC6BA-9129-41A9-B660-07976AD14098}"/>
              </a:ext>
            </a:extLst>
          </p:cNvPr>
          <p:cNvSpPr txBox="1"/>
          <p:nvPr/>
        </p:nvSpPr>
        <p:spPr>
          <a:xfrm>
            <a:off x="838200" y="3097110"/>
            <a:ext cx="6051698"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Active topic in robotics and artificial intelligence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Evolve together with other computer vision tasks</a:t>
            </a:r>
          </a:p>
        </p:txBody>
      </p:sp>
      <p:sp>
        <p:nvSpPr>
          <p:cNvPr id="12" name="矩形 11">
            <a:extLst>
              <a:ext uri="{FF2B5EF4-FFF2-40B4-BE49-F238E27FC236}">
                <a16:creationId xmlns:a16="http://schemas.microsoft.com/office/drawing/2014/main" id="{9CBF0F1C-222B-423F-9D2D-3B198C0D6AD2}"/>
              </a:ext>
            </a:extLst>
          </p:cNvPr>
          <p:cNvSpPr/>
          <p:nvPr/>
        </p:nvSpPr>
        <p:spPr>
          <a:xfrm>
            <a:off x="812798" y="3978520"/>
            <a:ext cx="3073399"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Application</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endParaRPr>
          </a:p>
        </p:txBody>
      </p:sp>
      <p:sp>
        <p:nvSpPr>
          <p:cNvPr id="13" name="文本框 12">
            <a:extLst>
              <a:ext uri="{FF2B5EF4-FFF2-40B4-BE49-F238E27FC236}">
                <a16:creationId xmlns:a16="http://schemas.microsoft.com/office/drawing/2014/main" id="{E0B8D325-F132-4B5B-BF59-E074F3C5D191}"/>
              </a:ext>
            </a:extLst>
          </p:cNvPr>
          <p:cNvSpPr txBox="1"/>
          <p:nvPr/>
        </p:nvSpPr>
        <p:spPr>
          <a:xfrm>
            <a:off x="812798" y="4475171"/>
            <a:ext cx="6051698"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Sport video analysis, in FIFA and NBA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Visual surveillance for security (with object detection)</a:t>
            </a:r>
            <a:endParaRPr kumimoji="0" lang="zh-CN" altLang="en-US"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endParaRPr>
          </a:p>
        </p:txBody>
      </p:sp>
      <p:pic>
        <p:nvPicPr>
          <p:cNvPr id="15" name="图片 14">
            <a:extLst>
              <a:ext uri="{FF2B5EF4-FFF2-40B4-BE49-F238E27FC236}">
                <a16:creationId xmlns:a16="http://schemas.microsoft.com/office/drawing/2014/main" id="{9048AFD6-A174-452A-9FE8-079AAFC256E3}"/>
              </a:ext>
            </a:extLst>
          </p:cNvPr>
          <p:cNvPicPr>
            <a:picLocks noChangeAspect="1"/>
          </p:cNvPicPr>
          <p:nvPr/>
        </p:nvPicPr>
        <p:blipFill rotWithShape="1">
          <a:blip r:embed="rId3">
            <a:extLst>
              <a:ext uri="{28A0092B-C50C-407E-A947-70E740481C1C}">
                <a14:useLocalDpi xmlns:a14="http://schemas.microsoft.com/office/drawing/2010/main" val="0"/>
              </a:ext>
            </a:extLst>
          </a:blip>
          <a:srcRect l="2310" t="9374" r="5557" b="28879"/>
          <a:stretch/>
        </p:blipFill>
        <p:spPr>
          <a:xfrm>
            <a:off x="6889898" y="2554505"/>
            <a:ext cx="4529287" cy="2625989"/>
          </a:xfrm>
          <a:prstGeom prst="rect">
            <a:avLst/>
          </a:prstGeom>
          <a:ln>
            <a:solidFill>
              <a:schemeClr val="tx1"/>
            </a:solidFill>
          </a:ln>
        </p:spPr>
      </p:pic>
      <p:sp>
        <p:nvSpPr>
          <p:cNvPr id="7" name="等腰三角形 6">
            <a:extLst>
              <a:ext uri="{FF2B5EF4-FFF2-40B4-BE49-F238E27FC236}">
                <a16:creationId xmlns:a16="http://schemas.microsoft.com/office/drawing/2014/main" id="{821C1EDE-9746-42D6-83DB-FF5BDACEF33C}"/>
              </a:ext>
            </a:extLst>
          </p:cNvPr>
          <p:cNvSpPr/>
          <p:nvPr/>
        </p:nvSpPr>
        <p:spPr>
          <a:xfrm rot="10800000">
            <a:off x="9572624" y="3547111"/>
            <a:ext cx="200026" cy="257885"/>
          </a:xfrm>
          <a:prstGeom prst="triangl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imes New Roman"/>
              <a:ea typeface="宋体"/>
              <a:cs typeface="+mn-cs"/>
            </a:endParaRPr>
          </a:p>
        </p:txBody>
      </p:sp>
    </p:spTree>
    <p:extLst>
      <p:ext uri="{BB962C8B-B14F-4D97-AF65-F5344CB8AC3E}">
        <p14:creationId xmlns:p14="http://schemas.microsoft.com/office/powerpoint/2010/main" val="178180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0" grpId="0"/>
      <p:bldP spid="11" grpId="0"/>
      <p:bldP spid="12" grpId="0"/>
      <p:bldP spid="13"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825155-BB30-4CDB-A2FD-3235BCB37A80}"/>
              </a:ext>
            </a:extLst>
          </p:cNvPr>
          <p:cNvSpPr>
            <a:spLocks noGrp="1"/>
          </p:cNvSpPr>
          <p:nvPr>
            <p:ph type="title"/>
          </p:nvPr>
        </p:nvSpPr>
        <p:spPr/>
        <p:txBody>
          <a:bodyPr>
            <a:normAutofit/>
          </a:bodyPr>
          <a:lstStyle/>
          <a:p>
            <a:r>
              <a:rPr lang="en-US" altLang="zh-CN" dirty="0">
                <a:cs typeface="Arial" pitchFamily="34" charset="0"/>
              </a:rPr>
              <a:t>Basic Workflow</a:t>
            </a:r>
          </a:p>
        </p:txBody>
      </p:sp>
      <p:sp>
        <p:nvSpPr>
          <p:cNvPr id="3" name="日期占位符 2">
            <a:extLst>
              <a:ext uri="{FF2B5EF4-FFF2-40B4-BE49-F238E27FC236}">
                <a16:creationId xmlns:a16="http://schemas.microsoft.com/office/drawing/2014/main" id="{780117C1-F901-482D-B1C8-BB724B2223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8FC1C9-F930-4B34-8E20-8CAFC54FD2CA}"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5" name="页脚占位符 4">
            <a:extLst>
              <a:ext uri="{FF2B5EF4-FFF2-40B4-BE49-F238E27FC236}">
                <a16:creationId xmlns:a16="http://schemas.microsoft.com/office/drawing/2014/main" id="{D6A3AFC2-DE07-4DFA-ABC9-B6249A9D2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9" name="灯片编号占位符 8">
            <a:extLst>
              <a:ext uri="{FF2B5EF4-FFF2-40B4-BE49-F238E27FC236}">
                <a16:creationId xmlns:a16="http://schemas.microsoft.com/office/drawing/2014/main" id="{E4AB9744-AE44-46B9-9A21-E593FD30A9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6" name="矩形 5">
            <a:extLst>
              <a:ext uri="{FF2B5EF4-FFF2-40B4-BE49-F238E27FC236}">
                <a16:creationId xmlns:a16="http://schemas.microsoft.com/office/drawing/2014/main" id="{484EC778-A753-4F3C-A56E-6638356F8EEF}"/>
              </a:ext>
            </a:extLst>
          </p:cNvPr>
          <p:cNvSpPr/>
          <p:nvPr/>
        </p:nvSpPr>
        <p:spPr>
          <a:xfrm>
            <a:off x="812798" y="1207179"/>
            <a:ext cx="4822458"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rPr>
              <a:t>Algorithm Diagram</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endParaRPr>
          </a:p>
        </p:txBody>
      </p:sp>
      <p:sp>
        <p:nvSpPr>
          <p:cNvPr id="16" name="矩形 15">
            <a:extLst>
              <a:ext uri="{FF2B5EF4-FFF2-40B4-BE49-F238E27FC236}">
                <a16:creationId xmlns:a16="http://schemas.microsoft.com/office/drawing/2014/main" id="{5913EEC6-952D-430E-AD0B-87EA7D00A3D9}"/>
              </a:ext>
            </a:extLst>
          </p:cNvPr>
          <p:cNvSpPr/>
          <p:nvPr/>
        </p:nvSpPr>
        <p:spPr>
          <a:xfrm>
            <a:off x="812798" y="4240510"/>
            <a:ext cx="3073399"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Essential Steps</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endParaRPr>
          </a:p>
        </p:txBody>
      </p:sp>
      <p:sp>
        <p:nvSpPr>
          <p:cNvPr id="21" name="文本框 20">
            <a:extLst>
              <a:ext uri="{FF2B5EF4-FFF2-40B4-BE49-F238E27FC236}">
                <a16:creationId xmlns:a16="http://schemas.microsoft.com/office/drawing/2014/main" id="{FE697E5E-B526-43FA-B86D-0866F7FF73E1}"/>
              </a:ext>
            </a:extLst>
          </p:cNvPr>
          <p:cNvSpPr txBox="1"/>
          <p:nvPr/>
        </p:nvSpPr>
        <p:spPr>
          <a:xfrm>
            <a:off x="812796" y="4691206"/>
            <a:ext cx="10230177" cy="400110"/>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Feature Extraction: </a:t>
            </a:r>
            <a:r>
              <a:rPr kumimoji="0" lang="en-US" altLang="zh-CN" sz="2000" b="0" i="0" u="none" strike="noStrike" kern="1200" cap="none" spc="0" normalizeH="0" baseline="0" noProof="0" dirty="0">
                <a:ln>
                  <a:noFill/>
                </a:ln>
                <a:solidFill>
                  <a:srgbClr val="C00000"/>
                </a:solidFill>
                <a:effectLst/>
                <a:uLnTx/>
                <a:uFillTx/>
                <a:latin typeface="Times New Roman"/>
                <a:ea typeface="宋体" panose="02010600030101010101" pitchFamily="2" charset="-122"/>
                <a:cs typeface="+mn-cs"/>
              </a:rPr>
              <a:t>summarize</a:t>
            </a: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 the information in </a:t>
            </a:r>
            <a:r>
              <a:rPr kumimoji="0" lang="en-US" altLang="zh-CN"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rPr>
              <a:t>an image</a:t>
            </a:r>
            <a:endPar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endParaRPr>
          </a:p>
        </p:txBody>
      </p:sp>
      <p:grpSp>
        <p:nvGrpSpPr>
          <p:cNvPr id="11" name="组合 10">
            <a:extLst>
              <a:ext uri="{FF2B5EF4-FFF2-40B4-BE49-F238E27FC236}">
                <a16:creationId xmlns:a16="http://schemas.microsoft.com/office/drawing/2014/main" id="{B5A73059-F4B7-46F9-8568-008EDB5FF63C}"/>
              </a:ext>
            </a:extLst>
          </p:cNvPr>
          <p:cNvGrpSpPr/>
          <p:nvPr/>
        </p:nvGrpSpPr>
        <p:grpSpPr>
          <a:xfrm>
            <a:off x="1356866" y="1784677"/>
            <a:ext cx="1096341" cy="1311870"/>
            <a:chOff x="1356866" y="1784677"/>
            <a:chExt cx="1096341" cy="1311870"/>
          </a:xfrm>
        </p:grpSpPr>
        <p:cxnSp>
          <p:nvCxnSpPr>
            <p:cNvPr id="23" name="直接箭头连接符 22">
              <a:extLst>
                <a:ext uri="{FF2B5EF4-FFF2-40B4-BE49-F238E27FC236}">
                  <a16:creationId xmlns:a16="http://schemas.microsoft.com/office/drawing/2014/main" id="{1D1CE22F-D300-4B43-941A-70BB20074E39}"/>
                </a:ext>
              </a:extLst>
            </p:cNvPr>
            <p:cNvCxnSpPr>
              <a:cxnSpLocks/>
            </p:cNvCxnSpPr>
            <p:nvPr/>
          </p:nvCxnSpPr>
          <p:spPr>
            <a:xfrm>
              <a:off x="1365456" y="2399029"/>
              <a:ext cx="1087751"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4" name="矩形 23">
              <a:extLst>
                <a:ext uri="{FF2B5EF4-FFF2-40B4-BE49-F238E27FC236}">
                  <a16:creationId xmlns:a16="http://schemas.microsoft.com/office/drawing/2014/main" id="{F4FEFB8C-726E-4AE0-BF72-71FA6BB39FE7}"/>
                </a:ext>
              </a:extLst>
            </p:cNvPr>
            <p:cNvSpPr/>
            <p:nvPr/>
          </p:nvSpPr>
          <p:spPr>
            <a:xfrm>
              <a:off x="1356866" y="1784677"/>
              <a:ext cx="106952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Image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Sequence</a:t>
              </a:r>
              <a:endParaRPr kumimoji="0" lang="zh-CN" altLang="en-US" sz="18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sp>
          <p:nvSpPr>
            <p:cNvPr id="25" name="矩形 24">
              <a:extLst>
                <a:ext uri="{FF2B5EF4-FFF2-40B4-BE49-F238E27FC236}">
                  <a16:creationId xmlns:a16="http://schemas.microsoft.com/office/drawing/2014/main" id="{5048CC7A-04F7-4580-A91D-D564D6032067}"/>
                </a:ext>
              </a:extLst>
            </p:cNvPr>
            <p:cNvSpPr/>
            <p:nvPr/>
          </p:nvSpPr>
          <p:spPr>
            <a:xfrm>
              <a:off x="1357620" y="2450216"/>
              <a:ext cx="100540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Initial</a:t>
              </a:r>
              <a:r>
                <a:rPr kumimoji="0" lang="zh-CN" altLang="en-US" sz="18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rPr>
                <a:t> </a:t>
              </a:r>
              <a:endParaRPr kumimoji="0" lang="en-US" altLang="zh-CN" sz="18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Location</a:t>
              </a:r>
              <a:endParaRPr kumimoji="0" lang="zh-CN" altLang="en-US" sz="18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26E8B1E8-B41E-433A-B463-451F5E7C372C}"/>
              </a:ext>
            </a:extLst>
          </p:cNvPr>
          <p:cNvGrpSpPr/>
          <p:nvPr/>
        </p:nvGrpSpPr>
        <p:grpSpPr>
          <a:xfrm>
            <a:off x="9388426" y="2083934"/>
            <a:ext cx="1397559" cy="646331"/>
            <a:chOff x="9388426" y="2083934"/>
            <a:chExt cx="1397559" cy="646331"/>
          </a:xfrm>
        </p:grpSpPr>
        <p:cxnSp>
          <p:nvCxnSpPr>
            <p:cNvPr id="22" name="直接箭头连接符 21">
              <a:extLst>
                <a:ext uri="{FF2B5EF4-FFF2-40B4-BE49-F238E27FC236}">
                  <a16:creationId xmlns:a16="http://schemas.microsoft.com/office/drawing/2014/main" id="{B9FE6D9F-1908-48E7-A306-E610BB6EBE5D}"/>
                </a:ext>
              </a:extLst>
            </p:cNvPr>
            <p:cNvCxnSpPr/>
            <p:nvPr/>
          </p:nvCxnSpPr>
          <p:spPr>
            <a:xfrm>
              <a:off x="9388426" y="2407100"/>
              <a:ext cx="54387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6" name="矩形 25">
              <a:extLst>
                <a:ext uri="{FF2B5EF4-FFF2-40B4-BE49-F238E27FC236}">
                  <a16:creationId xmlns:a16="http://schemas.microsoft.com/office/drawing/2014/main" id="{4F7D5E98-FF99-4E1A-BC3A-C85A589041D2}"/>
                </a:ext>
              </a:extLst>
            </p:cNvPr>
            <p:cNvSpPr/>
            <p:nvPr/>
          </p:nvSpPr>
          <p:spPr>
            <a:xfrm>
              <a:off x="9921645" y="2083934"/>
              <a:ext cx="86434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Object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Motion</a:t>
              </a:r>
              <a:endParaRPr kumimoji="0" lang="zh-CN" altLang="en-US" sz="18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grpSp>
      <p:sp>
        <p:nvSpPr>
          <p:cNvPr id="32" name="矩形 31">
            <a:extLst>
              <a:ext uri="{FF2B5EF4-FFF2-40B4-BE49-F238E27FC236}">
                <a16:creationId xmlns:a16="http://schemas.microsoft.com/office/drawing/2014/main" id="{FCF409D0-EBA2-4A15-92A6-DA5C106D31A9}"/>
              </a:ext>
            </a:extLst>
          </p:cNvPr>
          <p:cNvSpPr/>
          <p:nvPr/>
        </p:nvSpPr>
        <p:spPr>
          <a:xfrm>
            <a:off x="5095535" y="1962433"/>
            <a:ext cx="1650561" cy="825280"/>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3" name="矩形 32">
            <a:extLst>
              <a:ext uri="{FF2B5EF4-FFF2-40B4-BE49-F238E27FC236}">
                <a16:creationId xmlns:a16="http://schemas.microsoft.com/office/drawing/2014/main" id="{32B2F98E-4BBD-4FEA-8BFB-44DEBFF1B17A}"/>
              </a:ext>
            </a:extLst>
          </p:cNvPr>
          <p:cNvSpPr/>
          <p:nvPr/>
        </p:nvSpPr>
        <p:spPr>
          <a:xfrm>
            <a:off x="6423322" y="3299397"/>
            <a:ext cx="1650561" cy="825280"/>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4" name="文本框 33">
            <a:extLst>
              <a:ext uri="{FF2B5EF4-FFF2-40B4-BE49-F238E27FC236}">
                <a16:creationId xmlns:a16="http://schemas.microsoft.com/office/drawing/2014/main" id="{95C7062D-A764-4E79-BE17-3AE8F80F30FC}"/>
              </a:ext>
            </a:extLst>
          </p:cNvPr>
          <p:cNvSpPr txBox="1"/>
          <p:nvPr/>
        </p:nvSpPr>
        <p:spPr>
          <a:xfrm>
            <a:off x="812796" y="5174526"/>
            <a:ext cx="10106898" cy="400110"/>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Machine Learning: </a:t>
            </a:r>
            <a:r>
              <a:rPr kumimoji="0" lang="en-US" altLang="zh-CN" sz="2000" b="0" i="0" u="none" strike="noStrike" kern="1200" cap="none" spc="0" normalizeH="0" baseline="0" noProof="0" dirty="0">
                <a:ln>
                  <a:noFill/>
                </a:ln>
                <a:solidFill>
                  <a:srgbClr val="C00000"/>
                </a:solidFill>
                <a:effectLst/>
                <a:uLnTx/>
                <a:uFillTx/>
                <a:latin typeface="Times New Roman"/>
                <a:ea typeface="宋体" panose="02010600030101010101" pitchFamily="2" charset="-122"/>
                <a:cs typeface="+mn-cs"/>
              </a:rPr>
              <a:t>fit</a:t>
            </a: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 the extracted information with </a:t>
            </a:r>
            <a:r>
              <a:rPr kumimoji="0" lang="en-US" altLang="zh-CN"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rPr>
              <a:t>a model</a:t>
            </a:r>
            <a:endPar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endParaRPr>
          </a:p>
        </p:txBody>
      </p:sp>
      <p:sp>
        <p:nvSpPr>
          <p:cNvPr id="35" name="文本框 34">
            <a:extLst>
              <a:ext uri="{FF2B5EF4-FFF2-40B4-BE49-F238E27FC236}">
                <a16:creationId xmlns:a16="http://schemas.microsoft.com/office/drawing/2014/main" id="{14A118ED-680B-4CF2-AD12-CAC4DB0C6986}"/>
              </a:ext>
            </a:extLst>
          </p:cNvPr>
          <p:cNvSpPr txBox="1"/>
          <p:nvPr/>
        </p:nvSpPr>
        <p:spPr>
          <a:xfrm>
            <a:off x="812796" y="5657845"/>
            <a:ext cx="7410708" cy="400110"/>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Prediction: use </a:t>
            </a:r>
            <a:r>
              <a:rPr kumimoji="0" lang="en-US" altLang="zh-CN"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rPr>
              <a:t>the model </a:t>
            </a: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to </a:t>
            </a:r>
            <a:r>
              <a:rPr kumimoji="0" lang="en-US" altLang="zh-CN" sz="2000" b="0" i="0" u="none" strike="noStrike" kern="1200" cap="none" spc="0" normalizeH="0" baseline="0" noProof="0" dirty="0">
                <a:ln>
                  <a:noFill/>
                </a:ln>
                <a:solidFill>
                  <a:srgbClr val="C00000"/>
                </a:solidFill>
                <a:effectLst/>
                <a:uLnTx/>
                <a:uFillTx/>
                <a:latin typeface="Times New Roman"/>
                <a:ea typeface="宋体" panose="02010600030101010101" pitchFamily="2" charset="-122"/>
                <a:cs typeface="+mn-cs"/>
              </a:rPr>
              <a:t>match</a:t>
            </a: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 newly </a:t>
            </a:r>
            <a:r>
              <a:rPr kumimoji="0" lang="en-US" altLang="zh-CN"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rPr>
              <a:t>extracted features</a:t>
            </a:r>
            <a:endPar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endParaRPr>
          </a:p>
        </p:txBody>
      </p:sp>
      <p:sp>
        <p:nvSpPr>
          <p:cNvPr id="13" name="矩形 12">
            <a:extLst>
              <a:ext uri="{FF2B5EF4-FFF2-40B4-BE49-F238E27FC236}">
                <a16:creationId xmlns:a16="http://schemas.microsoft.com/office/drawing/2014/main" id="{40EFD8AA-87E2-4428-ACC8-9F7198D88B3C}"/>
              </a:ext>
            </a:extLst>
          </p:cNvPr>
          <p:cNvSpPr/>
          <p:nvPr/>
        </p:nvSpPr>
        <p:spPr>
          <a:xfrm>
            <a:off x="2453208" y="2077140"/>
            <a:ext cx="1282771" cy="643781"/>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Data Preparation</a:t>
            </a:r>
            <a:endParaRPr kumimoji="0" lang="zh-CN" altLang="en-US" sz="18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sp>
        <p:nvSpPr>
          <p:cNvPr id="14" name="矩形 13">
            <a:extLst>
              <a:ext uri="{FF2B5EF4-FFF2-40B4-BE49-F238E27FC236}">
                <a16:creationId xmlns:a16="http://schemas.microsoft.com/office/drawing/2014/main" id="{B942BE5F-28ED-40FB-B1D0-7382A612F254}"/>
              </a:ext>
            </a:extLst>
          </p:cNvPr>
          <p:cNvSpPr>
            <a:spLocks noChangeAspect="1"/>
          </p:cNvSpPr>
          <p:nvPr/>
        </p:nvSpPr>
        <p:spPr>
          <a:xfrm>
            <a:off x="5279431" y="2077136"/>
            <a:ext cx="1282771" cy="643781"/>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Feature Extraction</a:t>
            </a:r>
            <a:endParaRPr kumimoji="0" lang="zh-CN" altLang="en-US" sz="18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sp>
        <p:nvSpPr>
          <p:cNvPr id="17" name="矩形 16">
            <a:extLst>
              <a:ext uri="{FF2B5EF4-FFF2-40B4-BE49-F238E27FC236}">
                <a16:creationId xmlns:a16="http://schemas.microsoft.com/office/drawing/2014/main" id="{A6007FB1-2690-495E-B311-A749CF96B50A}"/>
              </a:ext>
            </a:extLst>
          </p:cNvPr>
          <p:cNvSpPr/>
          <p:nvPr/>
        </p:nvSpPr>
        <p:spPr>
          <a:xfrm>
            <a:off x="7933151" y="2077140"/>
            <a:ext cx="1455275" cy="643781"/>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Prediction</a:t>
            </a:r>
            <a:endParaRPr kumimoji="0" lang="zh-CN" altLang="en-US" sz="18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cxnSp>
        <p:nvCxnSpPr>
          <p:cNvPr id="18" name="直接箭头连接符 17">
            <a:extLst>
              <a:ext uri="{FF2B5EF4-FFF2-40B4-BE49-F238E27FC236}">
                <a16:creationId xmlns:a16="http://schemas.microsoft.com/office/drawing/2014/main" id="{42DA5C5B-F858-4628-BC88-18C612290BA6}"/>
              </a:ext>
            </a:extLst>
          </p:cNvPr>
          <p:cNvCxnSpPr>
            <a:cxnSpLocks/>
            <a:stCxn id="13" idx="3"/>
            <a:endCxn id="14" idx="1"/>
          </p:cNvCxnSpPr>
          <p:nvPr/>
        </p:nvCxnSpPr>
        <p:spPr>
          <a:xfrm flipV="1">
            <a:off x="3735980" y="2399027"/>
            <a:ext cx="1543451" cy="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9" name="直接箭头连接符 18">
            <a:extLst>
              <a:ext uri="{FF2B5EF4-FFF2-40B4-BE49-F238E27FC236}">
                <a16:creationId xmlns:a16="http://schemas.microsoft.com/office/drawing/2014/main" id="{2B3C7427-1A31-4C5D-B774-609B7B3F8DC6}"/>
              </a:ext>
            </a:extLst>
          </p:cNvPr>
          <p:cNvCxnSpPr>
            <a:cxnSpLocks/>
            <a:stCxn id="14" idx="3"/>
            <a:endCxn id="17" idx="1"/>
          </p:cNvCxnSpPr>
          <p:nvPr/>
        </p:nvCxnSpPr>
        <p:spPr>
          <a:xfrm>
            <a:off x="6562202" y="2399027"/>
            <a:ext cx="1370949" cy="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7" name="矩形 26">
            <a:extLst>
              <a:ext uri="{FF2B5EF4-FFF2-40B4-BE49-F238E27FC236}">
                <a16:creationId xmlns:a16="http://schemas.microsoft.com/office/drawing/2014/main" id="{8B97E020-134C-4145-AF98-A53C8AD804DA}"/>
              </a:ext>
            </a:extLst>
          </p:cNvPr>
          <p:cNvSpPr/>
          <p:nvPr/>
        </p:nvSpPr>
        <p:spPr>
          <a:xfrm>
            <a:off x="3780067" y="3390144"/>
            <a:ext cx="1455275" cy="643781"/>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Model Update</a:t>
            </a:r>
            <a:endParaRPr kumimoji="0" lang="zh-CN" altLang="en-US" sz="18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cxnSp>
        <p:nvCxnSpPr>
          <p:cNvPr id="28" name="连接符: 肘形 27">
            <a:extLst>
              <a:ext uri="{FF2B5EF4-FFF2-40B4-BE49-F238E27FC236}">
                <a16:creationId xmlns:a16="http://schemas.microsoft.com/office/drawing/2014/main" id="{84742CD6-2102-4844-9424-B52B7E153716}"/>
              </a:ext>
            </a:extLst>
          </p:cNvPr>
          <p:cNvCxnSpPr>
            <a:cxnSpLocks/>
            <a:stCxn id="17" idx="2"/>
            <a:endCxn id="30" idx="3"/>
          </p:cNvCxnSpPr>
          <p:nvPr/>
        </p:nvCxnSpPr>
        <p:spPr>
          <a:xfrm rot="5400000">
            <a:off x="7779368" y="2830614"/>
            <a:ext cx="991115" cy="771727"/>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29" name="连接符: 肘形 28">
            <a:extLst>
              <a:ext uri="{FF2B5EF4-FFF2-40B4-BE49-F238E27FC236}">
                <a16:creationId xmlns:a16="http://schemas.microsoft.com/office/drawing/2014/main" id="{84D34992-5684-44C5-8874-32AE977EE76E}"/>
              </a:ext>
            </a:extLst>
          </p:cNvPr>
          <p:cNvCxnSpPr>
            <a:cxnSpLocks/>
            <a:stCxn id="27" idx="1"/>
            <a:endCxn id="13" idx="2"/>
          </p:cNvCxnSpPr>
          <p:nvPr/>
        </p:nvCxnSpPr>
        <p:spPr>
          <a:xfrm rot="10800000">
            <a:off x="3094594" y="2720921"/>
            <a:ext cx="685473" cy="991115"/>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sp>
        <p:nvSpPr>
          <p:cNvPr id="30" name="矩形 29">
            <a:extLst>
              <a:ext uri="{FF2B5EF4-FFF2-40B4-BE49-F238E27FC236}">
                <a16:creationId xmlns:a16="http://schemas.microsoft.com/office/drawing/2014/main" id="{DEDB4F21-FC7B-49A3-99CA-12F86184D4EE}"/>
              </a:ext>
            </a:extLst>
          </p:cNvPr>
          <p:cNvSpPr/>
          <p:nvPr/>
        </p:nvSpPr>
        <p:spPr>
          <a:xfrm>
            <a:off x="6606290" y="3390144"/>
            <a:ext cx="1282771" cy="643781"/>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Machine Learning</a:t>
            </a:r>
            <a:endParaRPr kumimoji="0" lang="zh-CN" altLang="en-US" sz="18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cxnSp>
        <p:nvCxnSpPr>
          <p:cNvPr id="31" name="直接箭头连接符 30">
            <a:extLst>
              <a:ext uri="{FF2B5EF4-FFF2-40B4-BE49-F238E27FC236}">
                <a16:creationId xmlns:a16="http://schemas.microsoft.com/office/drawing/2014/main" id="{8CEA0D03-C56F-4C17-B374-19AEE1184B89}"/>
              </a:ext>
            </a:extLst>
          </p:cNvPr>
          <p:cNvCxnSpPr>
            <a:cxnSpLocks/>
            <a:stCxn id="30" idx="1"/>
            <a:endCxn id="27" idx="3"/>
          </p:cNvCxnSpPr>
          <p:nvPr/>
        </p:nvCxnSpPr>
        <p:spPr>
          <a:xfrm flipH="1">
            <a:off x="5235342" y="3712036"/>
            <a:ext cx="137094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6" name="文本框 35">
            <a:extLst>
              <a:ext uri="{FF2B5EF4-FFF2-40B4-BE49-F238E27FC236}">
                <a16:creationId xmlns:a16="http://schemas.microsoft.com/office/drawing/2014/main" id="{67AE96EE-293C-43A9-9941-F3DB8F3E6DA6}"/>
              </a:ext>
            </a:extLst>
          </p:cNvPr>
          <p:cNvSpPr txBox="1"/>
          <p:nvPr/>
        </p:nvSpPr>
        <p:spPr>
          <a:xfrm>
            <a:off x="6762981" y="2065060"/>
            <a:ext cx="98627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rPr>
              <a:t>Existing Model</a:t>
            </a:r>
            <a:endParaRPr kumimoji="0" lang="zh-CN" altLang="en-US" sz="18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sp>
        <p:nvSpPr>
          <p:cNvPr id="37" name="文本框 36">
            <a:extLst>
              <a:ext uri="{FF2B5EF4-FFF2-40B4-BE49-F238E27FC236}">
                <a16:creationId xmlns:a16="http://schemas.microsoft.com/office/drawing/2014/main" id="{0CB79C93-0446-4ACD-842A-FACAEDBDBF2E}"/>
              </a:ext>
            </a:extLst>
          </p:cNvPr>
          <p:cNvSpPr txBox="1"/>
          <p:nvPr/>
        </p:nvSpPr>
        <p:spPr>
          <a:xfrm>
            <a:off x="8532240" y="3426172"/>
            <a:ext cx="12715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rPr>
              <a:t>New Location</a:t>
            </a:r>
            <a:endParaRPr kumimoji="0" lang="zh-CN" altLang="en-US" sz="18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grpSp>
        <p:nvGrpSpPr>
          <p:cNvPr id="41" name="组合 40">
            <a:extLst>
              <a:ext uri="{FF2B5EF4-FFF2-40B4-BE49-F238E27FC236}">
                <a16:creationId xmlns:a16="http://schemas.microsoft.com/office/drawing/2014/main" id="{06FA6926-C1A2-4C0F-9F63-5D3B25E1DD29}"/>
              </a:ext>
            </a:extLst>
          </p:cNvPr>
          <p:cNvGrpSpPr/>
          <p:nvPr/>
        </p:nvGrpSpPr>
        <p:grpSpPr>
          <a:xfrm>
            <a:off x="9432515" y="2610021"/>
            <a:ext cx="2166261" cy="935951"/>
            <a:chOff x="9432515" y="2610021"/>
            <a:chExt cx="2166261" cy="935951"/>
          </a:xfrm>
        </p:grpSpPr>
        <p:cxnSp>
          <p:nvCxnSpPr>
            <p:cNvPr id="15" name="直接箭头连接符 14">
              <a:extLst>
                <a:ext uri="{FF2B5EF4-FFF2-40B4-BE49-F238E27FC236}">
                  <a16:creationId xmlns:a16="http://schemas.microsoft.com/office/drawing/2014/main" id="{E53E6296-EF33-4ACF-873C-B7F937A25A6D}"/>
                </a:ext>
              </a:extLst>
            </p:cNvPr>
            <p:cNvCxnSpPr>
              <a:cxnSpLocks/>
            </p:cNvCxnSpPr>
            <p:nvPr/>
          </p:nvCxnSpPr>
          <p:spPr>
            <a:xfrm flipH="1" flipV="1">
              <a:off x="9432515" y="2610021"/>
              <a:ext cx="951005" cy="60645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79B94B9E-2DDF-44E8-B8F9-F141B2A9FF00}"/>
                </a:ext>
              </a:extLst>
            </p:cNvPr>
            <p:cNvSpPr txBox="1"/>
            <p:nvPr/>
          </p:nvSpPr>
          <p:spPr>
            <a:xfrm>
              <a:off x="9539623" y="3176640"/>
              <a:ext cx="205915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rPr>
                <a:t>Skip in first frame</a:t>
              </a:r>
              <a:endParaRPr kumimoji="0" lang="zh-CN" altLang="en-US" sz="18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grpSp>
      <p:sp>
        <p:nvSpPr>
          <p:cNvPr id="40" name="文本框 39">
            <a:extLst>
              <a:ext uri="{FF2B5EF4-FFF2-40B4-BE49-F238E27FC236}">
                <a16:creationId xmlns:a16="http://schemas.microsoft.com/office/drawing/2014/main" id="{25140FEA-95EC-4F38-B6E8-6ACC3E17BC03}"/>
              </a:ext>
            </a:extLst>
          </p:cNvPr>
          <p:cNvSpPr txBox="1"/>
          <p:nvPr/>
        </p:nvSpPr>
        <p:spPr>
          <a:xfrm>
            <a:off x="4836668" y="2883674"/>
            <a:ext cx="205915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1358B3"/>
                </a:solidFill>
                <a:effectLst/>
                <a:uLnTx/>
                <a:uFillTx/>
                <a:latin typeface="Times New Roman"/>
                <a:ea typeface="宋体" panose="02010600030101010101" pitchFamily="2" charset="-122"/>
                <a:cs typeface="+mn-cs"/>
              </a:rPr>
              <a:t>Frame by Frame</a:t>
            </a:r>
            <a:endParaRPr kumimoji="0" lang="zh-CN" altLang="en-US" sz="1800" b="0" i="0" u="none" strike="noStrike" kern="1200" cap="none" spc="0" normalizeH="0" baseline="0" noProof="0">
              <a:ln>
                <a:noFill/>
              </a:ln>
              <a:solidFill>
                <a:srgbClr val="1358B3"/>
              </a:solidFill>
              <a:effectLst/>
              <a:uLnTx/>
              <a:uFillTx/>
              <a:latin typeface="Times New Roman"/>
              <a:ea typeface="宋体" panose="02010600030101010101" pitchFamily="2" charset="-122"/>
              <a:cs typeface="+mn-cs"/>
            </a:endParaRPr>
          </a:p>
        </p:txBody>
      </p:sp>
    </p:spTree>
    <p:extLst>
      <p:ext uri="{BB962C8B-B14F-4D97-AF65-F5344CB8AC3E}">
        <p14:creationId xmlns:p14="http://schemas.microsoft.com/office/powerpoint/2010/main" val="270669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6" presetClass="emph" presetSubtype="0" fill="hold" grpId="1" nodeType="clickEffect">
                                  <p:stCondLst>
                                    <p:cond delay="0"/>
                                  </p:stCondLst>
                                  <p:childTnLst>
                                    <p:animEffect transition="out" filter="fade">
                                      <p:cBhvr>
                                        <p:cTn id="52" dur="500" tmFilter="0, 0; .2, .5; .8, .5; 1, 0"/>
                                        <p:tgtEl>
                                          <p:spTgt spid="13"/>
                                        </p:tgtEl>
                                      </p:cBhvr>
                                    </p:animEffect>
                                    <p:animScale>
                                      <p:cBhvr>
                                        <p:cTn id="53" dur="250" autoRev="1" fill="hold"/>
                                        <p:tgtEl>
                                          <p:spTgt spid="13"/>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grpId="1"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grpId="1" nodeType="clickEffect">
                                  <p:stCondLst>
                                    <p:cond delay="0"/>
                                  </p:stCondLst>
                                  <p:childTnLst>
                                    <p:animEffect transition="out" filter="fade">
                                      <p:cBhvr>
                                        <p:cTn id="68" dur="500" tmFilter="0, 0; .2, .5; .8, .5; 1, 0"/>
                                        <p:tgtEl>
                                          <p:spTgt spid="30"/>
                                        </p:tgtEl>
                                      </p:cBhvr>
                                    </p:animEffect>
                                    <p:animScale>
                                      <p:cBhvr>
                                        <p:cTn id="69" dur="250" autoRev="1" fill="hold"/>
                                        <p:tgtEl>
                                          <p:spTgt spid="30"/>
                                        </p:tgtEl>
                                      </p:cBhvr>
                                      <p:by x="105000" y="105000"/>
                                    </p:animScale>
                                  </p:childTnLst>
                                </p:cTn>
                              </p:par>
                              <p:par>
                                <p:cTn id="70" presetID="1" presetClass="entr" presetSubtype="0"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6" presetClass="emph" presetSubtype="0" fill="hold" grpId="1" nodeType="clickEffect">
                                  <p:stCondLst>
                                    <p:cond delay="0"/>
                                  </p:stCondLst>
                                  <p:childTnLst>
                                    <p:animEffect transition="out" filter="fade">
                                      <p:cBhvr>
                                        <p:cTn id="75" dur="500" tmFilter="0, 0; .2, .5; .8, .5; 1, 0"/>
                                        <p:tgtEl>
                                          <p:spTgt spid="27"/>
                                        </p:tgtEl>
                                      </p:cBhvr>
                                    </p:animEffect>
                                    <p:animScale>
                                      <p:cBhvr>
                                        <p:cTn id="76" dur="250" autoRev="1" fill="hold"/>
                                        <p:tgtEl>
                                          <p:spTgt spid="27"/>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6" presetClass="emph" presetSubtype="0" fill="hold" grpId="1" nodeType="clickEffect">
                                  <p:stCondLst>
                                    <p:cond delay="0"/>
                                  </p:stCondLst>
                                  <p:childTnLst>
                                    <p:animEffect transition="out" filter="fade">
                                      <p:cBhvr>
                                        <p:cTn id="84" dur="500" tmFilter="0, 0; .2, .5; .8, .5; 1, 0"/>
                                        <p:tgtEl>
                                          <p:spTgt spid="17"/>
                                        </p:tgtEl>
                                      </p:cBhvr>
                                    </p:animEffect>
                                    <p:animScale>
                                      <p:cBhvr>
                                        <p:cTn id="85" dur="250" autoRev="1" fill="hold"/>
                                        <p:tgtEl>
                                          <p:spTgt spid="17"/>
                                        </p:tgtEl>
                                      </p:cBhvr>
                                      <p:by x="105000" y="105000"/>
                                    </p:animScale>
                                  </p:childTnLst>
                                </p:cTn>
                              </p:par>
                              <p:par>
                                <p:cTn id="86" presetID="1" presetClass="entr" presetSubtype="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childTnLst>
                                </p:cTn>
                              </p:par>
                              <p:par>
                                <p:cTn id="88" presetID="26" presetClass="emph" presetSubtype="0" fill="hold" grpId="1" nodeType="withEffect">
                                  <p:stCondLst>
                                    <p:cond delay="0"/>
                                  </p:stCondLst>
                                  <p:childTnLst>
                                    <p:animEffect transition="out" filter="fade">
                                      <p:cBhvr>
                                        <p:cTn id="89" dur="500" tmFilter="0, 0; .2, .5; .8, .5; 1, 0"/>
                                        <p:tgtEl>
                                          <p:spTgt spid="36"/>
                                        </p:tgtEl>
                                      </p:cBhvr>
                                    </p:animEffect>
                                    <p:animScale>
                                      <p:cBhvr>
                                        <p:cTn id="90" dur="250" autoRev="1" fill="hold"/>
                                        <p:tgtEl>
                                          <p:spTgt spid="36"/>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1" grpId="0"/>
      <p:bldP spid="32" grpId="0" animBg="1"/>
      <p:bldP spid="33" grpId="0" animBg="1"/>
      <p:bldP spid="34" grpId="0"/>
      <p:bldP spid="35" grpId="0"/>
      <p:bldP spid="13" grpId="0" animBg="1"/>
      <p:bldP spid="13" grpId="1" animBg="1"/>
      <p:bldP spid="14" grpId="0" animBg="1"/>
      <p:bldP spid="14" grpId="1" animBg="1"/>
      <p:bldP spid="17" grpId="0" animBg="1"/>
      <p:bldP spid="17" grpId="1" animBg="1"/>
      <p:bldP spid="27" grpId="0" animBg="1"/>
      <p:bldP spid="27" grpId="1" animBg="1"/>
      <p:bldP spid="30" grpId="0" animBg="1"/>
      <p:bldP spid="30" grpId="1" animBg="1"/>
      <p:bldP spid="36" grpId="0"/>
      <p:bldP spid="36" grpId="1"/>
      <p:bldP spid="37"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8D62A-360F-4EA6-AD78-CED856EF0861}"/>
              </a:ext>
            </a:extLst>
          </p:cNvPr>
          <p:cNvSpPr>
            <a:spLocks noGrp="1"/>
          </p:cNvSpPr>
          <p:nvPr>
            <p:ph type="title"/>
          </p:nvPr>
        </p:nvSpPr>
        <p:spPr/>
        <p:txBody>
          <a:bodyPr/>
          <a:lstStyle/>
          <a:p>
            <a:r>
              <a:rPr lang="en-US" altLang="zh-CN" dirty="0"/>
              <a:t>Introduction and Motivation</a:t>
            </a:r>
            <a:endParaRPr lang="zh-CN" altLang="en-US"/>
          </a:p>
        </p:txBody>
      </p:sp>
      <p:sp>
        <p:nvSpPr>
          <p:cNvPr id="3" name="Date Placeholder 2">
            <a:extLst>
              <a:ext uri="{FF2B5EF4-FFF2-40B4-BE49-F238E27FC236}">
                <a16:creationId xmlns:a16="http://schemas.microsoft.com/office/drawing/2014/main" id="{A2404CB5-B484-4CF1-8A4E-13F2F525BC7D}"/>
              </a:ext>
            </a:extLst>
          </p:cNvPr>
          <p:cNvSpPr>
            <a:spLocks noGrp="1"/>
          </p:cNvSpPr>
          <p:nvPr>
            <p:ph type="dt" sz="half" idx="10"/>
          </p:nvPr>
        </p:nvSpPr>
        <p:spPr/>
        <p:txBody>
          <a:bodyPr/>
          <a:lstStyle/>
          <a:p>
            <a:fld id="{40B208D0-5C56-4CC0-905E-2BB4A5101381}" type="datetime4">
              <a:rPr lang="en-US" altLang="zh-CN" smtClean="0"/>
              <a:t>August 21, 2022</a:t>
            </a:fld>
            <a:endParaRPr lang="zh-CN" altLang="en-US"/>
          </a:p>
        </p:txBody>
      </p:sp>
      <p:sp>
        <p:nvSpPr>
          <p:cNvPr id="4" name="Footer Placeholder 3">
            <a:extLst>
              <a:ext uri="{FF2B5EF4-FFF2-40B4-BE49-F238E27FC236}">
                <a16:creationId xmlns:a16="http://schemas.microsoft.com/office/drawing/2014/main" id="{27358912-4F0E-421B-B569-6A4D8AB214ED}"/>
              </a:ext>
            </a:extLst>
          </p:cNvPr>
          <p:cNvSpPr>
            <a:spLocks noGrp="1"/>
          </p:cNvSpPr>
          <p:nvPr>
            <p:ph type="ftr" sz="quarter" idx="11"/>
          </p:nvPr>
        </p:nvSpPr>
        <p:spPr/>
        <p:txBody>
          <a:bodyPr/>
          <a:lstStyle/>
          <a:p>
            <a:r>
              <a:rPr lang="en-US" altLang="zh-CN" dirty="0"/>
              <a:t>Action Recognition for Self-Driving Cars</a:t>
            </a:r>
            <a:endParaRPr lang="zh-CN" altLang="en-US"/>
          </a:p>
        </p:txBody>
      </p:sp>
      <p:sp>
        <p:nvSpPr>
          <p:cNvPr id="5" name="Slide Number Placeholder 4">
            <a:extLst>
              <a:ext uri="{FF2B5EF4-FFF2-40B4-BE49-F238E27FC236}">
                <a16:creationId xmlns:a16="http://schemas.microsoft.com/office/drawing/2014/main" id="{571FF81D-9D02-4EA9-9EB4-ED2F71A1261A}"/>
              </a:ext>
            </a:extLst>
          </p:cNvPr>
          <p:cNvSpPr>
            <a:spLocks noGrp="1"/>
          </p:cNvSpPr>
          <p:nvPr>
            <p:ph type="sldNum" sz="quarter" idx="12"/>
          </p:nvPr>
        </p:nvSpPr>
        <p:spPr/>
        <p:txBody>
          <a:bodyPr/>
          <a:lstStyle/>
          <a:p>
            <a:fld id="{B6EE4CE8-67DD-4AAC-82D8-3F81517F6647}" type="slidenum">
              <a:rPr lang="zh-CN" altLang="en-US" smtClean="0"/>
              <a:pPr/>
              <a:t>3</a:t>
            </a:fld>
            <a:endParaRPr lang="zh-CN" altLang="en-US"/>
          </a:p>
        </p:txBody>
      </p:sp>
      <p:sp>
        <p:nvSpPr>
          <p:cNvPr id="6" name="矩形 5">
            <a:extLst>
              <a:ext uri="{FF2B5EF4-FFF2-40B4-BE49-F238E27FC236}">
                <a16:creationId xmlns:a16="http://schemas.microsoft.com/office/drawing/2014/main" id="{2135B8D2-B461-408A-9540-A4AF2BD930E8}"/>
              </a:ext>
            </a:extLst>
          </p:cNvPr>
          <p:cNvSpPr/>
          <p:nvPr/>
        </p:nvSpPr>
        <p:spPr>
          <a:xfrm>
            <a:off x="336000" y="656645"/>
            <a:ext cx="5021091"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Action Recognition</a:t>
            </a:r>
          </a:p>
        </p:txBody>
      </p:sp>
      <p:sp>
        <p:nvSpPr>
          <p:cNvPr id="8" name="TextBox 7">
            <a:extLst>
              <a:ext uri="{FF2B5EF4-FFF2-40B4-BE49-F238E27FC236}">
                <a16:creationId xmlns:a16="http://schemas.microsoft.com/office/drawing/2014/main" id="{6F167134-ADF4-49C3-94E2-549606802037}"/>
              </a:ext>
            </a:extLst>
          </p:cNvPr>
          <p:cNvSpPr txBox="1"/>
          <p:nvPr/>
        </p:nvSpPr>
        <p:spPr>
          <a:xfrm>
            <a:off x="667427" y="1141406"/>
            <a:ext cx="6742345"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dirty="0">
                <a:ea typeface="黑体" panose="02010609060101010101" pitchFamily="49" charset="-122"/>
                <a:cs typeface="Times New Roman" panose="02020603050405020304" pitchFamily="18" charset="0"/>
              </a:rPr>
              <a:t>Identify people’s actions in a video/image sequence</a:t>
            </a:r>
          </a:p>
        </p:txBody>
      </p:sp>
      <p:sp>
        <p:nvSpPr>
          <p:cNvPr id="32" name="矩形 5">
            <a:extLst>
              <a:ext uri="{FF2B5EF4-FFF2-40B4-BE49-F238E27FC236}">
                <a16:creationId xmlns:a16="http://schemas.microsoft.com/office/drawing/2014/main" id="{693FB10C-8B36-4D48-8EED-E164A2694957}"/>
              </a:ext>
            </a:extLst>
          </p:cNvPr>
          <p:cNvSpPr/>
          <p:nvPr/>
        </p:nvSpPr>
        <p:spPr>
          <a:xfrm>
            <a:off x="336000" y="3825413"/>
            <a:ext cx="5518148"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Motivation for Pose-Based Methods</a:t>
            </a:r>
          </a:p>
        </p:txBody>
      </p:sp>
      <p:sp>
        <p:nvSpPr>
          <p:cNvPr id="33" name="TextBox 32">
            <a:extLst>
              <a:ext uri="{FF2B5EF4-FFF2-40B4-BE49-F238E27FC236}">
                <a16:creationId xmlns:a16="http://schemas.microsoft.com/office/drawing/2014/main" id="{8D9E4A31-C9DC-46E1-8F28-E5E0D02BB32F}"/>
              </a:ext>
            </a:extLst>
          </p:cNvPr>
          <p:cNvSpPr txBox="1"/>
          <p:nvPr/>
        </p:nvSpPr>
        <p:spPr>
          <a:xfrm>
            <a:off x="667427" y="4353973"/>
            <a:ext cx="10167075"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dirty="0">
                <a:ea typeface="黑体" panose="02010609060101010101" pitchFamily="49" charset="-122"/>
                <a:cs typeface="Times New Roman" panose="02020603050405020304" pitchFamily="18" charset="0"/>
              </a:rPr>
              <a:t>Human poses are light-weight but highly informative</a:t>
            </a:r>
          </a:p>
        </p:txBody>
      </p:sp>
      <p:sp>
        <p:nvSpPr>
          <p:cNvPr id="27" name="TextBox 26">
            <a:extLst>
              <a:ext uri="{FF2B5EF4-FFF2-40B4-BE49-F238E27FC236}">
                <a16:creationId xmlns:a16="http://schemas.microsoft.com/office/drawing/2014/main" id="{6546207B-B33A-497C-BDF3-42BEBA551BD9}"/>
              </a:ext>
            </a:extLst>
          </p:cNvPr>
          <p:cNvSpPr txBox="1"/>
          <p:nvPr/>
        </p:nvSpPr>
        <p:spPr>
          <a:xfrm>
            <a:off x="667427" y="1500153"/>
            <a:ext cx="6960960" cy="769441"/>
          </a:xfrm>
          <a:prstGeom prst="rect">
            <a:avLst/>
          </a:prstGeom>
          <a:noFill/>
        </p:spPr>
        <p:txBody>
          <a:bodyPr wrap="square">
            <a:spAutoFit/>
          </a:bodyPr>
          <a:lstStyle/>
          <a:p>
            <a:pPr marL="342900" indent="-342900">
              <a:buFont typeface="Arial" panose="020B0604020202020204" pitchFamily="34" charset="0"/>
              <a:buChar char="•"/>
            </a:pPr>
            <a:r>
              <a:rPr lang="en-US" altLang="zh-CN" sz="2200" dirty="0">
                <a:ea typeface="黑体" panose="02010609060101010101" pitchFamily="49" charset="-122"/>
                <a:cs typeface="Times New Roman" panose="02020603050405020304" pitchFamily="18" charset="0"/>
              </a:rPr>
              <a:t>For </a:t>
            </a:r>
            <a:r>
              <a:rPr lang="en-US" altLang="zh-CN" sz="2200">
                <a:ea typeface="黑体" panose="02010609060101010101" pitchFamily="49" charset="-122"/>
                <a:cs typeface="Times New Roman" panose="02020603050405020304" pitchFamily="18" charset="0"/>
              </a:rPr>
              <a:t>self-driving cars: </a:t>
            </a:r>
            <a:r>
              <a:rPr lang="en-US" altLang="zh-CN" sz="2200" dirty="0">
                <a:ea typeface="黑体" panose="02010609060101010101" pitchFamily="49" charset="-122"/>
                <a:cs typeface="Times New Roman" panose="02020603050405020304" pitchFamily="18" charset="0"/>
              </a:rPr>
              <a:t>understand the environment, make safe decisions and plan reasonable paths </a:t>
            </a:r>
          </a:p>
        </p:txBody>
      </p:sp>
      <p:pic>
        <p:nvPicPr>
          <p:cNvPr id="7" name="Screen Recording 6">
            <a:hlinkClick r:id="" action="ppaction://media"/>
            <a:extLst>
              <a:ext uri="{FF2B5EF4-FFF2-40B4-BE49-F238E27FC236}">
                <a16:creationId xmlns:a16="http://schemas.microsoft.com/office/drawing/2014/main" id="{A6D7FEA7-08AF-414E-9EF8-EBFDB310423A}"/>
              </a:ext>
            </a:extLst>
          </p:cNvPr>
          <p:cNvPicPr>
            <a:picLocks noChangeAspect="1"/>
          </p:cNvPicPr>
          <p:nvPr>
            <a:videoFile r:link="rId1"/>
            <p:extLst>
              <p:ext uri="{DAA4B4D4-6D71-4841-9C94-3DE7FCFB9230}">
                <p14:media xmlns:p14="http://schemas.microsoft.com/office/powerpoint/2010/main" r:embed="rId2">
                  <p14:trim st="15436" end="0.7"/>
                </p14:media>
              </p:ext>
            </p:extLst>
          </p:nvPr>
        </p:nvPicPr>
        <p:blipFill rotWithShape="1">
          <a:blip r:embed="rId5"/>
          <a:srcRect l="17542" t="19345" r="14802" b="4085"/>
          <a:stretch>
            <a:fillRect/>
          </a:stretch>
        </p:blipFill>
        <p:spPr>
          <a:xfrm>
            <a:off x="7628387" y="1227522"/>
            <a:ext cx="3998006" cy="3126451"/>
          </a:xfrm>
          <a:prstGeom prst="rect">
            <a:avLst/>
          </a:prstGeom>
        </p:spPr>
      </p:pic>
      <p:sp>
        <p:nvSpPr>
          <p:cNvPr id="15" name="矩形 5">
            <a:extLst>
              <a:ext uri="{FF2B5EF4-FFF2-40B4-BE49-F238E27FC236}">
                <a16:creationId xmlns:a16="http://schemas.microsoft.com/office/drawing/2014/main" id="{F9174980-2270-4F19-B41E-17AAEFF351C6}"/>
              </a:ext>
            </a:extLst>
          </p:cNvPr>
          <p:cNvSpPr/>
          <p:nvPr/>
        </p:nvSpPr>
        <p:spPr>
          <a:xfrm>
            <a:off x="336000" y="2381603"/>
            <a:ext cx="5021091"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Problem Description</a:t>
            </a:r>
          </a:p>
        </p:txBody>
      </p:sp>
      <p:sp>
        <p:nvSpPr>
          <p:cNvPr id="13" name="TextBox 12">
            <a:extLst>
              <a:ext uri="{FF2B5EF4-FFF2-40B4-BE49-F238E27FC236}">
                <a16:creationId xmlns:a16="http://schemas.microsoft.com/office/drawing/2014/main" id="{533C8FBB-B539-49EB-8101-265CE5A9391B}"/>
              </a:ext>
            </a:extLst>
          </p:cNvPr>
          <p:cNvSpPr txBox="1"/>
          <p:nvPr/>
        </p:nvSpPr>
        <p:spPr>
          <a:xfrm>
            <a:off x="667427" y="2838981"/>
            <a:ext cx="6742345"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dirty="0">
                <a:ea typeface="黑体" panose="02010609060101010101" pitchFamily="49" charset="-122"/>
                <a:cs typeface="Times New Roman" panose="02020603050405020304" pitchFamily="18" charset="0"/>
              </a:rPr>
              <a:t>Input: a video or a sequence of images</a:t>
            </a:r>
          </a:p>
        </p:txBody>
      </p:sp>
      <p:sp>
        <p:nvSpPr>
          <p:cNvPr id="14" name="TextBox 13">
            <a:extLst>
              <a:ext uri="{FF2B5EF4-FFF2-40B4-BE49-F238E27FC236}">
                <a16:creationId xmlns:a16="http://schemas.microsoft.com/office/drawing/2014/main" id="{E6A7C807-4FD8-45C4-8DE4-7701614873B6}"/>
              </a:ext>
            </a:extLst>
          </p:cNvPr>
          <p:cNvSpPr txBox="1"/>
          <p:nvPr/>
        </p:nvSpPr>
        <p:spPr>
          <a:xfrm>
            <a:off x="667427" y="3191190"/>
            <a:ext cx="6960960"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dirty="0">
                <a:ea typeface="黑体" panose="02010609060101010101" pitchFamily="49" charset="-122"/>
                <a:cs typeface="Times New Roman" panose="02020603050405020304" pitchFamily="18" charset="0"/>
              </a:rPr>
              <a:t>Output: the type of actions for every person inside</a:t>
            </a:r>
          </a:p>
        </p:txBody>
      </p:sp>
      <p:sp>
        <p:nvSpPr>
          <p:cNvPr id="16" name="TextBox 15">
            <a:extLst>
              <a:ext uri="{FF2B5EF4-FFF2-40B4-BE49-F238E27FC236}">
                <a16:creationId xmlns:a16="http://schemas.microsoft.com/office/drawing/2014/main" id="{D8B508EB-9582-44B7-B1FD-32CDFFC5C1C3}"/>
              </a:ext>
            </a:extLst>
          </p:cNvPr>
          <p:cNvSpPr txBox="1"/>
          <p:nvPr/>
        </p:nvSpPr>
        <p:spPr>
          <a:xfrm>
            <a:off x="336000" y="6203242"/>
            <a:ext cx="7910820" cy="261610"/>
          </a:xfrm>
          <a:prstGeom prst="rect">
            <a:avLst/>
          </a:prstGeom>
          <a:noFill/>
        </p:spPr>
        <p:txBody>
          <a:bodyPr wrap="square" rtlCol="0">
            <a:spAutoFit/>
          </a:bodyPr>
          <a:lstStyle/>
          <a:p>
            <a:r>
              <a:rPr lang="en-US" altLang="zh-CN" sz="1100" dirty="0"/>
              <a:t>Video Source: Justin Johnson. Umich. Deep Learning for Computer Vision. Lecture 18. 2019 Fall</a:t>
            </a:r>
            <a:endParaRPr lang="zh-CN" altLang="en-US" sz="1100"/>
          </a:p>
        </p:txBody>
      </p:sp>
      <p:sp>
        <p:nvSpPr>
          <p:cNvPr id="17" name="TextBox 16">
            <a:extLst>
              <a:ext uri="{FF2B5EF4-FFF2-40B4-BE49-F238E27FC236}">
                <a16:creationId xmlns:a16="http://schemas.microsoft.com/office/drawing/2014/main" id="{8F0A843F-4155-4C3B-A0E4-72BD68EE0037}"/>
              </a:ext>
            </a:extLst>
          </p:cNvPr>
          <p:cNvSpPr txBox="1"/>
          <p:nvPr/>
        </p:nvSpPr>
        <p:spPr>
          <a:xfrm>
            <a:off x="667427" y="4736492"/>
            <a:ext cx="10167075"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dirty="0">
                <a:ea typeface="黑体" panose="02010609060101010101" pitchFamily="49" charset="-122"/>
                <a:cs typeface="Times New Roman" panose="02020603050405020304" pitchFamily="18" charset="0"/>
              </a:rPr>
              <a:t>Successful work on pose estimation </a:t>
            </a:r>
            <a:r>
              <a:rPr lang="en-US" altLang="zh-CN" sz="2200">
                <a:ea typeface="黑体" panose="02010609060101010101" pitchFamily="49" charset="-122"/>
                <a:cs typeface="Times New Roman" panose="02020603050405020304" pitchFamily="18" charset="0"/>
              </a:rPr>
              <a:t>and pose-based vision (related work)  </a:t>
            </a:r>
            <a:endParaRPr lang="en-US" altLang="zh-CN" sz="2200" dirty="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20471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21479" fill="hold"/>
                                        <p:tgtEl>
                                          <p:spTgt spid="7"/>
                                        </p:tgtEl>
                                      </p:cBhvr>
                                    </p:cmd>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27" fill="hold" display="0">
                  <p:stCondLst>
                    <p:cond delay="indefinite"/>
                  </p:stCondLst>
                </p:cTn>
                <p:tgtEl>
                  <p:spTgt spid="7"/>
                </p:tgtEl>
              </p:cMediaNode>
            </p:video>
          </p:childTnLst>
        </p:cTn>
      </p:par>
    </p:tnLst>
    <p:bldLst>
      <p:bldP spid="32" grpId="0"/>
      <p:bldP spid="33" grpId="0"/>
      <p:bldP spid="13" grpId="0"/>
      <p:bldP spid="14" grpId="0"/>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85AD0E-3560-4F85-BC30-EE2B7D2F9943}"/>
              </a:ext>
            </a:extLst>
          </p:cNvPr>
          <p:cNvSpPr>
            <a:spLocks noGrp="1"/>
          </p:cNvSpPr>
          <p:nvPr>
            <p:ph type="title"/>
          </p:nvPr>
        </p:nvSpPr>
        <p:spPr/>
        <p:txBody>
          <a:bodyPr/>
          <a:lstStyle/>
          <a:p>
            <a:r>
              <a:rPr lang="en-US" altLang="zh-CN" dirty="0">
                <a:latin typeface="+mj-lt"/>
              </a:rPr>
              <a:t>Contents</a:t>
            </a:r>
            <a:endParaRPr lang="zh-CN" altLang="en-US" dirty="0">
              <a:latin typeface="+mj-lt"/>
              <a:ea typeface="黑体" panose="02010609060101010101" pitchFamily="49" charset="-122"/>
            </a:endParaRPr>
          </a:p>
        </p:txBody>
      </p:sp>
      <p:sp>
        <p:nvSpPr>
          <p:cNvPr id="3" name="日期占位符 2">
            <a:extLst>
              <a:ext uri="{FF2B5EF4-FFF2-40B4-BE49-F238E27FC236}">
                <a16:creationId xmlns:a16="http://schemas.microsoft.com/office/drawing/2014/main" id="{1D31D4A3-D6E3-490A-96D5-DA9DAAAF72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959D0A-958D-4D69-B5D3-0936845FF524}"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4" name="页脚占位符 3">
            <a:extLst>
              <a:ext uri="{FF2B5EF4-FFF2-40B4-BE49-F238E27FC236}">
                <a16:creationId xmlns:a16="http://schemas.microsoft.com/office/drawing/2014/main" id="{917AC0DF-E633-4516-8984-031CD2C5F3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7" name="灯片编号占位符 6">
            <a:extLst>
              <a:ext uri="{FF2B5EF4-FFF2-40B4-BE49-F238E27FC236}">
                <a16:creationId xmlns:a16="http://schemas.microsoft.com/office/drawing/2014/main" id="{72F2CD05-B34C-49D9-9EB0-106F9114C1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grpSp>
        <p:nvGrpSpPr>
          <p:cNvPr id="14" name="组合 13">
            <a:extLst>
              <a:ext uri="{FF2B5EF4-FFF2-40B4-BE49-F238E27FC236}">
                <a16:creationId xmlns:a16="http://schemas.microsoft.com/office/drawing/2014/main" id="{EE27B0A2-FC5C-4D15-8EA0-DD0D2A9100C3}"/>
              </a:ext>
            </a:extLst>
          </p:cNvPr>
          <p:cNvGrpSpPr/>
          <p:nvPr/>
        </p:nvGrpSpPr>
        <p:grpSpPr>
          <a:xfrm>
            <a:off x="1260000" y="1800000"/>
            <a:ext cx="7444088" cy="2695559"/>
            <a:chOff x="1295466" y="1700808"/>
            <a:chExt cx="7444088" cy="2695559"/>
          </a:xfrm>
        </p:grpSpPr>
        <p:sp>
          <p:nvSpPr>
            <p:cNvPr id="5" name="矩形 4">
              <a:extLst>
                <a:ext uri="{FF2B5EF4-FFF2-40B4-BE49-F238E27FC236}">
                  <a16:creationId xmlns:a16="http://schemas.microsoft.com/office/drawing/2014/main" id="{73579E19-B419-49E1-8113-374BA3D6E9F8}"/>
                </a:ext>
              </a:extLst>
            </p:cNvPr>
            <p:cNvSpPr/>
            <p:nvPr/>
          </p:nvSpPr>
          <p:spPr>
            <a:xfrm>
              <a:off x="1295466" y="1700808"/>
              <a:ext cx="6893400"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Overview and Basic Workflow</a:t>
              </a:r>
              <a:endParaRPr kumimoji="0" lang="zh-CN" altLang="en-US" sz="2400" b="0" i="0" u="none" strike="noStrike" kern="1200" cap="none" spc="0" normalizeH="0" baseline="0" noProof="0">
                <a:ln>
                  <a:noFill/>
                </a:ln>
                <a:solidFill>
                  <a:prstClr val="black"/>
                </a:solidFill>
                <a:effectLst/>
                <a:uLnTx/>
                <a:uFillTx/>
                <a:latin typeface="Times New Roman"/>
                <a:ea typeface="黑体" panose="02010609060101010101" pitchFamily="49" charset="-122"/>
                <a:cs typeface="Arial" pitchFamily="34" charset="0"/>
              </a:endParaRPr>
            </a:p>
          </p:txBody>
        </p:sp>
        <p:sp>
          <p:nvSpPr>
            <p:cNvPr id="6" name="矩形 5">
              <a:extLst>
                <a:ext uri="{FF2B5EF4-FFF2-40B4-BE49-F238E27FC236}">
                  <a16:creationId xmlns:a16="http://schemas.microsoft.com/office/drawing/2014/main" id="{3F3EE7A1-AB54-4CBE-A24D-2E839FD26396}"/>
                </a:ext>
              </a:extLst>
            </p:cNvPr>
            <p:cNvSpPr/>
            <p:nvPr/>
          </p:nvSpPr>
          <p:spPr>
            <a:xfrm>
              <a:off x="1295466" y="2445439"/>
              <a:ext cx="7444088"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srgbClr val="C00000"/>
                  </a:solidFill>
                  <a:effectLst/>
                  <a:uLnTx/>
                  <a:uFillTx/>
                  <a:latin typeface="Times New Roman"/>
                  <a:ea typeface="黑体" panose="02010609060101010101" pitchFamily="49" charset="-122"/>
                  <a:cs typeface="Arial" pitchFamily="34" charset="0"/>
                </a:rPr>
                <a:t>Visual Tracking with Correlation Filters</a:t>
              </a:r>
              <a:endParaRPr kumimoji="0" lang="zh-CN" altLang="en-US" sz="2400" b="0" i="0" u="none" strike="noStrike" kern="1200" cap="none" spc="0" normalizeH="0" baseline="0" noProof="0" dirty="0">
                <a:ln>
                  <a:noFill/>
                </a:ln>
                <a:solidFill>
                  <a:srgbClr val="C00000"/>
                </a:solidFill>
                <a:effectLst/>
                <a:uLnTx/>
                <a:uFillTx/>
                <a:latin typeface="Times New Roman"/>
                <a:ea typeface="黑体" panose="02010609060101010101" pitchFamily="49" charset="-122"/>
                <a:cs typeface="Arial" pitchFamily="34" charset="0"/>
              </a:endParaRPr>
            </a:p>
          </p:txBody>
        </p:sp>
        <p:sp>
          <p:nvSpPr>
            <p:cNvPr id="8" name="矩形 7">
              <a:extLst>
                <a:ext uri="{FF2B5EF4-FFF2-40B4-BE49-F238E27FC236}">
                  <a16:creationId xmlns:a16="http://schemas.microsoft.com/office/drawing/2014/main" id="{0C44E0E4-D0C3-4678-9323-3FDA502F1D82}"/>
                </a:ext>
              </a:extLst>
            </p:cNvPr>
            <p:cNvSpPr/>
            <p:nvPr/>
          </p:nvSpPr>
          <p:spPr>
            <a:xfrm>
              <a:off x="1295467" y="3934702"/>
              <a:ext cx="6747521"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Discussion and Summary</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endParaRPr>
            </a:p>
          </p:txBody>
        </p:sp>
        <p:sp>
          <p:nvSpPr>
            <p:cNvPr id="10" name="矩形 9">
              <a:extLst>
                <a:ext uri="{FF2B5EF4-FFF2-40B4-BE49-F238E27FC236}">
                  <a16:creationId xmlns:a16="http://schemas.microsoft.com/office/drawing/2014/main" id="{239F4A7F-6A26-417D-886B-303D4FFFC825}"/>
                </a:ext>
              </a:extLst>
            </p:cNvPr>
            <p:cNvSpPr/>
            <p:nvPr/>
          </p:nvSpPr>
          <p:spPr>
            <a:xfrm>
              <a:off x="1295466" y="3190069"/>
              <a:ext cx="7251821"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Siamese Networks for Visual Tracking</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endParaRPr>
            </a:p>
          </p:txBody>
        </p:sp>
      </p:grpSp>
    </p:spTree>
    <p:extLst>
      <p:ext uri="{BB962C8B-B14F-4D97-AF65-F5344CB8AC3E}">
        <p14:creationId xmlns:p14="http://schemas.microsoft.com/office/powerpoint/2010/main" val="1025011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825155-BB30-4CDB-A2FD-3235BCB37A80}"/>
              </a:ext>
            </a:extLst>
          </p:cNvPr>
          <p:cNvSpPr>
            <a:spLocks noGrp="1"/>
          </p:cNvSpPr>
          <p:nvPr>
            <p:ph type="title"/>
          </p:nvPr>
        </p:nvSpPr>
        <p:spPr>
          <a:xfrm>
            <a:off x="336000" y="1703"/>
            <a:ext cx="7595225" cy="504001"/>
          </a:xfrm>
        </p:spPr>
        <p:txBody>
          <a:bodyPr>
            <a:normAutofit/>
          </a:bodyPr>
          <a:lstStyle/>
          <a:p>
            <a:r>
              <a:rPr lang="en-US" altLang="zh-CN" dirty="0">
                <a:cs typeface="Arial" pitchFamily="34" charset="0"/>
              </a:rPr>
              <a:t>Correlation Filters (CF, traditional)</a:t>
            </a:r>
          </a:p>
        </p:txBody>
      </p:sp>
      <p:sp>
        <p:nvSpPr>
          <p:cNvPr id="3" name="日期占位符 2">
            <a:extLst>
              <a:ext uri="{FF2B5EF4-FFF2-40B4-BE49-F238E27FC236}">
                <a16:creationId xmlns:a16="http://schemas.microsoft.com/office/drawing/2014/main" id="{140B12D5-BDB7-4621-A77F-5CD9821821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B21F4D-892F-4A22-8DFC-60C032731040}"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4" name="页脚占位符 3">
            <a:extLst>
              <a:ext uri="{FF2B5EF4-FFF2-40B4-BE49-F238E27FC236}">
                <a16:creationId xmlns:a16="http://schemas.microsoft.com/office/drawing/2014/main" id="{6390B159-0329-4CDC-A7F1-5B3E80AD24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5" name="灯片编号占位符 4">
            <a:extLst>
              <a:ext uri="{FF2B5EF4-FFF2-40B4-BE49-F238E27FC236}">
                <a16:creationId xmlns:a16="http://schemas.microsoft.com/office/drawing/2014/main" id="{8037ECFC-9CB3-46A1-ADFC-D6BA663AFF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6" name="矩形 5">
            <a:extLst>
              <a:ext uri="{FF2B5EF4-FFF2-40B4-BE49-F238E27FC236}">
                <a16:creationId xmlns:a16="http://schemas.microsoft.com/office/drawing/2014/main" id="{484EC778-A753-4F3C-A56E-6638356F8EEF}"/>
              </a:ext>
            </a:extLst>
          </p:cNvPr>
          <p:cNvSpPr/>
          <p:nvPr/>
        </p:nvSpPr>
        <p:spPr>
          <a:xfrm>
            <a:off x="812798" y="1024299"/>
            <a:ext cx="4822458"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宋体"/>
                <a:cs typeface="Times New Roman" panose="02020603050405020304" pitchFamily="18" charset="0"/>
              </a:rPr>
              <a:t>Learning as Optimization</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endParaRPr>
          </a:p>
        </p:txBody>
      </p:sp>
      <p:grpSp>
        <p:nvGrpSpPr>
          <p:cNvPr id="127" name="组合 126">
            <a:extLst>
              <a:ext uri="{FF2B5EF4-FFF2-40B4-BE49-F238E27FC236}">
                <a16:creationId xmlns:a16="http://schemas.microsoft.com/office/drawing/2014/main" id="{F0B2588C-1067-47C6-A12F-393FAF54B3E4}"/>
              </a:ext>
            </a:extLst>
          </p:cNvPr>
          <p:cNvGrpSpPr/>
          <p:nvPr/>
        </p:nvGrpSpPr>
        <p:grpSpPr>
          <a:xfrm>
            <a:off x="8651977" y="3249350"/>
            <a:ext cx="2601840" cy="1952619"/>
            <a:chOff x="8651977" y="3432230"/>
            <a:chExt cx="2601840" cy="1952619"/>
          </a:xfrm>
        </p:grpSpPr>
        <p:pic>
          <p:nvPicPr>
            <p:cNvPr id="9" name="图片 8">
              <a:extLst>
                <a:ext uri="{FF2B5EF4-FFF2-40B4-BE49-F238E27FC236}">
                  <a16:creationId xmlns:a16="http://schemas.microsoft.com/office/drawing/2014/main" id="{59ED2E07-DD96-46BD-815C-89699A0D036D}"/>
                </a:ext>
              </a:extLst>
            </p:cNvPr>
            <p:cNvPicPr>
              <a:picLocks noChangeAspect="1"/>
            </p:cNvPicPr>
            <p:nvPr/>
          </p:nvPicPr>
          <p:blipFill rotWithShape="1">
            <a:blip r:embed="rId3">
              <a:extLst>
                <a:ext uri="{28A0092B-C50C-407E-A947-70E740481C1C}">
                  <a14:useLocalDpi xmlns:a14="http://schemas.microsoft.com/office/drawing/2010/main" val="0"/>
                </a:ext>
              </a:extLst>
            </a:blip>
            <a:srcRect l="12498" t="21459" r="7215" b="7366"/>
            <a:stretch/>
          </p:blipFill>
          <p:spPr>
            <a:xfrm>
              <a:off x="9315020" y="3432230"/>
              <a:ext cx="1938797" cy="1289068"/>
            </a:xfrm>
            <a:prstGeom prst="rect">
              <a:avLst/>
            </a:prstGeom>
          </p:spPr>
        </p:pic>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2E573D2B-9DBF-4C8E-A0C7-798278F0B4BD}"/>
                    </a:ext>
                  </a:extLst>
                </p:cNvPr>
                <p:cNvSpPr txBox="1"/>
                <p:nvPr/>
              </p:nvSpPr>
              <p:spPr>
                <a:xfrm>
                  <a:off x="9948919" y="4676963"/>
                  <a:ext cx="69136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CN" altLang="en-US" sz="2000" b="1" i="0" u="none" strike="noStrike" kern="1200" cap="none" spc="0" normalizeH="0" baseline="0" noProof="0" smtClean="0">
                            <a:ln>
                              <a:noFill/>
                            </a:ln>
                            <a:solidFill>
                              <a:prstClr val="black"/>
                            </a:solidFill>
                            <a:effectLst/>
                            <a:uLnTx/>
                            <a:uFillTx/>
                            <a:latin typeface="Cambria Math" panose="02040503050406030204" pitchFamily="18" charset="0"/>
                            <a:cs typeface="+mn-cs"/>
                          </a:rPr>
                          <m:t>𝐲</m:t>
                        </m:r>
                      </m:oMath>
                    </m:oMathPara>
                  </a14:m>
                  <a:endParaRPr kumimoji="0" lang="en-US" altLang="zh-CN" sz="2000" b="1" i="0" u="none" strike="noStrike" kern="1200" cap="none" spc="0" normalizeH="0" baseline="0" noProof="0">
                    <a:ln>
                      <a:noFill/>
                    </a:ln>
                    <a:solidFill>
                      <a:prstClr val="black"/>
                    </a:solidFill>
                    <a:effectLst/>
                    <a:uLnTx/>
                    <a:uFillTx/>
                    <a:latin typeface="Times New Roman"/>
                    <a:ea typeface="宋体"/>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Times New Roman"/>
                      <a:ea typeface="宋体"/>
                      <a:cs typeface="+mn-cs"/>
                    </a:rPr>
                    <a:t>label</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13" name="文本框 12">
                  <a:extLst>
                    <a:ext uri="{FF2B5EF4-FFF2-40B4-BE49-F238E27FC236}">
                      <a16:creationId xmlns:a16="http://schemas.microsoft.com/office/drawing/2014/main" id="{2E573D2B-9DBF-4C8E-A0C7-798278F0B4BD}"/>
                    </a:ext>
                  </a:extLst>
                </p:cNvPr>
                <p:cNvSpPr txBox="1">
                  <a:spLocks noRot="1" noChangeAspect="1" noMove="1" noResize="1" noEditPoints="1" noAdjustHandles="1" noChangeArrowheads="1" noChangeShapeType="1" noTextEdit="1"/>
                </p:cNvSpPr>
                <p:nvPr/>
              </p:nvSpPr>
              <p:spPr>
                <a:xfrm>
                  <a:off x="9948919" y="4676963"/>
                  <a:ext cx="691363" cy="707886"/>
                </a:xfrm>
                <a:prstGeom prst="rect">
                  <a:avLst/>
                </a:prstGeom>
                <a:blipFill>
                  <a:blip r:embed="rId4"/>
                  <a:stretch>
                    <a:fillRect l="-7965" r="-8850" b="-14655"/>
                  </a:stretch>
                </a:blipFill>
              </p:spPr>
              <p:txBody>
                <a:bodyPr/>
                <a:lstStyle/>
                <a:p>
                  <a:r>
                    <a:rPr lang="zh-CN" altLang="en-US">
                      <a:noFill/>
                    </a:rPr>
                    <a:t> </a:t>
                  </a:r>
                </a:p>
              </p:txBody>
            </p:sp>
          </mc:Fallback>
        </mc:AlternateContent>
        <p:cxnSp>
          <p:nvCxnSpPr>
            <p:cNvPr id="81" name="直接箭头连接符 80">
              <a:extLst>
                <a:ext uri="{FF2B5EF4-FFF2-40B4-BE49-F238E27FC236}">
                  <a16:creationId xmlns:a16="http://schemas.microsoft.com/office/drawing/2014/main" id="{CAE5EC64-992B-4E0D-9E04-4C6E34EAA4E8}"/>
                </a:ext>
              </a:extLst>
            </p:cNvPr>
            <p:cNvCxnSpPr/>
            <p:nvPr/>
          </p:nvCxnSpPr>
          <p:spPr>
            <a:xfrm>
              <a:off x="8733687" y="4891707"/>
              <a:ext cx="1162665" cy="0"/>
            </a:xfrm>
            <a:prstGeom prst="straightConnector1">
              <a:avLst/>
            </a:prstGeom>
            <a:ln w="25400">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82" name="文本框 81">
              <a:extLst>
                <a:ext uri="{FF2B5EF4-FFF2-40B4-BE49-F238E27FC236}">
                  <a16:creationId xmlns:a16="http://schemas.microsoft.com/office/drawing/2014/main" id="{AB50D28C-9742-4006-B8F0-7EDC5C029282}"/>
                </a:ext>
              </a:extLst>
            </p:cNvPr>
            <p:cNvSpPr txBox="1"/>
            <p:nvPr/>
          </p:nvSpPr>
          <p:spPr>
            <a:xfrm>
              <a:off x="8651977" y="4521209"/>
              <a:ext cx="137477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Similar</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p:grpSp>
      <mc:AlternateContent xmlns:mc="http://schemas.openxmlformats.org/markup-compatibility/2006" xmlns:a14="http://schemas.microsoft.com/office/drawing/2010/main">
        <mc:Choice Requires="a14">
          <p:sp>
            <p:nvSpPr>
              <p:cNvPr id="88" name="文本框 87">
                <a:extLst>
                  <a:ext uri="{FF2B5EF4-FFF2-40B4-BE49-F238E27FC236}">
                    <a16:creationId xmlns:a16="http://schemas.microsoft.com/office/drawing/2014/main" id="{36F920FA-EBBE-4A60-A001-74EE21AF72B9}"/>
                  </a:ext>
                </a:extLst>
              </p:cNvPr>
              <p:cNvSpPr txBox="1"/>
              <p:nvPr/>
            </p:nvSpPr>
            <p:spPr>
              <a:xfrm>
                <a:off x="914400" y="5501178"/>
                <a:ext cx="2271252"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Cambria Math" panose="02040503050406030204" pitchFamily="18" charset="0"/>
                    <a:cs typeface="Times New Roman" panose="02020603050405020304" pitchFamily="18" charset="0"/>
                  </a:rPr>
                  <a:t>Loss Function </a:t>
                </a:r>
                <a14:m>
                  <m:oMath xmlns:m="http://schemas.openxmlformats.org/officeDocument/2006/math">
                    <m:r>
                      <a:rPr kumimoji="0" lang="zh-CN" altLang="en-US"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ℒ</m:t>
                    </m:r>
                  </m:oMath>
                </a14:m>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88" name="文本框 87">
                <a:extLst>
                  <a:ext uri="{FF2B5EF4-FFF2-40B4-BE49-F238E27FC236}">
                    <a16:creationId xmlns:a16="http://schemas.microsoft.com/office/drawing/2014/main" id="{36F920FA-EBBE-4A60-A001-74EE21AF72B9}"/>
                  </a:ext>
                </a:extLst>
              </p:cNvPr>
              <p:cNvSpPr txBox="1">
                <a:spLocks noRot="1" noChangeAspect="1" noMove="1" noResize="1" noEditPoints="1" noAdjustHandles="1" noChangeArrowheads="1" noChangeShapeType="1" noTextEdit="1"/>
              </p:cNvSpPr>
              <p:nvPr/>
            </p:nvSpPr>
            <p:spPr>
              <a:xfrm>
                <a:off x="914400" y="5501178"/>
                <a:ext cx="2271252" cy="400110"/>
              </a:xfrm>
              <a:prstGeom prst="rect">
                <a:avLst/>
              </a:prstGeom>
              <a:blipFill>
                <a:blip r:embed="rId5"/>
                <a:stretch>
                  <a:fillRect t="-7576" b="-25758"/>
                </a:stretch>
              </a:blipFill>
            </p:spPr>
            <p:txBody>
              <a:bodyPr/>
              <a:lstStyle/>
              <a:p>
                <a:r>
                  <a:rPr lang="zh-CN" altLang="en-US">
                    <a:noFill/>
                  </a:rPr>
                  <a:t> </a:t>
                </a:r>
              </a:p>
            </p:txBody>
          </p:sp>
        </mc:Fallback>
      </mc:AlternateContent>
      <p:grpSp>
        <p:nvGrpSpPr>
          <p:cNvPr id="123" name="组合 122">
            <a:extLst>
              <a:ext uri="{FF2B5EF4-FFF2-40B4-BE49-F238E27FC236}">
                <a16:creationId xmlns:a16="http://schemas.microsoft.com/office/drawing/2014/main" id="{D5C8B958-EC06-40A0-9D22-2B77D47F1210}"/>
              </a:ext>
            </a:extLst>
          </p:cNvPr>
          <p:cNvGrpSpPr/>
          <p:nvPr/>
        </p:nvGrpSpPr>
        <p:grpSpPr>
          <a:xfrm>
            <a:off x="812798" y="2562030"/>
            <a:ext cx="5355668" cy="1547707"/>
            <a:chOff x="812798" y="2744910"/>
            <a:chExt cx="5355668" cy="1547707"/>
          </a:xfrm>
        </p:grpSpPr>
        <p:pic>
          <p:nvPicPr>
            <p:cNvPr id="14" name="图片 13">
              <a:extLst>
                <a:ext uri="{FF2B5EF4-FFF2-40B4-BE49-F238E27FC236}">
                  <a16:creationId xmlns:a16="http://schemas.microsoft.com/office/drawing/2014/main" id="{09B491F0-5362-4287-8C49-6C95FF6FBCD8}"/>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961532" y="2744910"/>
              <a:ext cx="1141988" cy="1080000"/>
            </a:xfrm>
            <a:prstGeom prst="rect">
              <a:avLst/>
            </a:prstGeom>
            <a:ln w="12700">
              <a:solidFill>
                <a:schemeClr val="tx1"/>
              </a:solidFill>
            </a:ln>
          </p:spPr>
        </p:pic>
        <p:pic>
          <p:nvPicPr>
            <p:cNvPr id="16" name="图片 15">
              <a:extLst>
                <a:ext uri="{FF2B5EF4-FFF2-40B4-BE49-F238E27FC236}">
                  <a16:creationId xmlns:a16="http://schemas.microsoft.com/office/drawing/2014/main" id="{4C45E5F5-6131-4A60-AF32-3F46A99D896C}"/>
                </a:ext>
              </a:extLst>
            </p:cNvPr>
            <p:cNvPicPr>
              <a:picLocks noChangeAspect="1"/>
            </p:cNvPicPr>
            <p:nvPr/>
          </p:nvPicPr>
          <p:blipFill>
            <a:blip r:embed="rId7"/>
            <a:stretch>
              <a:fillRect/>
            </a:stretch>
          </p:blipFill>
          <p:spPr>
            <a:xfrm>
              <a:off x="3581400" y="2744910"/>
              <a:ext cx="1080000" cy="1080000"/>
            </a:xfrm>
            <a:prstGeom prst="rect">
              <a:avLst/>
            </a:prstGeom>
            <a:ln>
              <a:solidFill>
                <a:schemeClr val="tx1"/>
              </a:solidFill>
            </a:ln>
          </p:spPr>
        </p:pic>
        <p:sp>
          <p:nvSpPr>
            <p:cNvPr id="17" name="文本框 16">
              <a:extLst>
                <a:ext uri="{FF2B5EF4-FFF2-40B4-BE49-F238E27FC236}">
                  <a16:creationId xmlns:a16="http://schemas.microsoft.com/office/drawing/2014/main" id="{F2B4E7A6-7879-4777-8C53-82222F44F862}"/>
                </a:ext>
              </a:extLst>
            </p:cNvPr>
            <p:cNvSpPr txBox="1"/>
            <p:nvPr/>
          </p:nvSpPr>
          <p:spPr>
            <a:xfrm>
              <a:off x="3547970" y="3923285"/>
              <a:ext cx="11468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Times New Roman" panose="02020603050405020304" pitchFamily="18" charset="0"/>
                  <a:ea typeface="宋体"/>
                  <a:cs typeface="Times New Roman" panose="02020603050405020304" pitchFamily="18" charset="0"/>
                </a:rPr>
                <a:t>Image</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79F2018F-AD41-4EC4-A412-5E39EB21EE96}"/>
                    </a:ext>
                  </a:extLst>
                </p:cNvPr>
                <p:cNvSpPr txBox="1"/>
                <p:nvPr/>
              </p:nvSpPr>
              <p:spPr>
                <a:xfrm>
                  <a:off x="5021607" y="3923285"/>
                  <a:ext cx="11468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1"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𝐱</m:t>
                        </m:r>
                      </m:oMath>
                    </m:oMathPara>
                  </a14:m>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a:cs typeface="Times New Roman" panose="02020603050405020304" pitchFamily="18" charset="0"/>
                  </a:endParaRPr>
                </a:p>
              </p:txBody>
            </p:sp>
          </mc:Choice>
          <mc:Fallback xmlns="">
            <p:sp>
              <p:nvSpPr>
                <p:cNvPr id="18" name="文本框 17">
                  <a:extLst>
                    <a:ext uri="{FF2B5EF4-FFF2-40B4-BE49-F238E27FC236}">
                      <a16:creationId xmlns:a16="http://schemas.microsoft.com/office/drawing/2014/main" id="{79F2018F-AD41-4EC4-A412-5E39EB21EE96}"/>
                    </a:ext>
                  </a:extLst>
                </p:cNvPr>
                <p:cNvSpPr txBox="1">
                  <a:spLocks noRot="1" noChangeAspect="1" noMove="1" noResize="1" noEditPoints="1" noAdjustHandles="1" noChangeArrowheads="1" noChangeShapeType="1" noTextEdit="1"/>
                </p:cNvSpPr>
                <p:nvPr/>
              </p:nvSpPr>
              <p:spPr>
                <a:xfrm>
                  <a:off x="5021607" y="3923285"/>
                  <a:ext cx="1146859" cy="369332"/>
                </a:xfrm>
                <a:prstGeom prst="rect">
                  <a:avLst/>
                </a:prstGeom>
                <a:blipFill>
                  <a:blip r:embed="rId8"/>
                  <a:stretch>
                    <a:fillRect/>
                  </a:stretch>
                </a:blipFill>
              </p:spPr>
              <p:txBody>
                <a:bodyPr/>
                <a:lstStyle/>
                <a:p>
                  <a:r>
                    <a:rPr lang="zh-CN" altLang="en-US">
                      <a:noFill/>
                    </a:rPr>
                    <a:t> </a:t>
                  </a:r>
                </a:p>
              </p:txBody>
            </p:sp>
          </mc:Fallback>
        </mc:AlternateContent>
        <p:sp>
          <p:nvSpPr>
            <p:cNvPr id="90" name="文本框 89">
              <a:extLst>
                <a:ext uri="{FF2B5EF4-FFF2-40B4-BE49-F238E27FC236}">
                  <a16:creationId xmlns:a16="http://schemas.microsoft.com/office/drawing/2014/main" id="{EFDCEA79-C1FB-4DBA-B1B5-BFEF2B055C51}"/>
                </a:ext>
              </a:extLst>
            </p:cNvPr>
            <p:cNvSpPr txBox="1"/>
            <p:nvPr/>
          </p:nvSpPr>
          <p:spPr>
            <a:xfrm>
              <a:off x="812798" y="3154947"/>
              <a:ext cx="2372854" cy="70788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Cambria Math" panose="02040503050406030204" pitchFamily="18" charset="0"/>
                  <a:cs typeface="Times New Roman" panose="02020603050405020304" pitchFamily="18" charset="0"/>
                </a:rPr>
                <a:t>Feature Extraction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(statistical properties)</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a:cs typeface="Times New Roman" panose="02020603050405020304" pitchFamily="18" charset="0"/>
              </a:endParaRPr>
            </a:p>
          </p:txBody>
        </p:sp>
      </p:grpSp>
      <p:grpSp>
        <p:nvGrpSpPr>
          <p:cNvPr id="129" name="组合 128">
            <a:extLst>
              <a:ext uri="{FF2B5EF4-FFF2-40B4-BE49-F238E27FC236}">
                <a16:creationId xmlns:a16="http://schemas.microsoft.com/office/drawing/2014/main" id="{066F250C-A065-4B1F-85A8-F600BB81EA00}"/>
              </a:ext>
            </a:extLst>
          </p:cNvPr>
          <p:cNvGrpSpPr/>
          <p:nvPr/>
        </p:nvGrpSpPr>
        <p:grpSpPr>
          <a:xfrm>
            <a:off x="4051480" y="4531270"/>
            <a:ext cx="2995912" cy="1404677"/>
            <a:chOff x="4051480" y="4714150"/>
            <a:chExt cx="2995912" cy="1404677"/>
          </a:xfrm>
        </p:grpSpPr>
        <p:sp>
          <p:nvSpPr>
            <p:cNvPr id="77" name="文本框 76">
              <a:extLst>
                <a:ext uri="{FF2B5EF4-FFF2-40B4-BE49-F238E27FC236}">
                  <a16:creationId xmlns:a16="http://schemas.microsoft.com/office/drawing/2014/main" id="{C6F3EE4D-A610-43A8-B9D1-34F7B3C4A89D}"/>
                </a:ext>
              </a:extLst>
            </p:cNvPr>
            <p:cNvSpPr txBox="1"/>
            <p:nvPr/>
          </p:nvSpPr>
          <p:spPr>
            <a:xfrm>
              <a:off x="4862049" y="4714150"/>
              <a:ext cx="154062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Small Value</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AlternateContent xmlns:mc="http://schemas.openxmlformats.org/markup-compatibility/2006" xmlns:a14="http://schemas.microsoft.com/office/drawing/2010/main">
          <mc:Choice Requires="a14">
            <p:sp>
              <p:nvSpPr>
                <p:cNvPr id="79" name="文本框 78">
                  <a:extLst>
                    <a:ext uri="{FF2B5EF4-FFF2-40B4-BE49-F238E27FC236}">
                      <a16:creationId xmlns:a16="http://schemas.microsoft.com/office/drawing/2014/main" id="{CBB86651-5577-4F7B-A73D-97A1B1241E37}"/>
                    </a:ext>
                  </a:extLst>
                </p:cNvPr>
                <p:cNvSpPr txBox="1"/>
                <p:nvPr/>
              </p:nvSpPr>
              <p:spPr>
                <a:xfrm>
                  <a:off x="4051480" y="5718717"/>
                  <a:ext cx="29959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Small Norm </a:t>
                  </a:r>
                  <a14:m>
                    <m:oMath xmlns:m="http://schemas.openxmlformats.org/officeDocument/2006/math">
                      <m:r>
                        <a:rPr kumimoji="0" lang="zh-CN"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𝜆</m:t>
                      </m:r>
                      <m:sSup>
                        <m:sSup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0" lang="zh-CN"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𝐟</m:t>
                              </m:r>
                            </m:e>
                          </m:d>
                        </m:e>
                        <m:sup>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p>
                    </m:oMath>
                  </a14:m>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79" name="文本框 78">
                  <a:extLst>
                    <a:ext uri="{FF2B5EF4-FFF2-40B4-BE49-F238E27FC236}">
                      <a16:creationId xmlns:a16="http://schemas.microsoft.com/office/drawing/2014/main" id="{CBB86651-5577-4F7B-A73D-97A1B1241E37}"/>
                    </a:ext>
                  </a:extLst>
                </p:cNvPr>
                <p:cNvSpPr txBox="1">
                  <a:spLocks noRot="1" noChangeAspect="1" noMove="1" noResize="1" noEditPoints="1" noAdjustHandles="1" noChangeArrowheads="1" noChangeShapeType="1" noTextEdit="1"/>
                </p:cNvSpPr>
                <p:nvPr/>
              </p:nvSpPr>
              <p:spPr>
                <a:xfrm>
                  <a:off x="4051480" y="5718717"/>
                  <a:ext cx="2995912" cy="400110"/>
                </a:xfrm>
                <a:prstGeom prst="rect">
                  <a:avLst/>
                </a:prstGeom>
                <a:blipFill>
                  <a:blip r:embed="rId9"/>
                  <a:stretch>
                    <a:fillRect t="-7576" b="-25758"/>
                  </a:stretch>
                </a:blipFill>
              </p:spPr>
              <p:txBody>
                <a:bodyPr/>
                <a:lstStyle/>
                <a:p>
                  <a:r>
                    <a:rPr lang="zh-CN" altLang="en-US">
                      <a:noFill/>
                    </a:rPr>
                    <a:t> </a:t>
                  </a:r>
                </a:p>
              </p:txBody>
            </p:sp>
          </mc:Fallback>
        </mc:AlternateContent>
        <p:cxnSp>
          <p:nvCxnSpPr>
            <p:cNvPr id="91" name="直接箭头连接符 90">
              <a:extLst>
                <a:ext uri="{FF2B5EF4-FFF2-40B4-BE49-F238E27FC236}">
                  <a16:creationId xmlns:a16="http://schemas.microsoft.com/office/drawing/2014/main" id="{BC43FF1B-46C8-42AF-9EEE-C82FB3CCE226}"/>
                </a:ext>
              </a:extLst>
            </p:cNvPr>
            <p:cNvCxnSpPr>
              <a:cxnSpLocks/>
              <a:endCxn id="77" idx="2"/>
            </p:cNvCxnSpPr>
            <p:nvPr/>
          </p:nvCxnSpPr>
          <p:spPr>
            <a:xfrm flipV="1">
              <a:off x="5632362" y="5114260"/>
              <a:ext cx="0" cy="667639"/>
            </a:xfrm>
            <a:prstGeom prst="straightConnector1">
              <a:avLst/>
            </a:prstGeom>
            <a:ln w="25400">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128" name="组合 127">
            <a:extLst>
              <a:ext uri="{FF2B5EF4-FFF2-40B4-BE49-F238E27FC236}">
                <a16:creationId xmlns:a16="http://schemas.microsoft.com/office/drawing/2014/main" id="{68C0E413-F059-48E3-A23D-A358C2EE2258}"/>
              </a:ext>
            </a:extLst>
          </p:cNvPr>
          <p:cNvGrpSpPr/>
          <p:nvPr/>
        </p:nvGrpSpPr>
        <p:grpSpPr>
          <a:xfrm>
            <a:off x="7323160" y="4858711"/>
            <a:ext cx="3816786" cy="1077236"/>
            <a:chOff x="7323160" y="5041591"/>
            <a:chExt cx="3816786" cy="1077236"/>
          </a:xfrm>
        </p:grpSpPr>
        <p:cxnSp>
          <p:nvCxnSpPr>
            <p:cNvPr id="94" name="直接箭头连接符 93">
              <a:extLst>
                <a:ext uri="{FF2B5EF4-FFF2-40B4-BE49-F238E27FC236}">
                  <a16:creationId xmlns:a16="http://schemas.microsoft.com/office/drawing/2014/main" id="{7BB2028F-8D2D-4EAD-8EE1-AC0F64E4A9DB}"/>
                </a:ext>
              </a:extLst>
            </p:cNvPr>
            <p:cNvCxnSpPr>
              <a:cxnSpLocks/>
            </p:cNvCxnSpPr>
            <p:nvPr/>
          </p:nvCxnSpPr>
          <p:spPr>
            <a:xfrm flipH="1" flipV="1">
              <a:off x="9339363" y="5041591"/>
              <a:ext cx="0" cy="604806"/>
            </a:xfrm>
            <a:prstGeom prst="straightConnector1">
              <a:avLst/>
            </a:prstGeom>
            <a:ln w="25400">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文本框 95">
                  <a:extLst>
                    <a:ext uri="{FF2B5EF4-FFF2-40B4-BE49-F238E27FC236}">
                      <a16:creationId xmlns:a16="http://schemas.microsoft.com/office/drawing/2014/main" id="{9E7956B0-A8AC-4043-B70C-50B5C4EA0783}"/>
                    </a:ext>
                  </a:extLst>
                </p:cNvPr>
                <p:cNvSpPr txBox="1"/>
                <p:nvPr/>
              </p:nvSpPr>
              <p:spPr>
                <a:xfrm>
                  <a:off x="7323160" y="5718717"/>
                  <a:ext cx="381678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Small Difference </a:t>
                  </a:r>
                  <a14:m>
                    <m:oMath xmlns:m="http://schemas.openxmlformats.org/officeDocument/2006/math">
                      <m:sSup>
                        <m:sSupPr>
                          <m:ctrlPr>
                            <a:rPr kumimoji="0" lang="zh-CN"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begChr m:val="‖"/>
                              <m:endChr m:val="‖"/>
                              <m:ctrlPr>
                                <a:rPr kumimoji="0" lang="zh-CN"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𝐱</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𝐟</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𝐲</m:t>
                              </m:r>
                            </m:e>
                          </m:d>
                        </m:e>
                        <m:sup>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p>
                    </m:oMath>
                  </a14:m>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96" name="文本框 95">
                  <a:extLst>
                    <a:ext uri="{FF2B5EF4-FFF2-40B4-BE49-F238E27FC236}">
                      <a16:creationId xmlns:a16="http://schemas.microsoft.com/office/drawing/2014/main" id="{9E7956B0-A8AC-4043-B70C-50B5C4EA0783}"/>
                    </a:ext>
                  </a:extLst>
                </p:cNvPr>
                <p:cNvSpPr txBox="1">
                  <a:spLocks noRot="1" noChangeAspect="1" noMove="1" noResize="1" noEditPoints="1" noAdjustHandles="1" noChangeArrowheads="1" noChangeShapeType="1" noTextEdit="1"/>
                </p:cNvSpPr>
                <p:nvPr/>
              </p:nvSpPr>
              <p:spPr>
                <a:xfrm>
                  <a:off x="7323160" y="5718717"/>
                  <a:ext cx="3816786" cy="400110"/>
                </a:xfrm>
                <a:prstGeom prst="rect">
                  <a:avLst/>
                </a:prstGeom>
                <a:blipFill>
                  <a:blip r:embed="rId10"/>
                  <a:stretch>
                    <a:fillRect t="-7576" b="-25758"/>
                  </a:stretch>
                </a:blipFill>
              </p:spPr>
              <p:txBody>
                <a:bodyPr/>
                <a:lstStyle/>
                <a:p>
                  <a:r>
                    <a:rPr lang="zh-CN" altLang="en-US">
                      <a:noFill/>
                    </a:rPr>
                    <a:t> </a:t>
                  </a:r>
                </a:p>
              </p:txBody>
            </p:sp>
          </mc:Fallback>
        </mc:AlternateContent>
      </p:grpSp>
      <p:grpSp>
        <p:nvGrpSpPr>
          <p:cNvPr id="124" name="组合 123">
            <a:extLst>
              <a:ext uri="{FF2B5EF4-FFF2-40B4-BE49-F238E27FC236}">
                <a16:creationId xmlns:a16="http://schemas.microsoft.com/office/drawing/2014/main" id="{F16B0388-5BB6-476D-9A60-56AA41E8E7B6}"/>
              </a:ext>
            </a:extLst>
          </p:cNvPr>
          <p:cNvGrpSpPr/>
          <p:nvPr/>
        </p:nvGrpSpPr>
        <p:grpSpPr>
          <a:xfrm>
            <a:off x="1318959" y="4182012"/>
            <a:ext cx="3511903" cy="1455706"/>
            <a:chOff x="1318959" y="4364892"/>
            <a:chExt cx="3511903" cy="1455706"/>
          </a:xfrm>
        </p:grpSpPr>
        <p:grpSp>
          <p:nvGrpSpPr>
            <p:cNvPr id="71" name="组合 70">
              <a:extLst>
                <a:ext uri="{FF2B5EF4-FFF2-40B4-BE49-F238E27FC236}">
                  <a16:creationId xmlns:a16="http://schemas.microsoft.com/office/drawing/2014/main" id="{094EB802-5D07-4F36-B279-D4C98E2A4C3E}"/>
                </a:ext>
              </a:extLst>
            </p:cNvPr>
            <p:cNvGrpSpPr/>
            <p:nvPr/>
          </p:nvGrpSpPr>
          <p:grpSpPr>
            <a:xfrm>
              <a:off x="3582152" y="4364892"/>
              <a:ext cx="1079248" cy="1045204"/>
              <a:chOff x="3674408" y="4547130"/>
              <a:chExt cx="1079248" cy="1045204"/>
            </a:xfrm>
          </p:grpSpPr>
          <p:sp>
            <p:nvSpPr>
              <p:cNvPr id="19" name="矩形 18">
                <a:extLst>
                  <a:ext uri="{FF2B5EF4-FFF2-40B4-BE49-F238E27FC236}">
                    <a16:creationId xmlns:a16="http://schemas.microsoft.com/office/drawing/2014/main" id="{F94B95F3-E896-49BA-8CDB-12BB63CE07ED}"/>
                  </a:ext>
                </a:extLst>
              </p:cNvPr>
              <p:cNvSpPr/>
              <p:nvPr/>
            </p:nvSpPr>
            <p:spPr>
              <a:xfrm>
                <a:off x="3674408" y="4547130"/>
                <a:ext cx="180000" cy="180000"/>
              </a:xfrm>
              <a:prstGeom prst="rect">
                <a:avLst/>
              </a:prstGeom>
              <a:solidFill>
                <a:schemeClr val="bg1">
                  <a:lumMod val="7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20" name="矩形 19">
                <a:extLst>
                  <a:ext uri="{FF2B5EF4-FFF2-40B4-BE49-F238E27FC236}">
                    <a16:creationId xmlns:a16="http://schemas.microsoft.com/office/drawing/2014/main" id="{9F520AEB-E0D6-4F06-BE48-3C045FB268BD}"/>
                  </a:ext>
                </a:extLst>
              </p:cNvPr>
              <p:cNvSpPr/>
              <p:nvPr/>
            </p:nvSpPr>
            <p:spPr>
              <a:xfrm>
                <a:off x="3899408" y="4547130"/>
                <a:ext cx="180000" cy="180000"/>
              </a:xfrm>
              <a:prstGeom prst="rect">
                <a:avLst/>
              </a:prstGeom>
              <a:solidFill>
                <a:schemeClr val="bg1">
                  <a:lumMod val="75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21" name="矩形 20">
                <a:extLst>
                  <a:ext uri="{FF2B5EF4-FFF2-40B4-BE49-F238E27FC236}">
                    <a16:creationId xmlns:a16="http://schemas.microsoft.com/office/drawing/2014/main" id="{D88C6F27-D64E-43B7-A639-8BFF16E2FE83}"/>
                  </a:ext>
                </a:extLst>
              </p:cNvPr>
              <p:cNvSpPr/>
              <p:nvPr/>
            </p:nvSpPr>
            <p:spPr>
              <a:xfrm>
                <a:off x="4124408" y="4547130"/>
                <a:ext cx="180000" cy="180000"/>
              </a:xfrm>
              <a:prstGeom prst="rect">
                <a:avLst/>
              </a:prstGeom>
              <a:solidFill>
                <a:schemeClr val="bg1">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22" name="矩形 21">
                <a:extLst>
                  <a:ext uri="{FF2B5EF4-FFF2-40B4-BE49-F238E27FC236}">
                    <a16:creationId xmlns:a16="http://schemas.microsoft.com/office/drawing/2014/main" id="{01AC1FFC-CA3F-4046-ACD4-8C372DD2AF9F}"/>
                  </a:ext>
                </a:extLst>
              </p:cNvPr>
              <p:cNvSpPr/>
              <p:nvPr/>
            </p:nvSpPr>
            <p:spPr>
              <a:xfrm>
                <a:off x="3674408" y="4762904"/>
                <a:ext cx="180000" cy="180000"/>
              </a:xfrm>
              <a:prstGeom prst="rect">
                <a:avLst/>
              </a:prstGeom>
              <a:solidFill>
                <a:schemeClr val="bg1">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23" name="矩形 22">
                <a:extLst>
                  <a:ext uri="{FF2B5EF4-FFF2-40B4-BE49-F238E27FC236}">
                    <a16:creationId xmlns:a16="http://schemas.microsoft.com/office/drawing/2014/main" id="{BA84DEFF-246D-4589-AF11-FC9386DA774E}"/>
                  </a:ext>
                </a:extLst>
              </p:cNvPr>
              <p:cNvSpPr/>
              <p:nvPr/>
            </p:nvSpPr>
            <p:spPr>
              <a:xfrm>
                <a:off x="3899408" y="4762904"/>
                <a:ext cx="180000" cy="180000"/>
              </a:xfrm>
              <a:prstGeom prst="rect">
                <a:avLst/>
              </a:prstGeom>
              <a:solidFill>
                <a:schemeClr val="tx1">
                  <a:lumMod val="65000"/>
                  <a:lumOff val="3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24" name="矩形 23">
                <a:extLst>
                  <a:ext uri="{FF2B5EF4-FFF2-40B4-BE49-F238E27FC236}">
                    <a16:creationId xmlns:a16="http://schemas.microsoft.com/office/drawing/2014/main" id="{EBFBDA54-6C4A-44DD-B8D3-6340737915A7}"/>
                  </a:ext>
                </a:extLst>
              </p:cNvPr>
              <p:cNvSpPr/>
              <p:nvPr/>
            </p:nvSpPr>
            <p:spPr>
              <a:xfrm>
                <a:off x="4124408" y="4762904"/>
                <a:ext cx="180000" cy="180000"/>
              </a:xfrm>
              <a:prstGeom prst="rect">
                <a:avLst/>
              </a:prstGeom>
              <a:solidFill>
                <a:schemeClr val="tx1">
                  <a:lumMod val="65000"/>
                  <a:lumOff val="35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25" name="矩形 24">
                <a:extLst>
                  <a:ext uri="{FF2B5EF4-FFF2-40B4-BE49-F238E27FC236}">
                    <a16:creationId xmlns:a16="http://schemas.microsoft.com/office/drawing/2014/main" id="{271E4FAB-DA00-4F16-91CA-70C2FA55C20D}"/>
                  </a:ext>
                </a:extLst>
              </p:cNvPr>
              <p:cNvSpPr/>
              <p:nvPr/>
            </p:nvSpPr>
            <p:spPr>
              <a:xfrm>
                <a:off x="4347904" y="4762904"/>
                <a:ext cx="180000" cy="180000"/>
              </a:xfrm>
              <a:prstGeom prst="rect">
                <a:avLst/>
              </a:prstGeom>
              <a:solidFill>
                <a:schemeClr val="tx1">
                  <a:lumMod val="65000"/>
                  <a:lumOff val="3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26" name="矩形 25">
                <a:extLst>
                  <a:ext uri="{FF2B5EF4-FFF2-40B4-BE49-F238E27FC236}">
                    <a16:creationId xmlns:a16="http://schemas.microsoft.com/office/drawing/2014/main" id="{1EFA53D1-E037-4FAF-9128-ED6AD30815DB}"/>
                  </a:ext>
                </a:extLst>
              </p:cNvPr>
              <p:cNvSpPr/>
              <p:nvPr/>
            </p:nvSpPr>
            <p:spPr>
              <a:xfrm>
                <a:off x="4573656" y="4762904"/>
                <a:ext cx="180000" cy="180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27" name="矩形 26">
                <a:extLst>
                  <a:ext uri="{FF2B5EF4-FFF2-40B4-BE49-F238E27FC236}">
                    <a16:creationId xmlns:a16="http://schemas.microsoft.com/office/drawing/2014/main" id="{48F2D189-5146-4995-8EBF-95DE7927BBD4}"/>
                  </a:ext>
                </a:extLst>
              </p:cNvPr>
              <p:cNvSpPr/>
              <p:nvPr/>
            </p:nvSpPr>
            <p:spPr>
              <a:xfrm>
                <a:off x="3674408" y="4985584"/>
                <a:ext cx="180000" cy="180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28" name="矩形 27">
                <a:extLst>
                  <a:ext uri="{FF2B5EF4-FFF2-40B4-BE49-F238E27FC236}">
                    <a16:creationId xmlns:a16="http://schemas.microsoft.com/office/drawing/2014/main" id="{F9E2EAB8-B1F9-449B-8CC1-A54650C63F78}"/>
                  </a:ext>
                </a:extLst>
              </p:cNvPr>
              <p:cNvSpPr/>
              <p:nvPr/>
            </p:nvSpPr>
            <p:spPr>
              <a:xfrm>
                <a:off x="3899408" y="4985584"/>
                <a:ext cx="180000" cy="180000"/>
              </a:xfrm>
              <a:prstGeom prst="rect">
                <a:avLst/>
              </a:prstGeom>
              <a:solidFill>
                <a:schemeClr val="tx1">
                  <a:lumMod val="65000"/>
                  <a:lumOff val="3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29" name="矩形 28">
                <a:extLst>
                  <a:ext uri="{FF2B5EF4-FFF2-40B4-BE49-F238E27FC236}">
                    <a16:creationId xmlns:a16="http://schemas.microsoft.com/office/drawing/2014/main" id="{ADBB7A44-807A-4279-8235-E6457A71548F}"/>
                  </a:ext>
                </a:extLst>
              </p:cNvPr>
              <p:cNvSpPr/>
              <p:nvPr/>
            </p:nvSpPr>
            <p:spPr>
              <a:xfrm>
                <a:off x="4124408" y="4985584"/>
                <a:ext cx="180000" cy="180000"/>
              </a:xfrm>
              <a:prstGeom prst="rect">
                <a:avLst/>
              </a:prstGeom>
              <a:solidFill>
                <a:schemeClr val="tx1">
                  <a:lumMod val="85000"/>
                  <a:lumOff val="1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30" name="矩形 29">
                <a:extLst>
                  <a:ext uri="{FF2B5EF4-FFF2-40B4-BE49-F238E27FC236}">
                    <a16:creationId xmlns:a16="http://schemas.microsoft.com/office/drawing/2014/main" id="{B9386F86-18EB-4FBA-9DAA-D9E1B451AF3F}"/>
                  </a:ext>
                </a:extLst>
              </p:cNvPr>
              <p:cNvSpPr/>
              <p:nvPr/>
            </p:nvSpPr>
            <p:spPr>
              <a:xfrm>
                <a:off x="4347904" y="4985584"/>
                <a:ext cx="180000" cy="180000"/>
              </a:xfrm>
              <a:prstGeom prst="rect">
                <a:avLst/>
              </a:prstGeom>
              <a:solidFill>
                <a:schemeClr val="tx1">
                  <a:lumMod val="65000"/>
                  <a:lumOff val="35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31" name="矩形 30">
                <a:extLst>
                  <a:ext uri="{FF2B5EF4-FFF2-40B4-BE49-F238E27FC236}">
                    <a16:creationId xmlns:a16="http://schemas.microsoft.com/office/drawing/2014/main" id="{02AFCD7E-1787-4364-B3C0-E31C4EF14DF5}"/>
                  </a:ext>
                </a:extLst>
              </p:cNvPr>
              <p:cNvSpPr/>
              <p:nvPr/>
            </p:nvSpPr>
            <p:spPr>
              <a:xfrm>
                <a:off x="4573656" y="4985584"/>
                <a:ext cx="180000" cy="180000"/>
              </a:xfrm>
              <a:prstGeom prst="rect">
                <a:avLst/>
              </a:prstGeom>
              <a:solidFill>
                <a:schemeClr val="bg1">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32" name="矩形 31">
                <a:extLst>
                  <a:ext uri="{FF2B5EF4-FFF2-40B4-BE49-F238E27FC236}">
                    <a16:creationId xmlns:a16="http://schemas.microsoft.com/office/drawing/2014/main" id="{36A50A60-C6A0-410A-B070-A2BF27169440}"/>
                  </a:ext>
                </a:extLst>
              </p:cNvPr>
              <p:cNvSpPr/>
              <p:nvPr/>
            </p:nvSpPr>
            <p:spPr>
              <a:xfrm>
                <a:off x="3674408" y="5199939"/>
                <a:ext cx="180000" cy="180000"/>
              </a:xfrm>
              <a:prstGeom prst="rect">
                <a:avLst/>
              </a:prstGeom>
              <a:solidFill>
                <a:schemeClr val="bg1">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33" name="矩形 32">
                <a:extLst>
                  <a:ext uri="{FF2B5EF4-FFF2-40B4-BE49-F238E27FC236}">
                    <a16:creationId xmlns:a16="http://schemas.microsoft.com/office/drawing/2014/main" id="{860A596A-C347-4310-A1D0-631C0EBE9F36}"/>
                  </a:ext>
                </a:extLst>
              </p:cNvPr>
              <p:cNvSpPr/>
              <p:nvPr/>
            </p:nvSpPr>
            <p:spPr>
              <a:xfrm>
                <a:off x="3899408" y="5199939"/>
                <a:ext cx="180000" cy="180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34" name="矩形 33">
                <a:extLst>
                  <a:ext uri="{FF2B5EF4-FFF2-40B4-BE49-F238E27FC236}">
                    <a16:creationId xmlns:a16="http://schemas.microsoft.com/office/drawing/2014/main" id="{BFFB530B-E456-4F27-B559-F1D351A7D02B}"/>
                  </a:ext>
                </a:extLst>
              </p:cNvPr>
              <p:cNvSpPr/>
              <p:nvPr/>
            </p:nvSpPr>
            <p:spPr>
              <a:xfrm>
                <a:off x="4124408" y="5199939"/>
                <a:ext cx="180000" cy="180000"/>
              </a:xfrm>
              <a:prstGeom prst="rect">
                <a:avLst/>
              </a:prstGeom>
              <a:solidFill>
                <a:schemeClr val="tx1">
                  <a:lumMod val="65000"/>
                  <a:lumOff val="3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35" name="矩形 34">
                <a:extLst>
                  <a:ext uri="{FF2B5EF4-FFF2-40B4-BE49-F238E27FC236}">
                    <a16:creationId xmlns:a16="http://schemas.microsoft.com/office/drawing/2014/main" id="{210141D5-5F35-4C56-99FA-E7D2B12E4473}"/>
                  </a:ext>
                </a:extLst>
              </p:cNvPr>
              <p:cNvSpPr/>
              <p:nvPr/>
            </p:nvSpPr>
            <p:spPr>
              <a:xfrm>
                <a:off x="4347904" y="5199939"/>
                <a:ext cx="180000" cy="180000"/>
              </a:xfrm>
              <a:prstGeom prst="rect">
                <a:avLst/>
              </a:prstGeom>
              <a:solidFill>
                <a:schemeClr val="tx1">
                  <a:lumMod val="65000"/>
                  <a:lumOff val="3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36" name="矩形 35">
                <a:extLst>
                  <a:ext uri="{FF2B5EF4-FFF2-40B4-BE49-F238E27FC236}">
                    <a16:creationId xmlns:a16="http://schemas.microsoft.com/office/drawing/2014/main" id="{577756D7-1B0F-456E-857B-D3BE7885E29A}"/>
                  </a:ext>
                </a:extLst>
              </p:cNvPr>
              <p:cNvSpPr/>
              <p:nvPr/>
            </p:nvSpPr>
            <p:spPr>
              <a:xfrm>
                <a:off x="4573656" y="5199939"/>
                <a:ext cx="180000" cy="180000"/>
              </a:xfrm>
              <a:prstGeom prst="rect">
                <a:avLst/>
              </a:prstGeom>
              <a:solidFill>
                <a:schemeClr val="bg1">
                  <a:lumMod val="75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37" name="矩形 36">
                <a:extLst>
                  <a:ext uri="{FF2B5EF4-FFF2-40B4-BE49-F238E27FC236}">
                    <a16:creationId xmlns:a16="http://schemas.microsoft.com/office/drawing/2014/main" id="{B952B77E-86D3-46BB-85D5-3D0CFDBA61FF}"/>
                  </a:ext>
                </a:extLst>
              </p:cNvPr>
              <p:cNvSpPr/>
              <p:nvPr/>
            </p:nvSpPr>
            <p:spPr>
              <a:xfrm>
                <a:off x="3674408" y="5412334"/>
                <a:ext cx="180000" cy="180000"/>
              </a:xfrm>
              <a:prstGeom prst="rect">
                <a:avLst/>
              </a:prstGeom>
              <a:solidFill>
                <a:schemeClr val="bg1">
                  <a:lumMod val="75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38" name="矩形 37">
                <a:extLst>
                  <a:ext uri="{FF2B5EF4-FFF2-40B4-BE49-F238E27FC236}">
                    <a16:creationId xmlns:a16="http://schemas.microsoft.com/office/drawing/2014/main" id="{A7304A6B-C3CD-478B-B6CF-7CAD89D4B284}"/>
                  </a:ext>
                </a:extLst>
              </p:cNvPr>
              <p:cNvSpPr/>
              <p:nvPr/>
            </p:nvSpPr>
            <p:spPr>
              <a:xfrm>
                <a:off x="3899408" y="5412334"/>
                <a:ext cx="180000" cy="180000"/>
              </a:xfrm>
              <a:prstGeom prst="rect">
                <a:avLst/>
              </a:prstGeom>
              <a:solidFill>
                <a:schemeClr val="bg1">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39" name="矩形 38">
                <a:extLst>
                  <a:ext uri="{FF2B5EF4-FFF2-40B4-BE49-F238E27FC236}">
                    <a16:creationId xmlns:a16="http://schemas.microsoft.com/office/drawing/2014/main" id="{E0208C90-50CE-43D4-9C0B-F49B692D6D1D}"/>
                  </a:ext>
                </a:extLst>
              </p:cNvPr>
              <p:cNvSpPr/>
              <p:nvPr/>
            </p:nvSpPr>
            <p:spPr>
              <a:xfrm>
                <a:off x="4124408" y="5412334"/>
                <a:ext cx="180000" cy="180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40" name="矩形 39">
                <a:extLst>
                  <a:ext uri="{FF2B5EF4-FFF2-40B4-BE49-F238E27FC236}">
                    <a16:creationId xmlns:a16="http://schemas.microsoft.com/office/drawing/2014/main" id="{8E67FF46-0621-475F-AA3F-D4C300AB2516}"/>
                  </a:ext>
                </a:extLst>
              </p:cNvPr>
              <p:cNvSpPr/>
              <p:nvPr/>
            </p:nvSpPr>
            <p:spPr>
              <a:xfrm>
                <a:off x="4347904" y="5412334"/>
                <a:ext cx="180000" cy="180000"/>
              </a:xfrm>
              <a:prstGeom prst="rect">
                <a:avLst/>
              </a:prstGeom>
              <a:solidFill>
                <a:schemeClr val="bg1">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41" name="矩形 40">
                <a:extLst>
                  <a:ext uri="{FF2B5EF4-FFF2-40B4-BE49-F238E27FC236}">
                    <a16:creationId xmlns:a16="http://schemas.microsoft.com/office/drawing/2014/main" id="{EB754369-599A-448A-A619-94A1F37CC6AA}"/>
                  </a:ext>
                </a:extLst>
              </p:cNvPr>
              <p:cNvSpPr/>
              <p:nvPr/>
            </p:nvSpPr>
            <p:spPr>
              <a:xfrm>
                <a:off x="4573656" y="5412334"/>
                <a:ext cx="180000" cy="180000"/>
              </a:xfrm>
              <a:prstGeom prst="rect">
                <a:avLst/>
              </a:prstGeom>
              <a:solidFill>
                <a:schemeClr val="bg1">
                  <a:lumMod val="7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42" name="矩形 41">
                <a:extLst>
                  <a:ext uri="{FF2B5EF4-FFF2-40B4-BE49-F238E27FC236}">
                    <a16:creationId xmlns:a16="http://schemas.microsoft.com/office/drawing/2014/main" id="{8A0F6C3B-7A9C-45E1-A2E7-15AF0B336A1D}"/>
                  </a:ext>
                </a:extLst>
              </p:cNvPr>
              <p:cNvSpPr/>
              <p:nvPr/>
            </p:nvSpPr>
            <p:spPr>
              <a:xfrm>
                <a:off x="4347904" y="4547130"/>
                <a:ext cx="180000" cy="180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sp>
            <p:nvSpPr>
              <p:cNvPr id="43" name="矩形 42">
                <a:extLst>
                  <a:ext uri="{FF2B5EF4-FFF2-40B4-BE49-F238E27FC236}">
                    <a16:creationId xmlns:a16="http://schemas.microsoft.com/office/drawing/2014/main" id="{86F69B23-F76F-454D-B8F7-0F98CA00F9C9}"/>
                  </a:ext>
                </a:extLst>
              </p:cNvPr>
              <p:cNvSpPr/>
              <p:nvPr/>
            </p:nvSpPr>
            <p:spPr>
              <a:xfrm>
                <a:off x="4573656" y="4547130"/>
                <a:ext cx="180000" cy="180000"/>
              </a:xfrm>
              <a:prstGeom prst="rect">
                <a:avLst/>
              </a:prstGeom>
              <a:solidFill>
                <a:schemeClr val="bg1">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Times New Roman"/>
                  <a:ea typeface="宋体"/>
                  <a:cs typeface="+mn-cs"/>
                </a:endParaRPr>
              </a:p>
            </p:txBody>
          </p:sp>
        </p:grpSp>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447F55D3-DA14-4B81-B2F7-54A2A0DCDD09}"/>
                    </a:ext>
                  </a:extLst>
                </p:cNvPr>
                <p:cNvSpPr txBox="1"/>
                <p:nvPr/>
              </p:nvSpPr>
              <p:spPr>
                <a:xfrm>
                  <a:off x="1318959" y="4721298"/>
                  <a:ext cx="1866693"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Cambria Math" panose="02040503050406030204" pitchFamily="18" charset="0"/>
                      <a:cs typeface="Times New Roman" panose="02020603050405020304" pitchFamily="18" charset="0"/>
                    </a:rPr>
                    <a:t>Digital Filter </a:t>
                  </a:r>
                  <a14:m>
                    <m:oMath xmlns:m="http://schemas.openxmlformats.org/officeDocument/2006/math">
                      <m:r>
                        <a:rPr kumimoji="0" lang="zh-CN" altLang="en-US" sz="2000" b="1" i="0" u="none" strike="noStrike" kern="1200" cap="none" spc="0" normalizeH="0" baseline="0" noProof="0" smtClean="0">
                          <a:ln>
                            <a:noFill/>
                          </a:ln>
                          <a:solidFill>
                            <a:prstClr val="black"/>
                          </a:solidFill>
                          <a:effectLst/>
                          <a:uLnTx/>
                          <a:uFillTx/>
                          <a:latin typeface="Cambria Math" panose="02040503050406030204" pitchFamily="18" charset="0"/>
                          <a:cs typeface="+mn-cs"/>
                        </a:rPr>
                        <m:t>𝐟</m:t>
                      </m:r>
                    </m:oMath>
                  </a14:m>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73" name="文本框 72">
                  <a:extLst>
                    <a:ext uri="{FF2B5EF4-FFF2-40B4-BE49-F238E27FC236}">
                      <a16:creationId xmlns:a16="http://schemas.microsoft.com/office/drawing/2014/main" id="{447F55D3-DA14-4B81-B2F7-54A2A0DCDD09}"/>
                    </a:ext>
                  </a:extLst>
                </p:cNvPr>
                <p:cNvSpPr txBox="1">
                  <a:spLocks noRot="1" noChangeAspect="1" noMove="1" noResize="1" noEditPoints="1" noAdjustHandles="1" noChangeArrowheads="1" noChangeShapeType="1" noTextEdit="1"/>
                </p:cNvSpPr>
                <p:nvPr/>
              </p:nvSpPr>
              <p:spPr>
                <a:xfrm>
                  <a:off x="1318959" y="4721298"/>
                  <a:ext cx="1866693" cy="400110"/>
                </a:xfrm>
                <a:prstGeom prst="rect">
                  <a:avLst/>
                </a:prstGeom>
                <a:blipFill>
                  <a:blip r:embed="rId11"/>
                  <a:stretch>
                    <a:fillRect t="-7576" b="-25758"/>
                  </a:stretch>
                </a:blipFill>
              </p:spPr>
              <p:txBody>
                <a:bodyPr/>
                <a:lstStyle/>
                <a:p>
                  <a:r>
                    <a:rPr lang="zh-CN" altLang="en-US">
                      <a:noFill/>
                    </a:rPr>
                    <a:t> </a:t>
                  </a:r>
                </a:p>
              </p:txBody>
            </p:sp>
          </mc:Fallback>
        </mc:AlternateContent>
        <p:sp>
          <p:nvSpPr>
            <p:cNvPr id="101" name="文本框 100">
              <a:extLst>
                <a:ext uri="{FF2B5EF4-FFF2-40B4-BE49-F238E27FC236}">
                  <a16:creationId xmlns:a16="http://schemas.microsoft.com/office/drawing/2014/main" id="{7B45C83B-03E7-4DD7-910C-7CD47112482C}"/>
                </a:ext>
              </a:extLst>
            </p:cNvPr>
            <p:cNvSpPr txBox="1"/>
            <p:nvPr/>
          </p:nvSpPr>
          <p:spPr>
            <a:xfrm>
              <a:off x="3401410" y="5451266"/>
              <a:ext cx="142945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宋体"/>
                  <a:cs typeface="+mn-cs"/>
                </a:rPr>
                <a:t>Matrix</a:t>
              </a: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grpSp>
      <p:grpSp>
        <p:nvGrpSpPr>
          <p:cNvPr id="122" name="组合 121">
            <a:extLst>
              <a:ext uri="{FF2B5EF4-FFF2-40B4-BE49-F238E27FC236}">
                <a16:creationId xmlns:a16="http://schemas.microsoft.com/office/drawing/2014/main" id="{472B7DD5-0A87-4DB8-84D6-8B7D32EDCF84}"/>
              </a:ext>
            </a:extLst>
          </p:cNvPr>
          <p:cNvGrpSpPr/>
          <p:nvPr/>
        </p:nvGrpSpPr>
        <p:grpSpPr>
          <a:xfrm>
            <a:off x="812798" y="1743590"/>
            <a:ext cx="7549722" cy="553549"/>
            <a:chOff x="812798" y="1926470"/>
            <a:chExt cx="7549722" cy="553549"/>
          </a:xfrm>
        </p:grpSpPr>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F4BF1F10-D7A2-4BBF-A6EE-BBC3D113F00F}"/>
                    </a:ext>
                  </a:extLst>
                </p:cNvPr>
                <p:cNvSpPr/>
                <p:nvPr/>
              </p:nvSpPr>
              <p:spPr>
                <a:xfrm>
                  <a:off x="2907992" y="1926470"/>
                  <a:ext cx="5454528" cy="5535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limLow>
                          <m:limLow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limLowPr>
                          <m:e>
                            <m:func>
                              <m:func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arg</m:t>
                                </m:r>
                              </m:fName>
                              <m:e>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𝑚𝑖𝑛</m:t>
                                </m:r>
                              </m:e>
                            </m:func>
                          </m:e>
                          <m:lim>
                            <m:func>
                              <m:func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f</m:t>
                                </m:r>
                              </m:fName>
                              <m:e>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 </m:t>
                                </m:r>
                              </m:e>
                            </m:func>
                          </m:lim>
                        </m:limLow>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ℒ</m:t>
                        </m:r>
                        <m:d>
                          <m:dPr>
                            <m:ctrlPr>
                              <a:rPr kumimoji="0" lang="zh-CN"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zh-CN" altLang="en-US" sz="2000" b="1" i="0" u="none" strike="noStrike" kern="1200" cap="none" spc="0" normalizeH="0" baseline="0" noProof="0" smtClean="0">
                                <a:ln>
                                  <a:noFill/>
                                </a:ln>
                                <a:solidFill>
                                  <a:srgbClr val="C00000"/>
                                </a:solidFill>
                                <a:effectLst/>
                                <a:uLnTx/>
                                <a:uFillTx/>
                                <a:latin typeface="Cambria Math" panose="02040503050406030204" pitchFamily="18" charset="0"/>
                                <a:cs typeface="+mn-cs"/>
                              </a:rPr>
                              <m:t>𝐟</m:t>
                            </m:r>
                          </m:e>
                        </m:d>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0" lang="zh-CN"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𝐱</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𝐟</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𝐲</m:t>
                                </m:r>
                              </m:e>
                            </m:d>
                          </m:e>
                          <m:sup>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p>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𝜆</m:t>
                        </m:r>
                        <m:sSup>
                          <m:sSup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0" lang="zh-CN"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𝐟</m:t>
                                </m:r>
                              </m:e>
                            </m:d>
                          </m:e>
                          <m:sup>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p>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 </m:t>
                        </m:r>
                      </m:oMath>
                    </m:oMathPara>
                  </a14:m>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7" name="矩形 6">
                  <a:extLst>
                    <a:ext uri="{FF2B5EF4-FFF2-40B4-BE49-F238E27FC236}">
                      <a16:creationId xmlns:a16="http://schemas.microsoft.com/office/drawing/2014/main" id="{F4BF1F10-D7A2-4BBF-A6EE-BBC3D113F00F}"/>
                    </a:ext>
                  </a:extLst>
                </p:cNvPr>
                <p:cNvSpPr>
                  <a:spLocks noRot="1" noChangeAspect="1" noMove="1" noResize="1" noEditPoints="1" noAdjustHandles="1" noChangeArrowheads="1" noChangeShapeType="1" noTextEdit="1"/>
                </p:cNvSpPr>
                <p:nvPr/>
              </p:nvSpPr>
              <p:spPr>
                <a:xfrm>
                  <a:off x="2907992" y="1926470"/>
                  <a:ext cx="5454528" cy="553549"/>
                </a:xfrm>
                <a:prstGeom prst="rect">
                  <a:avLst/>
                </a:prstGeom>
                <a:blipFill>
                  <a:blip r:embed="rId12"/>
                  <a:stretch>
                    <a:fillRect b="-3297"/>
                  </a:stretch>
                </a:blipFill>
              </p:spPr>
              <p:txBody>
                <a:bodyPr/>
                <a:lstStyle/>
                <a:p>
                  <a:r>
                    <a:rPr lang="zh-CN" altLang="en-US">
                      <a:noFill/>
                    </a:rPr>
                    <a:t> </a:t>
                  </a:r>
                </a:p>
              </p:txBody>
            </p:sp>
          </mc:Fallback>
        </mc:AlternateContent>
        <p:sp>
          <p:nvSpPr>
            <p:cNvPr id="102" name="文本框 101">
              <a:extLst>
                <a:ext uri="{FF2B5EF4-FFF2-40B4-BE49-F238E27FC236}">
                  <a16:creationId xmlns:a16="http://schemas.microsoft.com/office/drawing/2014/main" id="{A2180FFF-476F-479E-96CF-53F6F6BD9B7E}"/>
                </a:ext>
              </a:extLst>
            </p:cNvPr>
            <p:cNvSpPr txBox="1"/>
            <p:nvPr/>
          </p:nvSpPr>
          <p:spPr>
            <a:xfrm>
              <a:off x="812798" y="1954927"/>
              <a:ext cx="2372854"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宋体"/>
                  <a:cs typeface="Times New Roman" panose="02020603050405020304" pitchFamily="18" charset="0"/>
                </a:rPr>
                <a:t>Basic Formula</a:t>
              </a:r>
            </a:p>
          </p:txBody>
        </p:sp>
      </p:grpSp>
      <p:grpSp>
        <p:nvGrpSpPr>
          <p:cNvPr id="131" name="组合 130">
            <a:extLst>
              <a:ext uri="{FF2B5EF4-FFF2-40B4-BE49-F238E27FC236}">
                <a16:creationId xmlns:a16="http://schemas.microsoft.com/office/drawing/2014/main" id="{73ACE34B-61A4-40A6-A263-F4A833DE6ADB}"/>
              </a:ext>
            </a:extLst>
          </p:cNvPr>
          <p:cNvGrpSpPr/>
          <p:nvPr/>
        </p:nvGrpSpPr>
        <p:grpSpPr>
          <a:xfrm>
            <a:off x="8058862" y="2594512"/>
            <a:ext cx="2512313" cy="731499"/>
            <a:chOff x="8058862" y="2777392"/>
            <a:chExt cx="2512313" cy="731499"/>
          </a:xfrm>
        </p:grpSpPr>
        <p:sp>
          <p:nvSpPr>
            <p:cNvPr id="108" name="文本框 107">
              <a:extLst>
                <a:ext uri="{FF2B5EF4-FFF2-40B4-BE49-F238E27FC236}">
                  <a16:creationId xmlns:a16="http://schemas.microsoft.com/office/drawing/2014/main" id="{16DF8A3D-65C9-4D92-ACC0-47402AA1CCFD}"/>
                </a:ext>
              </a:extLst>
            </p:cNvPr>
            <p:cNvSpPr txBox="1"/>
            <p:nvPr/>
          </p:nvSpPr>
          <p:spPr>
            <a:xfrm>
              <a:off x="8058862" y="2777392"/>
              <a:ext cx="251231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Object location</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p:cxnSp>
          <p:nvCxnSpPr>
            <p:cNvPr id="109" name="直接箭头连接符 108">
              <a:extLst>
                <a:ext uri="{FF2B5EF4-FFF2-40B4-BE49-F238E27FC236}">
                  <a16:creationId xmlns:a16="http://schemas.microsoft.com/office/drawing/2014/main" id="{74A5E549-AA7F-4C37-AFB7-69ED948C9F0D}"/>
                </a:ext>
              </a:extLst>
            </p:cNvPr>
            <p:cNvCxnSpPr>
              <a:cxnSpLocks/>
            </p:cNvCxnSpPr>
            <p:nvPr/>
          </p:nvCxnSpPr>
          <p:spPr>
            <a:xfrm flipV="1">
              <a:off x="8270059" y="3121663"/>
              <a:ext cx="199748" cy="387228"/>
            </a:xfrm>
            <a:prstGeom prst="straightConnector1">
              <a:avLst/>
            </a:prstGeom>
            <a:ln w="25400">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126" name="组合 125">
            <a:extLst>
              <a:ext uri="{FF2B5EF4-FFF2-40B4-BE49-F238E27FC236}">
                <a16:creationId xmlns:a16="http://schemas.microsoft.com/office/drawing/2014/main" id="{84616C9A-7AB4-4FA4-94E7-BEFAD1FD3D57}"/>
              </a:ext>
            </a:extLst>
          </p:cNvPr>
          <p:cNvGrpSpPr/>
          <p:nvPr/>
        </p:nvGrpSpPr>
        <p:grpSpPr>
          <a:xfrm>
            <a:off x="6353439" y="3128815"/>
            <a:ext cx="2782078" cy="2073154"/>
            <a:chOff x="6353439" y="3311695"/>
            <a:chExt cx="2782078" cy="2073154"/>
          </a:xfrm>
        </p:grpSpPr>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6B838656-281A-40FE-A79C-4290779A6DF3}"/>
                    </a:ext>
                  </a:extLst>
                </p:cNvPr>
                <p:cNvSpPr/>
                <p:nvPr/>
              </p:nvSpPr>
              <p:spPr>
                <a:xfrm>
                  <a:off x="7564294" y="4676963"/>
                  <a:ext cx="131415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000" b="1"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𝐱</m:t>
                        </m:r>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altLang="zh-CN" sz="2000" b="1"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𝐟</m:t>
                        </m:r>
                      </m:oMath>
                    </m:oMathPara>
                  </a14:m>
                  <a:endParaRPr kumimoji="0" lang="en-US" altLang="zh-CN" sz="2000" b="0" i="0" u="none" strike="noStrike" kern="1200" cap="none" spc="0" normalizeH="0" baseline="0" noProof="0">
                    <a:ln>
                      <a:noFill/>
                    </a:ln>
                    <a:solidFill>
                      <a:prstClr val="black"/>
                    </a:solidFill>
                    <a:effectLst/>
                    <a:uLnTx/>
                    <a:uFillTx/>
                    <a:latin typeface="Times New Roman"/>
                    <a:ea typeface="宋体"/>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Times New Roman"/>
                      <a:ea typeface="宋体"/>
                      <a:cs typeface="+mn-cs"/>
                    </a:rPr>
                    <a:t>Prediction</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11" name="矩形 10">
                  <a:extLst>
                    <a:ext uri="{FF2B5EF4-FFF2-40B4-BE49-F238E27FC236}">
                      <a16:creationId xmlns:a16="http://schemas.microsoft.com/office/drawing/2014/main" id="{6B838656-281A-40FE-A79C-4290779A6DF3}"/>
                    </a:ext>
                  </a:extLst>
                </p:cNvPr>
                <p:cNvSpPr>
                  <a:spLocks noRot="1" noChangeAspect="1" noMove="1" noResize="1" noEditPoints="1" noAdjustHandles="1" noChangeArrowheads="1" noChangeShapeType="1" noTextEdit="1"/>
                </p:cNvSpPr>
                <p:nvPr/>
              </p:nvSpPr>
              <p:spPr>
                <a:xfrm>
                  <a:off x="7564294" y="4676963"/>
                  <a:ext cx="1314154" cy="707886"/>
                </a:xfrm>
                <a:prstGeom prst="rect">
                  <a:avLst/>
                </a:prstGeom>
                <a:blipFill>
                  <a:blip r:embed="rId13"/>
                  <a:stretch>
                    <a:fillRect l="-2326" r="-1860" b="-14655"/>
                  </a:stretch>
                </a:blipFill>
              </p:spPr>
              <p:txBody>
                <a:bodyPr/>
                <a:lstStyle/>
                <a:p>
                  <a:r>
                    <a:rPr lang="zh-CN" altLang="en-US">
                      <a:noFill/>
                    </a:rPr>
                    <a:t> </a:t>
                  </a:r>
                </a:p>
              </p:txBody>
            </p:sp>
          </mc:Fallback>
        </mc:AlternateContent>
        <p:grpSp>
          <p:nvGrpSpPr>
            <p:cNvPr id="125" name="组合 124">
              <a:extLst>
                <a:ext uri="{FF2B5EF4-FFF2-40B4-BE49-F238E27FC236}">
                  <a16:creationId xmlns:a16="http://schemas.microsoft.com/office/drawing/2014/main" id="{0DFB01FC-7CC6-4F76-B4D5-356CCC18515B}"/>
                </a:ext>
              </a:extLst>
            </p:cNvPr>
            <p:cNvGrpSpPr/>
            <p:nvPr/>
          </p:nvGrpSpPr>
          <p:grpSpPr>
            <a:xfrm>
              <a:off x="6353439" y="3311695"/>
              <a:ext cx="2782078" cy="1580345"/>
              <a:chOff x="6353439" y="3311695"/>
              <a:chExt cx="2782078" cy="1580345"/>
            </a:xfrm>
          </p:grpSpPr>
          <p:pic>
            <p:nvPicPr>
              <p:cNvPr id="8" name="图片 7">
                <a:extLst>
                  <a:ext uri="{FF2B5EF4-FFF2-40B4-BE49-F238E27FC236}">
                    <a16:creationId xmlns:a16="http://schemas.microsoft.com/office/drawing/2014/main" id="{48C6004D-46D6-4672-AA4D-93ACEA69421D}"/>
                  </a:ext>
                </a:extLst>
              </p:cNvPr>
              <p:cNvPicPr>
                <a:picLocks noChangeAspect="1"/>
              </p:cNvPicPr>
              <p:nvPr/>
            </p:nvPicPr>
            <p:blipFill rotWithShape="1">
              <a:blip r:embed="rId14">
                <a:extLst>
                  <a:ext uri="{28A0092B-C50C-407E-A947-70E740481C1C}">
                    <a14:useLocalDpi xmlns:a14="http://schemas.microsoft.com/office/drawing/2010/main" val="0"/>
                  </a:ext>
                </a:extLst>
              </a:blip>
              <a:srcRect l="13808" t="26697" r="8792" b="20117"/>
              <a:stretch/>
            </p:blipFill>
            <p:spPr>
              <a:xfrm>
                <a:off x="7127399" y="3611642"/>
                <a:ext cx="2008118" cy="1034911"/>
              </a:xfrm>
              <a:prstGeom prst="rect">
                <a:avLst/>
              </a:prstGeom>
            </p:spPr>
          </p:pic>
          <p:sp>
            <p:nvSpPr>
              <p:cNvPr id="74" name="右大括号 73">
                <a:extLst>
                  <a:ext uri="{FF2B5EF4-FFF2-40B4-BE49-F238E27FC236}">
                    <a16:creationId xmlns:a16="http://schemas.microsoft.com/office/drawing/2014/main" id="{1588D4D3-F5E6-4708-8667-2B1CD93EE89E}"/>
                  </a:ext>
                </a:extLst>
              </p:cNvPr>
              <p:cNvSpPr/>
              <p:nvPr/>
            </p:nvSpPr>
            <p:spPr>
              <a:xfrm>
                <a:off x="6353439" y="3311695"/>
                <a:ext cx="370294" cy="1580345"/>
              </a:xfrm>
              <a:prstGeom prst="rightBrace">
                <a:avLst>
                  <a:gd name="adj1" fmla="val 41258"/>
                  <a:gd name="adj2" fmla="val 50000"/>
                </a:avLst>
              </a:prstGeom>
              <a:ln w="158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112" name="文本框 111">
                <a:extLst>
                  <a:ext uri="{FF2B5EF4-FFF2-40B4-BE49-F238E27FC236}">
                    <a16:creationId xmlns:a16="http://schemas.microsoft.com/office/drawing/2014/main" id="{E7AA9843-4FEB-431D-B268-670A8ABACCE4}"/>
                  </a:ext>
                </a:extLst>
              </p:cNvPr>
              <p:cNvSpPr txBox="1"/>
              <p:nvPr/>
            </p:nvSpPr>
            <p:spPr>
              <a:xfrm>
                <a:off x="6584936" y="3373944"/>
                <a:ext cx="15684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Correlation</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p:grpSp>
      </p:grpSp>
      <p:grpSp>
        <p:nvGrpSpPr>
          <p:cNvPr id="130" name="组合 129">
            <a:extLst>
              <a:ext uri="{FF2B5EF4-FFF2-40B4-BE49-F238E27FC236}">
                <a16:creationId xmlns:a16="http://schemas.microsoft.com/office/drawing/2014/main" id="{CABD0A3E-F45E-4B48-AAF5-3947ECC38064}"/>
              </a:ext>
            </a:extLst>
          </p:cNvPr>
          <p:cNvGrpSpPr/>
          <p:nvPr/>
        </p:nvGrpSpPr>
        <p:grpSpPr>
          <a:xfrm>
            <a:off x="8567149" y="1105014"/>
            <a:ext cx="3412891" cy="2045498"/>
            <a:chOff x="8567149" y="1287894"/>
            <a:chExt cx="3412891" cy="2045498"/>
          </a:xfrm>
        </p:grpSpPr>
        <p:pic>
          <p:nvPicPr>
            <p:cNvPr id="115" name="图片 114">
              <a:extLst>
                <a:ext uri="{FF2B5EF4-FFF2-40B4-BE49-F238E27FC236}">
                  <a16:creationId xmlns:a16="http://schemas.microsoft.com/office/drawing/2014/main" id="{30DF358D-7F52-4315-9FCF-CBDAC26347B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80549" y="1287894"/>
              <a:ext cx="1799491" cy="2045498"/>
            </a:xfrm>
            <a:prstGeom prst="rect">
              <a:avLst/>
            </a:prstGeom>
          </p:spPr>
        </p:pic>
        <mc:AlternateContent xmlns:mc="http://schemas.openxmlformats.org/markup-compatibility/2006" xmlns:a14="http://schemas.microsoft.com/office/drawing/2010/main">
          <mc:Choice Requires="a14">
            <p:sp>
              <p:nvSpPr>
                <p:cNvPr id="117" name="文本框 116">
                  <a:extLst>
                    <a:ext uri="{FF2B5EF4-FFF2-40B4-BE49-F238E27FC236}">
                      <a16:creationId xmlns:a16="http://schemas.microsoft.com/office/drawing/2014/main" id="{36E6B8B6-40A4-4A77-B879-4A9D7824BB20}"/>
                    </a:ext>
                  </a:extLst>
                </p:cNvPr>
                <p:cNvSpPr txBox="1"/>
                <p:nvPr/>
              </p:nvSpPr>
              <p:spPr>
                <a:xfrm>
                  <a:off x="8567149" y="1892809"/>
                  <a:ext cx="161340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CN" sz="1800" b="1" i="0" u="none" strike="noStrike" kern="1200" cap="none" spc="0" normalizeH="0" baseline="0" noProof="0" smtClean="0">
                          <a:ln>
                            <a:noFill/>
                          </a:ln>
                          <a:solidFill>
                            <a:srgbClr val="2AA198"/>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𝐱</m:t>
                      </m:r>
                      <m:r>
                        <a:rPr kumimoji="0" lang="en-US" altLang="zh-CN" sz="1800" b="1" i="1" u="none" strike="noStrike" kern="1200" cap="none" spc="0" normalizeH="0" baseline="0" noProof="0">
                          <a:ln>
                            <a:noFill/>
                          </a:ln>
                          <a:solidFill>
                            <a:srgbClr val="2AA198"/>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altLang="zh-CN" sz="1800" b="1" i="0" u="none" strike="noStrike" kern="1200" cap="none" spc="0" normalizeH="0" baseline="0" noProof="0" smtClean="0">
                          <a:ln>
                            <a:noFill/>
                          </a:ln>
                          <a:solidFill>
                            <a:srgbClr val="2AA198"/>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𝐟</m:t>
                      </m:r>
                      <m:r>
                        <a:rPr kumimoji="0" lang="en-US" altLang="zh-CN" sz="1800" b="1" i="0" u="none" strike="noStrike" kern="1200" cap="none" spc="0" normalizeH="0" baseline="0" noProof="0" smtClean="0">
                          <a:ln>
                            <a:noFill/>
                          </a:ln>
                          <a:solidFill>
                            <a:srgbClr val="2AA198"/>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altLang="zh-CN" sz="1800" b="0" i="0" u="none" strike="noStrike" kern="1200" cap="none" spc="0" normalizeH="0" baseline="0" noProof="0" dirty="0">
                      <a:ln>
                        <a:noFill/>
                      </a:ln>
                      <a:solidFill>
                        <a:prstClr val="black"/>
                      </a:solidFill>
                      <a:effectLst/>
                      <a:uLnTx/>
                      <a:uFillTx/>
                      <a:latin typeface="Times New Roman"/>
                      <a:ea typeface="宋体"/>
                      <a:cs typeface="+mn-cs"/>
                    </a:rPr>
                    <a:t>, </a:t>
                  </a:r>
                  <a14:m>
                    <m:oMath xmlns:m="http://schemas.openxmlformats.org/officeDocument/2006/math">
                      <m:r>
                        <a:rPr kumimoji="0" lang="en-US" altLang="zh-CN" sz="1800" b="1" i="0" u="none" strike="noStrike" kern="1200" cap="none" spc="0" normalizeH="0" baseline="0" noProof="0" smtClean="0">
                          <a:ln>
                            <a:noFill/>
                          </a:ln>
                          <a:solidFill>
                            <a:srgbClr val="268AD1"/>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𝐱</m:t>
                      </m:r>
                    </m:oMath>
                  </a14:m>
                  <a:r>
                    <a:rPr kumimoji="0" lang="zh-CN" altLang="en-US" sz="1800" b="0" i="0" u="none" strike="noStrike" kern="1200" cap="none" spc="0" normalizeH="0" baseline="0" noProof="0">
                      <a:ln>
                        <a:noFill/>
                      </a:ln>
                      <a:solidFill>
                        <a:prstClr val="black"/>
                      </a:solidFill>
                      <a:effectLst/>
                      <a:uLnTx/>
                      <a:uFillTx/>
                      <a:latin typeface="Times New Roman"/>
                      <a:ea typeface="宋体"/>
                      <a:cs typeface="+mn-cs"/>
                    </a:rPr>
                    <a:t> </a:t>
                  </a:r>
                  <a:r>
                    <a:rPr kumimoji="0" lang="en-US" altLang="zh-CN" sz="1800" b="0" i="0" u="none" strike="noStrike" kern="1200" cap="none" spc="0" normalizeH="0" baseline="0" noProof="0" dirty="0">
                      <a:ln>
                        <a:noFill/>
                      </a:ln>
                      <a:solidFill>
                        <a:prstClr val="black"/>
                      </a:solidFill>
                      <a:effectLst/>
                      <a:uLnTx/>
                      <a:uFillTx/>
                      <a:latin typeface="Times New Roman"/>
                      <a:ea typeface="宋体"/>
                      <a:cs typeface="+mn-cs"/>
                    </a:rPr>
                    <a:t>and </a:t>
                  </a:r>
                  <a14:m>
                    <m:oMath xmlns:m="http://schemas.openxmlformats.org/officeDocument/2006/math">
                      <m:r>
                        <a:rPr kumimoji="0" lang="en-US" altLang="zh-CN" sz="1800" b="1" i="0" u="none" strike="noStrike" kern="1200" cap="none" spc="0" normalizeH="0" baseline="0" noProof="0" smtClean="0">
                          <a:ln>
                            <a:noFill/>
                          </a:ln>
                          <a:solidFill>
                            <a:srgbClr val="9CAFB3"/>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𝐟</m:t>
                      </m:r>
                    </m:oMath>
                  </a14:m>
                  <a:r>
                    <a:rPr kumimoji="0" lang="en-US" altLang="zh-CN" sz="1800" b="0" i="0" u="none" strike="noStrike" kern="1200" cap="none" spc="0" normalizeH="0" baseline="0" noProof="0" dirty="0">
                      <a:ln>
                        <a:noFill/>
                      </a:ln>
                      <a:solidFill>
                        <a:prstClr val="black"/>
                      </a:solidFill>
                      <a:effectLst/>
                      <a:uLnTx/>
                      <a:uFillTx/>
                      <a:latin typeface="Times New Roman"/>
                      <a:ea typeface="宋体"/>
                      <a:cs typeface="+mn-cs"/>
                    </a:rPr>
                    <a:t> </a:t>
                  </a: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117" name="文本框 116">
                  <a:extLst>
                    <a:ext uri="{FF2B5EF4-FFF2-40B4-BE49-F238E27FC236}">
                      <a16:creationId xmlns:a16="http://schemas.microsoft.com/office/drawing/2014/main" id="{36E6B8B6-40A4-4A77-B879-4A9D7824BB20}"/>
                    </a:ext>
                  </a:extLst>
                </p:cNvPr>
                <p:cNvSpPr txBox="1">
                  <a:spLocks noRot="1" noChangeAspect="1" noMove="1" noResize="1" noEditPoints="1" noAdjustHandles="1" noChangeArrowheads="1" noChangeShapeType="1" noTextEdit="1"/>
                </p:cNvSpPr>
                <p:nvPr/>
              </p:nvSpPr>
              <p:spPr>
                <a:xfrm>
                  <a:off x="8567149" y="1892809"/>
                  <a:ext cx="1613400" cy="369332"/>
                </a:xfrm>
                <a:prstGeom prst="rect">
                  <a:avLst/>
                </a:prstGeom>
                <a:blipFill>
                  <a:blip r:embed="rId16"/>
                  <a:stretch>
                    <a:fillRect t="-10000" b="-25000"/>
                  </a:stretch>
                </a:blipFill>
              </p:spPr>
              <p:txBody>
                <a:bodyPr/>
                <a:lstStyle/>
                <a:p>
                  <a:r>
                    <a:rPr lang="zh-CN" altLang="en-US">
                      <a:noFill/>
                    </a:rPr>
                    <a:t> </a:t>
                  </a:r>
                </a:p>
              </p:txBody>
            </p:sp>
          </mc:Fallback>
        </mc:AlternateContent>
        <p:sp>
          <p:nvSpPr>
            <p:cNvPr id="118" name="文本框 117">
              <a:extLst>
                <a:ext uri="{FF2B5EF4-FFF2-40B4-BE49-F238E27FC236}">
                  <a16:creationId xmlns:a16="http://schemas.microsoft.com/office/drawing/2014/main" id="{029CCD33-A353-4BBB-B661-CC0631B1706C}"/>
                </a:ext>
              </a:extLst>
            </p:cNvPr>
            <p:cNvSpPr txBox="1"/>
            <p:nvPr/>
          </p:nvSpPr>
          <p:spPr>
            <a:xfrm>
              <a:off x="8567149" y="1580779"/>
              <a:ext cx="161340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宋体"/>
                  <a:cs typeface="+mn-cs"/>
                </a:rPr>
                <a:t>Correlation</a:t>
              </a: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grpSp>
      <p:sp>
        <p:nvSpPr>
          <p:cNvPr id="120" name="矩形 119">
            <a:extLst>
              <a:ext uri="{FF2B5EF4-FFF2-40B4-BE49-F238E27FC236}">
                <a16:creationId xmlns:a16="http://schemas.microsoft.com/office/drawing/2014/main" id="{D047FAB0-D84B-4BBA-A99F-3320BEF54664}"/>
              </a:ext>
            </a:extLst>
          </p:cNvPr>
          <p:cNvSpPr/>
          <p:nvPr/>
        </p:nvSpPr>
        <p:spPr>
          <a:xfrm>
            <a:off x="3536161" y="1683526"/>
            <a:ext cx="4117749" cy="651717"/>
          </a:xfrm>
          <a:prstGeom prst="rect">
            <a:avLst/>
          </a:prstGeom>
          <a:solidFill>
            <a:srgbClr val="FF0000">
              <a:alpha val="10000"/>
            </a:srgbClr>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121" name="矩形 120">
            <a:extLst>
              <a:ext uri="{FF2B5EF4-FFF2-40B4-BE49-F238E27FC236}">
                <a16:creationId xmlns:a16="http://schemas.microsoft.com/office/drawing/2014/main" id="{6C2802BF-0F28-43E1-AA47-02FC0F2B7933}"/>
              </a:ext>
            </a:extLst>
          </p:cNvPr>
          <p:cNvSpPr/>
          <p:nvPr/>
        </p:nvSpPr>
        <p:spPr>
          <a:xfrm>
            <a:off x="7931225" y="4531270"/>
            <a:ext cx="568011" cy="365125"/>
          </a:xfrm>
          <a:prstGeom prst="rect">
            <a:avLst/>
          </a:prstGeom>
          <a:solidFill>
            <a:srgbClr val="FF0000">
              <a:alpha val="10000"/>
            </a:srgbClr>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78" name="TextBox 77">
            <a:extLst>
              <a:ext uri="{FF2B5EF4-FFF2-40B4-BE49-F238E27FC236}">
                <a16:creationId xmlns:a16="http://schemas.microsoft.com/office/drawing/2014/main" id="{F7D7A4E0-CF3A-4ABE-9CDA-24B3FFAE71CD}"/>
              </a:ext>
            </a:extLst>
          </p:cNvPr>
          <p:cNvSpPr txBox="1"/>
          <p:nvPr/>
        </p:nvSpPr>
        <p:spPr>
          <a:xfrm>
            <a:off x="327333" y="6197403"/>
            <a:ext cx="111651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a:ea typeface="宋体"/>
                <a:cs typeface="+mn-cs"/>
              </a:rPr>
              <a:t>Henriques, João F., et al. "High-speed tracking with kernelized correlation filters." IEEE TPAMI 37.3 (2014): 583-596.</a:t>
            </a:r>
            <a:endParaRPr kumimoji="0" lang="en-US" altLang="zh-CN" sz="1100" b="0" i="0" u="none" strike="noStrike" kern="1200" cap="none" spc="0" normalizeH="0" baseline="0" noProof="0" dirty="0">
              <a:ln>
                <a:noFill/>
              </a:ln>
              <a:solidFill>
                <a:prstClr val="black"/>
              </a:solidFill>
              <a:effectLst/>
              <a:uLnTx/>
              <a:uFillTx/>
              <a:latin typeface="Times New Roman"/>
              <a:ea typeface="宋体"/>
              <a:cs typeface="+mn-cs"/>
            </a:endParaRPr>
          </a:p>
        </p:txBody>
      </p:sp>
    </p:spTree>
    <p:extLst>
      <p:ext uri="{BB962C8B-B14F-4D97-AF65-F5344CB8AC3E}">
        <p14:creationId xmlns:p14="http://schemas.microsoft.com/office/powerpoint/2010/main" val="36905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8" grpId="0"/>
      <p:bldP spid="120" grpId="0" animBg="1"/>
      <p:bldP spid="1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825155-BB30-4CDB-A2FD-3235BCB37A80}"/>
              </a:ext>
            </a:extLst>
          </p:cNvPr>
          <p:cNvSpPr>
            <a:spLocks noGrp="1"/>
          </p:cNvSpPr>
          <p:nvPr>
            <p:ph type="title"/>
          </p:nvPr>
        </p:nvSpPr>
        <p:spPr>
          <a:xfrm>
            <a:off x="336000" y="1703"/>
            <a:ext cx="6074960" cy="504001"/>
          </a:xfrm>
        </p:spPr>
        <p:txBody>
          <a:bodyPr>
            <a:normAutofit/>
          </a:bodyPr>
          <a:lstStyle/>
          <a:p>
            <a:r>
              <a:rPr lang="en-US" altLang="zh-CN">
                <a:cs typeface="Arial" pitchFamily="34" charset="0"/>
              </a:rPr>
              <a:t>Speeding Up in Frequency Domain</a:t>
            </a:r>
            <a:endParaRPr lang="en-US" altLang="zh-CN" dirty="0">
              <a:cs typeface="Arial" pitchFamily="34" charset="0"/>
            </a:endParaRPr>
          </a:p>
        </p:txBody>
      </p:sp>
      <p:sp>
        <p:nvSpPr>
          <p:cNvPr id="3" name="日期占位符 2">
            <a:extLst>
              <a:ext uri="{FF2B5EF4-FFF2-40B4-BE49-F238E27FC236}">
                <a16:creationId xmlns:a16="http://schemas.microsoft.com/office/drawing/2014/main" id="{140B12D5-BDB7-4621-A77F-5CD9821821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B21F4D-892F-4A22-8DFC-60C032731040}"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4" name="页脚占位符 3">
            <a:extLst>
              <a:ext uri="{FF2B5EF4-FFF2-40B4-BE49-F238E27FC236}">
                <a16:creationId xmlns:a16="http://schemas.microsoft.com/office/drawing/2014/main" id="{6390B159-0329-4CDC-A7F1-5B3E80AD24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5" name="灯片编号占位符 4">
            <a:extLst>
              <a:ext uri="{FF2B5EF4-FFF2-40B4-BE49-F238E27FC236}">
                <a16:creationId xmlns:a16="http://schemas.microsoft.com/office/drawing/2014/main" id="{8037ECFC-9CB3-46A1-ADFC-D6BA663AFF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mc:AlternateContent xmlns:mc="http://schemas.openxmlformats.org/markup-compatibility/2006" xmlns:a14="http://schemas.microsoft.com/office/drawing/2010/main">
        <mc:Choice Requires="a14">
          <p:sp>
            <p:nvSpPr>
              <p:cNvPr id="7" name="矩形 8">
                <a:extLst>
                  <a:ext uri="{FF2B5EF4-FFF2-40B4-BE49-F238E27FC236}">
                    <a16:creationId xmlns:a16="http://schemas.microsoft.com/office/drawing/2014/main" id="{D2C40FCA-7ED0-473E-A998-CE00006E5E44}"/>
                  </a:ext>
                </a:extLst>
              </p:cNvPr>
              <p:cNvSpPr/>
              <p:nvPr/>
            </p:nvSpPr>
            <p:spPr>
              <a:xfrm>
                <a:off x="2984692" y="1137159"/>
                <a:ext cx="5454528" cy="561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limLow>
                        <m:limLowPr>
                          <m:ctrlPr>
                            <a:rPr lang="zh-CN" altLang="en-US" sz="2000" i="1">
                              <a:latin typeface="Cambria Math" panose="02040503050406030204" pitchFamily="18" charset="0"/>
                            </a:rPr>
                          </m:ctrlPr>
                        </m:limLowPr>
                        <m:e>
                          <m:func>
                            <m:funcPr>
                              <m:ctrlPr>
                                <a:rPr lang="zh-CN" altLang="en-US" sz="2000" i="1">
                                  <a:latin typeface="Cambria Math" panose="02040503050406030204" pitchFamily="18" charset="0"/>
                                </a:rPr>
                              </m:ctrlPr>
                            </m:funcPr>
                            <m:fName>
                              <m:r>
                                <m:rPr>
                                  <m:sty m:val="p"/>
                                </m:rPr>
                                <a:rPr lang="zh-CN" altLang="en-US" sz="2000">
                                  <a:latin typeface="Cambria Math" panose="02040503050406030204" pitchFamily="18" charset="0"/>
                                </a:rPr>
                                <m:t>arg</m:t>
                              </m:r>
                            </m:fName>
                            <m:e>
                              <m:r>
                                <a:rPr lang="zh-CN" altLang="en-US" sz="2000" i="1">
                                  <a:latin typeface="Cambria Math" panose="02040503050406030204" pitchFamily="18" charset="0"/>
                                </a:rPr>
                                <m:t>𝑚𝑖𝑛</m:t>
                              </m:r>
                            </m:e>
                          </m:func>
                        </m:e>
                        <m:lim>
                          <m:func>
                            <m:funcPr>
                              <m:ctrlPr>
                                <a:rPr lang="zh-CN" altLang="en-US" sz="2000" i="1">
                                  <a:latin typeface="Cambria Math" panose="02040503050406030204" pitchFamily="18" charset="0"/>
                                </a:rPr>
                              </m:ctrlPr>
                            </m:funcPr>
                            <m:fName>
                              <m:r>
                                <m:rPr>
                                  <m:sty m:val="p"/>
                                </m:rPr>
                                <a:rPr lang="zh-CN" altLang="en-US" sz="2000" i="0">
                                  <a:latin typeface="Cambria Math" panose="02040503050406030204" pitchFamily="18" charset="0"/>
                                </a:rPr>
                                <m:t>f</m:t>
                              </m:r>
                            </m:fName>
                            <m:e>
                              <m:r>
                                <a:rPr lang="zh-CN" altLang="en-US" sz="2000" i="0">
                                  <a:latin typeface="Cambria Math" panose="02040503050406030204" pitchFamily="18" charset="0"/>
                                </a:rPr>
                                <m:t> </m:t>
                              </m:r>
                            </m:e>
                          </m:func>
                        </m:lim>
                      </m:limLow>
                      <m:r>
                        <a:rPr lang="zh-CN" altLang="en-US" sz="2000" i="0">
                          <a:latin typeface="Cambria Math" panose="02040503050406030204" pitchFamily="18" charset="0"/>
                        </a:rPr>
                        <m:t>ℒ</m:t>
                      </m:r>
                      <m:d>
                        <m:dPr>
                          <m:ctrlPr>
                            <a:rPr lang="zh-CN" altLang="en-US" sz="2000" i="1">
                              <a:latin typeface="Cambria Math" panose="02040503050406030204" pitchFamily="18" charset="0"/>
                            </a:rPr>
                          </m:ctrlPr>
                        </m:dPr>
                        <m:e>
                          <m:r>
                            <a:rPr lang="zh-CN" altLang="en-US" sz="2000" b="1" i="0">
                              <a:latin typeface="Cambria Math" panose="02040503050406030204" pitchFamily="18" charset="0"/>
                            </a:rPr>
                            <m:t>𝐟</m:t>
                          </m:r>
                        </m:e>
                      </m:d>
                      <m:r>
                        <a:rPr lang="zh-CN" altLang="en-US" sz="2000" b="0" i="0">
                          <a:latin typeface="Cambria Math" panose="02040503050406030204" pitchFamily="18" charset="0"/>
                        </a:rPr>
                        <m:t>=</m:t>
                      </m:r>
                      <m:sSup>
                        <m:sSupPr>
                          <m:ctrlPr>
                            <a:rPr lang="zh-CN" altLang="en-US" sz="2000" b="0" i="1">
                              <a:latin typeface="Cambria Math" panose="02040503050406030204" pitchFamily="18" charset="0"/>
                            </a:rPr>
                          </m:ctrlPr>
                        </m:sSupPr>
                        <m:e>
                          <m:d>
                            <m:dPr>
                              <m:begChr m:val="‖"/>
                              <m:endChr m:val="‖"/>
                              <m:ctrlPr>
                                <a:rPr lang="zh-CN" altLang="en-US" sz="2000" b="0" i="1">
                                  <a:latin typeface="Cambria Math" panose="02040503050406030204" pitchFamily="18" charset="0"/>
                                </a:rPr>
                              </m:ctrlPr>
                            </m:dPr>
                            <m:e>
                              <m:r>
                                <a:rPr lang="zh-CN" altLang="en-US" sz="2000" b="1" i="0">
                                  <a:latin typeface="Cambria Math" panose="02040503050406030204" pitchFamily="18" charset="0"/>
                                </a:rPr>
                                <m:t>𝐱</m:t>
                              </m:r>
                              <m:r>
                                <a:rPr lang="zh-CN" altLang="en-US" sz="2000">
                                  <a:latin typeface="Cambria Math" panose="02040503050406030204" pitchFamily="18" charset="0"/>
                                </a:rPr>
                                <m:t>⋆</m:t>
                              </m:r>
                              <m:r>
                                <a:rPr lang="zh-CN" altLang="en-US" sz="2000" b="1" i="0">
                                  <a:latin typeface="Cambria Math" panose="02040503050406030204" pitchFamily="18" charset="0"/>
                                </a:rPr>
                                <m:t>𝐟</m:t>
                              </m:r>
                              <m:r>
                                <a:rPr lang="zh-CN" altLang="en-US" sz="2000" b="0" i="0">
                                  <a:latin typeface="Cambria Math" panose="02040503050406030204" pitchFamily="18" charset="0"/>
                                </a:rPr>
                                <m:t>−</m:t>
                              </m:r>
                              <m:r>
                                <a:rPr lang="zh-CN" altLang="en-US" sz="2000" b="1" i="0">
                                  <a:latin typeface="Cambria Math" panose="02040503050406030204" pitchFamily="18" charset="0"/>
                                </a:rPr>
                                <m:t>𝐲</m:t>
                              </m:r>
                            </m:e>
                          </m:d>
                        </m:e>
                        <m:sup>
                          <m:r>
                            <a:rPr lang="zh-CN" altLang="en-US" sz="2000" b="0" i="0">
                              <a:latin typeface="Cambria Math" panose="02040503050406030204" pitchFamily="18" charset="0"/>
                            </a:rPr>
                            <m:t>2</m:t>
                          </m:r>
                        </m:sup>
                      </m:sSup>
                      <m:r>
                        <a:rPr lang="zh-CN" altLang="en-US" sz="2000" b="0" i="0">
                          <a:latin typeface="Cambria Math" panose="02040503050406030204" pitchFamily="18" charset="0"/>
                        </a:rPr>
                        <m:t>+</m:t>
                      </m:r>
                      <m:r>
                        <a:rPr lang="zh-CN" altLang="en-US" sz="2000" b="0" i="1">
                          <a:latin typeface="Cambria Math" panose="02040503050406030204" pitchFamily="18" charset="0"/>
                        </a:rPr>
                        <m:t>𝜆</m:t>
                      </m:r>
                      <m:sSup>
                        <m:sSupPr>
                          <m:ctrlPr>
                            <a:rPr lang="zh-CN" altLang="en-US" sz="2000" b="0" i="1">
                              <a:latin typeface="Cambria Math" panose="02040503050406030204" pitchFamily="18" charset="0"/>
                            </a:rPr>
                          </m:ctrlPr>
                        </m:sSupPr>
                        <m:e>
                          <m:d>
                            <m:dPr>
                              <m:begChr m:val="‖"/>
                              <m:endChr m:val="‖"/>
                              <m:ctrlPr>
                                <a:rPr lang="zh-CN" altLang="en-US" sz="2000" b="0" i="1" smtClean="0">
                                  <a:latin typeface="Cambria Math" panose="02040503050406030204" pitchFamily="18" charset="0"/>
                                </a:rPr>
                              </m:ctrlPr>
                            </m:dPr>
                            <m:e>
                              <m:r>
                                <a:rPr lang="zh-CN" altLang="en-US" sz="2000" b="1" i="0">
                                  <a:latin typeface="Cambria Math" panose="02040503050406030204" pitchFamily="18" charset="0"/>
                                </a:rPr>
                                <m:t>𝐟</m:t>
                              </m:r>
                            </m:e>
                          </m:d>
                        </m:e>
                        <m:sup>
                          <m:r>
                            <a:rPr lang="zh-CN" altLang="en-US" sz="2000" b="0" i="0">
                              <a:latin typeface="Cambria Math" panose="02040503050406030204" pitchFamily="18" charset="0"/>
                            </a:rPr>
                            <m:t>2</m:t>
                          </m:r>
                        </m:sup>
                      </m:sSup>
                      <m:r>
                        <a:rPr lang="zh-CN" altLang="en-US" sz="2000" b="0" i="0">
                          <a:latin typeface="Cambria Math" panose="02040503050406030204" pitchFamily="18" charset="0"/>
                        </a:rPr>
                        <m:t> </m:t>
                      </m:r>
                    </m:oMath>
                  </m:oMathPara>
                </a14:m>
                <a:endParaRPr lang="zh-CN" altLang="en-US" sz="2000"/>
              </a:p>
            </p:txBody>
          </p:sp>
        </mc:Choice>
        <mc:Fallback xmlns="">
          <p:sp>
            <p:nvSpPr>
              <p:cNvPr id="7" name="矩形 8">
                <a:extLst>
                  <a:ext uri="{FF2B5EF4-FFF2-40B4-BE49-F238E27FC236}">
                    <a16:creationId xmlns:a16="http://schemas.microsoft.com/office/drawing/2014/main" id="{D2C40FCA-7ED0-473E-A998-CE00006E5E44}"/>
                  </a:ext>
                </a:extLst>
              </p:cNvPr>
              <p:cNvSpPr>
                <a:spLocks noRot="1" noChangeAspect="1" noMove="1" noResize="1" noEditPoints="1" noAdjustHandles="1" noChangeArrowheads="1" noChangeShapeType="1" noTextEdit="1"/>
              </p:cNvSpPr>
              <p:nvPr/>
            </p:nvSpPr>
            <p:spPr>
              <a:xfrm>
                <a:off x="2984692" y="1137159"/>
                <a:ext cx="5454528" cy="561436"/>
              </a:xfrm>
              <a:prstGeom prst="rect">
                <a:avLst/>
              </a:prstGeom>
              <a:blipFill>
                <a:blip r:embed="rId3"/>
                <a:stretch>
                  <a:fillRect b="-3261"/>
                </a:stretch>
              </a:blipFill>
            </p:spPr>
            <p:txBody>
              <a:bodyPr/>
              <a:lstStyle/>
              <a:p>
                <a:r>
                  <a:rPr lang="zh-CN" altLang="en-US">
                    <a:noFill/>
                  </a:rPr>
                  <a:t> </a:t>
                </a:r>
              </a:p>
            </p:txBody>
          </p:sp>
        </mc:Fallback>
      </mc:AlternateContent>
      <p:sp>
        <p:nvSpPr>
          <p:cNvPr id="8" name="文本框 9">
            <a:extLst>
              <a:ext uri="{FF2B5EF4-FFF2-40B4-BE49-F238E27FC236}">
                <a16:creationId xmlns:a16="http://schemas.microsoft.com/office/drawing/2014/main" id="{4B798FA7-2A22-491F-9184-D9716527DA99}"/>
              </a:ext>
            </a:extLst>
          </p:cNvPr>
          <p:cNvSpPr txBox="1"/>
          <p:nvPr/>
        </p:nvSpPr>
        <p:spPr>
          <a:xfrm>
            <a:off x="556582" y="673193"/>
            <a:ext cx="6971978" cy="400110"/>
          </a:xfrm>
          <a:prstGeom prst="rect">
            <a:avLst/>
          </a:prstGeom>
          <a:noFill/>
        </p:spPr>
        <p:txBody>
          <a:bodyPr wrap="square" rtlCol="0">
            <a:spAutoFit/>
          </a:bodyPr>
          <a:lstStyle/>
          <a:p>
            <a:r>
              <a:rPr lang="en-US" altLang="zh-CN" sz="2000">
                <a:ea typeface="宋体" panose="02010600030101010101" pitchFamily="2" charset="-122"/>
              </a:rPr>
              <a:t>Original Object function, with a Circulant Correlation</a:t>
            </a:r>
            <a:endParaRPr lang="zh-CN" altLang="en-US" sz="2000">
              <a:ea typeface="宋体" panose="02010600030101010101" pitchFamily="2" charset="-122"/>
            </a:endParaRPr>
          </a:p>
        </p:txBody>
      </p:sp>
      <p:sp>
        <p:nvSpPr>
          <p:cNvPr id="21" name="TextBox 20">
            <a:extLst>
              <a:ext uri="{FF2B5EF4-FFF2-40B4-BE49-F238E27FC236}">
                <a16:creationId xmlns:a16="http://schemas.microsoft.com/office/drawing/2014/main" id="{28693DFA-5618-4527-800D-D440890DBCC1}"/>
              </a:ext>
            </a:extLst>
          </p:cNvPr>
          <p:cNvSpPr txBox="1"/>
          <p:nvPr/>
        </p:nvSpPr>
        <p:spPr>
          <a:xfrm>
            <a:off x="327333" y="6197403"/>
            <a:ext cx="111651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a:ea typeface="宋体"/>
                <a:cs typeface="+mn-cs"/>
              </a:rPr>
              <a:t>Henriques, João F., et al. "High-speed tracking with kernelized correlation filters." IEEE TPAMI 37.3 (2014): 583-596.</a:t>
            </a:r>
            <a:endParaRPr kumimoji="0" lang="en-US" altLang="zh-CN" sz="1100" b="0" i="0" u="none" strike="noStrike" kern="1200" cap="none" spc="0" normalizeH="0" baseline="0" noProof="0" dirty="0">
              <a:ln>
                <a:noFill/>
              </a:ln>
              <a:solidFill>
                <a:prstClr val="black"/>
              </a:solidFill>
              <a:effectLst/>
              <a:uLnTx/>
              <a:uFillTx/>
              <a:latin typeface="Times New Roman"/>
              <a:ea typeface="宋体"/>
              <a:cs typeface="+mn-cs"/>
            </a:endParaRPr>
          </a:p>
        </p:txBody>
      </p:sp>
      <p:grpSp>
        <p:nvGrpSpPr>
          <p:cNvPr id="123" name="Group 122">
            <a:extLst>
              <a:ext uri="{FF2B5EF4-FFF2-40B4-BE49-F238E27FC236}">
                <a16:creationId xmlns:a16="http://schemas.microsoft.com/office/drawing/2014/main" id="{99182907-2439-4C7C-A756-9E2FECC9A9B5}"/>
              </a:ext>
            </a:extLst>
          </p:cNvPr>
          <p:cNvGrpSpPr>
            <a:grpSpLocks noChangeAspect="1"/>
          </p:cNvGrpSpPr>
          <p:nvPr/>
        </p:nvGrpSpPr>
        <p:grpSpPr>
          <a:xfrm>
            <a:off x="1145652" y="2878953"/>
            <a:ext cx="9132608" cy="3148150"/>
            <a:chOff x="2444386" y="2315688"/>
            <a:chExt cx="6461030" cy="2227216"/>
          </a:xfrm>
        </p:grpSpPr>
        <p:grpSp>
          <p:nvGrpSpPr>
            <p:cNvPr id="38" name="组合 1">
              <a:extLst>
                <a:ext uri="{FF2B5EF4-FFF2-40B4-BE49-F238E27FC236}">
                  <a16:creationId xmlns:a16="http://schemas.microsoft.com/office/drawing/2014/main" id="{89F51B7E-7515-4386-94E1-C21B9272D76F}"/>
                </a:ext>
              </a:extLst>
            </p:cNvPr>
            <p:cNvGrpSpPr/>
            <p:nvPr/>
          </p:nvGrpSpPr>
          <p:grpSpPr>
            <a:xfrm>
              <a:off x="7009846" y="2643894"/>
              <a:ext cx="1895570" cy="1899010"/>
              <a:chOff x="5319385" y="653861"/>
              <a:chExt cx="1895570" cy="1899010"/>
            </a:xfrm>
          </p:grpSpPr>
          <p:pic>
            <p:nvPicPr>
              <p:cNvPr id="39" name="图片 305">
                <a:extLst>
                  <a:ext uri="{FF2B5EF4-FFF2-40B4-BE49-F238E27FC236}">
                    <a16:creationId xmlns:a16="http://schemas.microsoft.com/office/drawing/2014/main" id="{BF7575B7-CC9E-467A-A96D-89A3048A05E0}"/>
                  </a:ext>
                </a:extLst>
              </p:cNvPr>
              <p:cNvPicPr>
                <a:picLocks/>
              </p:cNvPicPr>
              <p:nvPr/>
            </p:nvPicPr>
            <p:blipFill rotWithShape="1">
              <a:blip r:embed="rId4">
                <a:extLst>
                  <a:ext uri="{28A0092B-C50C-407E-A947-70E740481C1C}">
                    <a14:useLocalDpi xmlns:a14="http://schemas.microsoft.com/office/drawing/2010/main" val="0"/>
                  </a:ext>
                </a:extLst>
              </a:blip>
              <a:srcRect/>
              <a:stretch/>
            </p:blipFill>
            <p:spPr>
              <a:xfrm>
                <a:off x="5319385" y="653861"/>
                <a:ext cx="1895570" cy="1899010"/>
              </a:xfrm>
              <a:prstGeom prst="rect">
                <a:avLst/>
              </a:prstGeom>
            </p:spPr>
          </p:pic>
          <p:sp>
            <p:nvSpPr>
              <p:cNvPr id="40" name="矩形 306">
                <a:extLst>
                  <a:ext uri="{FF2B5EF4-FFF2-40B4-BE49-F238E27FC236}">
                    <a16:creationId xmlns:a16="http://schemas.microsoft.com/office/drawing/2014/main" id="{3F1F8A8C-0513-469F-BC46-6D17562080C1}"/>
                  </a:ext>
                </a:extLst>
              </p:cNvPr>
              <p:cNvSpPr/>
              <p:nvPr/>
            </p:nvSpPr>
            <p:spPr>
              <a:xfrm>
                <a:off x="5793556" y="1115108"/>
                <a:ext cx="947228" cy="939811"/>
              </a:xfrm>
              <a:prstGeom prst="rect">
                <a:avLst/>
              </a:prstGeom>
              <a:noFill/>
              <a:ln w="254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sz="2000"/>
              </a:p>
            </p:txBody>
          </p:sp>
        </p:grpSp>
        <p:grpSp>
          <p:nvGrpSpPr>
            <p:cNvPr id="41" name="组合 14">
              <a:extLst>
                <a:ext uri="{FF2B5EF4-FFF2-40B4-BE49-F238E27FC236}">
                  <a16:creationId xmlns:a16="http://schemas.microsoft.com/office/drawing/2014/main" id="{E7CA3CF6-4132-4482-82DD-D762A64BAF68}"/>
                </a:ext>
              </a:extLst>
            </p:cNvPr>
            <p:cNvGrpSpPr/>
            <p:nvPr/>
          </p:nvGrpSpPr>
          <p:grpSpPr>
            <a:xfrm>
              <a:off x="2444386" y="2315688"/>
              <a:ext cx="4237412" cy="2221319"/>
              <a:chOff x="753925" y="325655"/>
              <a:chExt cx="4237412" cy="2221319"/>
            </a:xfrm>
          </p:grpSpPr>
          <p:grpSp>
            <p:nvGrpSpPr>
              <p:cNvPr id="42" name="组合 301">
                <a:extLst>
                  <a:ext uri="{FF2B5EF4-FFF2-40B4-BE49-F238E27FC236}">
                    <a16:creationId xmlns:a16="http://schemas.microsoft.com/office/drawing/2014/main" id="{26C5AF38-4965-45FA-891E-204729580617}"/>
                  </a:ext>
                </a:extLst>
              </p:cNvPr>
              <p:cNvGrpSpPr/>
              <p:nvPr/>
            </p:nvGrpSpPr>
            <p:grpSpPr>
              <a:xfrm>
                <a:off x="753925" y="325655"/>
                <a:ext cx="4237412" cy="2221319"/>
                <a:chOff x="753925" y="325655"/>
                <a:chExt cx="4237412" cy="2221319"/>
              </a:xfrm>
            </p:grpSpPr>
            <p:grpSp>
              <p:nvGrpSpPr>
                <p:cNvPr id="56" name="组合 300">
                  <a:extLst>
                    <a:ext uri="{FF2B5EF4-FFF2-40B4-BE49-F238E27FC236}">
                      <a16:creationId xmlns:a16="http://schemas.microsoft.com/office/drawing/2014/main" id="{EB9278A2-FA61-4042-8021-76E5A1E59749}"/>
                    </a:ext>
                  </a:extLst>
                </p:cNvPr>
                <p:cNvGrpSpPr/>
                <p:nvPr/>
              </p:nvGrpSpPr>
              <p:grpSpPr>
                <a:xfrm>
                  <a:off x="753925" y="325655"/>
                  <a:ext cx="3868465" cy="1794610"/>
                  <a:chOff x="753925" y="325655"/>
                  <a:chExt cx="3868465" cy="1794610"/>
                </a:xfrm>
              </p:grpSpPr>
              <p:sp>
                <p:nvSpPr>
                  <p:cNvPr id="61" name="矩形 4">
                    <a:extLst>
                      <a:ext uri="{FF2B5EF4-FFF2-40B4-BE49-F238E27FC236}">
                        <a16:creationId xmlns:a16="http://schemas.microsoft.com/office/drawing/2014/main" id="{B4B15D02-6A95-40EE-BB03-8D46335393B2}"/>
                      </a:ext>
                    </a:extLst>
                  </p:cNvPr>
                  <p:cNvSpPr/>
                  <p:nvPr/>
                </p:nvSpPr>
                <p:spPr>
                  <a:xfrm>
                    <a:off x="1843817" y="920619"/>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2" name="矩形 5">
                    <a:extLst>
                      <a:ext uri="{FF2B5EF4-FFF2-40B4-BE49-F238E27FC236}">
                        <a16:creationId xmlns:a16="http://schemas.microsoft.com/office/drawing/2014/main" id="{287D3DD9-61C1-425E-B6D2-B1E4C0799FE7}"/>
                      </a:ext>
                    </a:extLst>
                  </p:cNvPr>
                  <p:cNvSpPr/>
                  <p:nvPr/>
                </p:nvSpPr>
                <p:spPr>
                  <a:xfrm>
                    <a:off x="2094961" y="920619"/>
                    <a:ext cx="180000" cy="1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000"/>
                  </a:p>
                </p:txBody>
              </p:sp>
              <p:sp>
                <p:nvSpPr>
                  <p:cNvPr id="63" name="矩形 6">
                    <a:extLst>
                      <a:ext uri="{FF2B5EF4-FFF2-40B4-BE49-F238E27FC236}">
                        <a16:creationId xmlns:a16="http://schemas.microsoft.com/office/drawing/2014/main" id="{EC7D968C-F9CA-4F27-994C-03F99650BAD5}"/>
                      </a:ext>
                    </a:extLst>
                  </p:cNvPr>
                  <p:cNvSpPr/>
                  <p:nvPr/>
                </p:nvSpPr>
                <p:spPr>
                  <a:xfrm>
                    <a:off x="2346105" y="920619"/>
                    <a:ext cx="180000" cy="18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a:p>
                </p:txBody>
              </p:sp>
              <p:sp>
                <p:nvSpPr>
                  <p:cNvPr id="64" name="矩形 7">
                    <a:extLst>
                      <a:ext uri="{FF2B5EF4-FFF2-40B4-BE49-F238E27FC236}">
                        <a16:creationId xmlns:a16="http://schemas.microsoft.com/office/drawing/2014/main" id="{1DCA9F9A-7E81-430D-9846-C423F7AA95BE}"/>
                      </a:ext>
                    </a:extLst>
                  </p:cNvPr>
                  <p:cNvSpPr/>
                  <p:nvPr/>
                </p:nvSpPr>
                <p:spPr>
                  <a:xfrm>
                    <a:off x="2597249" y="920619"/>
                    <a:ext cx="180000" cy="18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a:p>
                </p:txBody>
              </p:sp>
              <p:sp>
                <p:nvSpPr>
                  <p:cNvPr id="65" name="矩形 8">
                    <a:extLst>
                      <a:ext uri="{FF2B5EF4-FFF2-40B4-BE49-F238E27FC236}">
                        <a16:creationId xmlns:a16="http://schemas.microsoft.com/office/drawing/2014/main" id="{DB03A3AE-AAC5-4505-9856-A922B0249AF0}"/>
                      </a:ext>
                    </a:extLst>
                  </p:cNvPr>
                  <p:cNvSpPr/>
                  <p:nvPr/>
                </p:nvSpPr>
                <p:spPr>
                  <a:xfrm>
                    <a:off x="2848393" y="920619"/>
                    <a:ext cx="180000" cy="18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000"/>
                  </a:p>
                </p:txBody>
              </p:sp>
              <p:sp>
                <p:nvSpPr>
                  <p:cNvPr id="66" name="矩形 31">
                    <a:extLst>
                      <a:ext uri="{FF2B5EF4-FFF2-40B4-BE49-F238E27FC236}">
                        <a16:creationId xmlns:a16="http://schemas.microsoft.com/office/drawing/2014/main" id="{2FDD2CD9-D28F-4BE4-A7B9-FB1C2AB65BD2}"/>
                      </a:ext>
                    </a:extLst>
                  </p:cNvPr>
                  <p:cNvSpPr/>
                  <p:nvPr/>
                </p:nvSpPr>
                <p:spPr>
                  <a:xfrm>
                    <a:off x="1341850" y="1148577"/>
                    <a:ext cx="180000" cy="18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a:p>
                </p:txBody>
              </p:sp>
              <p:sp>
                <p:nvSpPr>
                  <p:cNvPr id="67" name="矩形 32">
                    <a:extLst>
                      <a:ext uri="{FF2B5EF4-FFF2-40B4-BE49-F238E27FC236}">
                        <a16:creationId xmlns:a16="http://schemas.microsoft.com/office/drawing/2014/main" id="{6E6497F8-9684-4E71-839A-BD6CE5BF5D72}"/>
                      </a:ext>
                    </a:extLst>
                  </p:cNvPr>
                  <p:cNvSpPr/>
                  <p:nvPr/>
                </p:nvSpPr>
                <p:spPr>
                  <a:xfrm>
                    <a:off x="1593101" y="1148577"/>
                    <a:ext cx="180000" cy="18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a:p>
                </p:txBody>
              </p:sp>
              <p:sp>
                <p:nvSpPr>
                  <p:cNvPr id="68" name="矩形 33">
                    <a:extLst>
                      <a:ext uri="{FF2B5EF4-FFF2-40B4-BE49-F238E27FC236}">
                        <a16:creationId xmlns:a16="http://schemas.microsoft.com/office/drawing/2014/main" id="{B8FC580C-959D-44A8-80BF-ED37E942FDF7}"/>
                      </a:ext>
                    </a:extLst>
                  </p:cNvPr>
                  <p:cNvSpPr/>
                  <p:nvPr/>
                </p:nvSpPr>
                <p:spPr>
                  <a:xfrm>
                    <a:off x="1844352" y="1148577"/>
                    <a:ext cx="180000" cy="18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000"/>
                  </a:p>
                </p:txBody>
              </p:sp>
              <p:sp>
                <p:nvSpPr>
                  <p:cNvPr id="69" name="矩形 35">
                    <a:extLst>
                      <a:ext uri="{FF2B5EF4-FFF2-40B4-BE49-F238E27FC236}">
                        <a16:creationId xmlns:a16="http://schemas.microsoft.com/office/drawing/2014/main" id="{E9EF72E3-0875-4F55-BDC6-3C17C8211652}"/>
                      </a:ext>
                    </a:extLst>
                  </p:cNvPr>
                  <p:cNvSpPr/>
                  <p:nvPr/>
                </p:nvSpPr>
                <p:spPr>
                  <a:xfrm>
                    <a:off x="2095603" y="1148577"/>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70" name="矩形 36">
                    <a:extLst>
                      <a:ext uri="{FF2B5EF4-FFF2-40B4-BE49-F238E27FC236}">
                        <a16:creationId xmlns:a16="http://schemas.microsoft.com/office/drawing/2014/main" id="{B97D0204-5E18-45A4-8074-3541E7C6B565}"/>
                      </a:ext>
                    </a:extLst>
                  </p:cNvPr>
                  <p:cNvSpPr/>
                  <p:nvPr/>
                </p:nvSpPr>
                <p:spPr>
                  <a:xfrm>
                    <a:off x="2346854" y="1148577"/>
                    <a:ext cx="180000" cy="1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000"/>
                  </a:p>
                </p:txBody>
              </p:sp>
              <p:sp>
                <p:nvSpPr>
                  <p:cNvPr id="71" name="矩形 37">
                    <a:extLst>
                      <a:ext uri="{FF2B5EF4-FFF2-40B4-BE49-F238E27FC236}">
                        <a16:creationId xmlns:a16="http://schemas.microsoft.com/office/drawing/2014/main" id="{021ED602-9889-4F5D-A098-A59E74B7A3A2}"/>
                      </a:ext>
                    </a:extLst>
                  </p:cNvPr>
                  <p:cNvSpPr/>
                  <p:nvPr/>
                </p:nvSpPr>
                <p:spPr>
                  <a:xfrm>
                    <a:off x="2598105" y="1148577"/>
                    <a:ext cx="180000" cy="18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a:p>
                </p:txBody>
              </p:sp>
              <p:sp>
                <p:nvSpPr>
                  <p:cNvPr id="72" name="矩形 38">
                    <a:extLst>
                      <a:ext uri="{FF2B5EF4-FFF2-40B4-BE49-F238E27FC236}">
                        <a16:creationId xmlns:a16="http://schemas.microsoft.com/office/drawing/2014/main" id="{FFF9512E-74FF-463D-A255-1011A9C29790}"/>
                      </a:ext>
                    </a:extLst>
                  </p:cNvPr>
                  <p:cNvSpPr/>
                  <p:nvPr/>
                </p:nvSpPr>
                <p:spPr>
                  <a:xfrm>
                    <a:off x="2849356" y="1148577"/>
                    <a:ext cx="180000" cy="18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a:p>
                </p:txBody>
              </p:sp>
              <p:sp>
                <p:nvSpPr>
                  <p:cNvPr id="73" name="矩形 39">
                    <a:extLst>
                      <a:ext uri="{FF2B5EF4-FFF2-40B4-BE49-F238E27FC236}">
                        <a16:creationId xmlns:a16="http://schemas.microsoft.com/office/drawing/2014/main" id="{CA6076C4-FD92-4635-A79E-308F9D38B732}"/>
                      </a:ext>
                    </a:extLst>
                  </p:cNvPr>
                  <p:cNvSpPr/>
                  <p:nvPr/>
                </p:nvSpPr>
                <p:spPr>
                  <a:xfrm>
                    <a:off x="3100607" y="1148577"/>
                    <a:ext cx="180000" cy="18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000"/>
                  </a:p>
                </p:txBody>
              </p:sp>
              <p:sp>
                <p:nvSpPr>
                  <p:cNvPr id="74" name="矩形 41">
                    <a:extLst>
                      <a:ext uri="{FF2B5EF4-FFF2-40B4-BE49-F238E27FC236}">
                        <a16:creationId xmlns:a16="http://schemas.microsoft.com/office/drawing/2014/main" id="{AEEB4846-3349-42AF-B4BA-BB5A0F58C24F}"/>
                      </a:ext>
                    </a:extLst>
                  </p:cNvPr>
                  <p:cNvSpPr/>
                  <p:nvPr/>
                </p:nvSpPr>
                <p:spPr>
                  <a:xfrm>
                    <a:off x="3351858" y="1148577"/>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75" name="矩形 42">
                    <a:extLst>
                      <a:ext uri="{FF2B5EF4-FFF2-40B4-BE49-F238E27FC236}">
                        <a16:creationId xmlns:a16="http://schemas.microsoft.com/office/drawing/2014/main" id="{5DDB8220-1A01-4CD2-A2F0-3F5CB7FEFBF2}"/>
                      </a:ext>
                    </a:extLst>
                  </p:cNvPr>
                  <p:cNvSpPr/>
                  <p:nvPr/>
                </p:nvSpPr>
                <p:spPr>
                  <a:xfrm>
                    <a:off x="3603109" y="1148577"/>
                    <a:ext cx="180000" cy="1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000"/>
                  </a:p>
                </p:txBody>
              </p:sp>
              <p:sp>
                <p:nvSpPr>
                  <p:cNvPr id="76" name="矩形 134">
                    <a:extLst>
                      <a:ext uri="{FF2B5EF4-FFF2-40B4-BE49-F238E27FC236}">
                        <a16:creationId xmlns:a16="http://schemas.microsoft.com/office/drawing/2014/main" id="{F431ABEF-89E1-4F63-A44E-8E46C5E293A9}"/>
                      </a:ext>
                    </a:extLst>
                  </p:cNvPr>
                  <p:cNvSpPr/>
                  <p:nvPr/>
                </p:nvSpPr>
                <p:spPr>
                  <a:xfrm>
                    <a:off x="3099537" y="913862"/>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77" name="矩形 135">
                    <a:extLst>
                      <a:ext uri="{FF2B5EF4-FFF2-40B4-BE49-F238E27FC236}">
                        <a16:creationId xmlns:a16="http://schemas.microsoft.com/office/drawing/2014/main" id="{44CD9FB7-9049-420F-9F08-7DC7CE3327C9}"/>
                      </a:ext>
                    </a:extLst>
                  </p:cNvPr>
                  <p:cNvSpPr/>
                  <p:nvPr/>
                </p:nvSpPr>
                <p:spPr>
                  <a:xfrm>
                    <a:off x="3350681" y="913862"/>
                    <a:ext cx="180000" cy="1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000"/>
                  </a:p>
                </p:txBody>
              </p:sp>
              <p:sp>
                <p:nvSpPr>
                  <p:cNvPr id="78" name="矩形 136">
                    <a:extLst>
                      <a:ext uri="{FF2B5EF4-FFF2-40B4-BE49-F238E27FC236}">
                        <a16:creationId xmlns:a16="http://schemas.microsoft.com/office/drawing/2014/main" id="{ADA8A7FF-71A0-4907-879F-89CE476125DC}"/>
                      </a:ext>
                    </a:extLst>
                  </p:cNvPr>
                  <p:cNvSpPr/>
                  <p:nvPr/>
                </p:nvSpPr>
                <p:spPr>
                  <a:xfrm>
                    <a:off x="3601825" y="913862"/>
                    <a:ext cx="180000" cy="18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a:p>
                </p:txBody>
              </p:sp>
              <p:sp>
                <p:nvSpPr>
                  <p:cNvPr id="79" name="矩形 142">
                    <a:extLst>
                      <a:ext uri="{FF2B5EF4-FFF2-40B4-BE49-F238E27FC236}">
                        <a16:creationId xmlns:a16="http://schemas.microsoft.com/office/drawing/2014/main" id="{28EF7B6B-FC43-45C5-B2F3-F904AAFC0160}"/>
                      </a:ext>
                    </a:extLst>
                  </p:cNvPr>
                  <p:cNvSpPr/>
                  <p:nvPr/>
                </p:nvSpPr>
                <p:spPr>
                  <a:xfrm>
                    <a:off x="1341529" y="920619"/>
                    <a:ext cx="180000" cy="18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a:p>
                </p:txBody>
              </p:sp>
              <p:sp>
                <p:nvSpPr>
                  <p:cNvPr id="80" name="矩形 143">
                    <a:extLst>
                      <a:ext uri="{FF2B5EF4-FFF2-40B4-BE49-F238E27FC236}">
                        <a16:creationId xmlns:a16="http://schemas.microsoft.com/office/drawing/2014/main" id="{61966A3D-FE4A-4410-A7E2-669EA4FABCCC}"/>
                      </a:ext>
                    </a:extLst>
                  </p:cNvPr>
                  <p:cNvSpPr/>
                  <p:nvPr/>
                </p:nvSpPr>
                <p:spPr>
                  <a:xfrm>
                    <a:off x="1592673" y="920619"/>
                    <a:ext cx="180000" cy="18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000"/>
                  </a:p>
                </p:txBody>
              </p:sp>
              <p:sp>
                <p:nvSpPr>
                  <p:cNvPr id="81" name="矩形 225">
                    <a:extLst>
                      <a:ext uri="{FF2B5EF4-FFF2-40B4-BE49-F238E27FC236}">
                        <a16:creationId xmlns:a16="http://schemas.microsoft.com/office/drawing/2014/main" id="{12A99DD0-E9C7-42F3-B722-7B87E4ACF2EF}"/>
                      </a:ext>
                    </a:extLst>
                  </p:cNvPr>
                  <p:cNvSpPr/>
                  <p:nvPr/>
                </p:nvSpPr>
                <p:spPr>
                  <a:xfrm>
                    <a:off x="1337495" y="1386579"/>
                    <a:ext cx="180000" cy="1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000"/>
                  </a:p>
                </p:txBody>
              </p:sp>
              <p:sp>
                <p:nvSpPr>
                  <p:cNvPr id="82" name="矩形 226">
                    <a:extLst>
                      <a:ext uri="{FF2B5EF4-FFF2-40B4-BE49-F238E27FC236}">
                        <a16:creationId xmlns:a16="http://schemas.microsoft.com/office/drawing/2014/main" id="{155497E9-1334-4D21-9FEE-95576803DD3C}"/>
                      </a:ext>
                    </a:extLst>
                  </p:cNvPr>
                  <p:cNvSpPr/>
                  <p:nvPr/>
                </p:nvSpPr>
                <p:spPr>
                  <a:xfrm>
                    <a:off x="1588746" y="1386579"/>
                    <a:ext cx="180000" cy="18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a:p>
                </p:txBody>
              </p:sp>
              <p:sp>
                <p:nvSpPr>
                  <p:cNvPr id="83" name="矩形 227">
                    <a:extLst>
                      <a:ext uri="{FF2B5EF4-FFF2-40B4-BE49-F238E27FC236}">
                        <a16:creationId xmlns:a16="http://schemas.microsoft.com/office/drawing/2014/main" id="{875479FA-7B15-49E3-8B39-4D1B96B4A992}"/>
                      </a:ext>
                    </a:extLst>
                  </p:cNvPr>
                  <p:cNvSpPr/>
                  <p:nvPr/>
                </p:nvSpPr>
                <p:spPr>
                  <a:xfrm>
                    <a:off x="1839997" y="1386579"/>
                    <a:ext cx="180000" cy="18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a:p>
                </p:txBody>
              </p:sp>
              <p:sp>
                <p:nvSpPr>
                  <p:cNvPr id="84" name="矩形 228">
                    <a:extLst>
                      <a:ext uri="{FF2B5EF4-FFF2-40B4-BE49-F238E27FC236}">
                        <a16:creationId xmlns:a16="http://schemas.microsoft.com/office/drawing/2014/main" id="{DAAA92D2-1187-43EE-A4A8-92B3C2B7ACAA}"/>
                      </a:ext>
                    </a:extLst>
                  </p:cNvPr>
                  <p:cNvSpPr/>
                  <p:nvPr/>
                </p:nvSpPr>
                <p:spPr>
                  <a:xfrm>
                    <a:off x="2091248" y="1386579"/>
                    <a:ext cx="180000" cy="18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000"/>
                  </a:p>
                </p:txBody>
              </p:sp>
              <p:sp>
                <p:nvSpPr>
                  <p:cNvPr id="85" name="矩形 229">
                    <a:extLst>
                      <a:ext uri="{FF2B5EF4-FFF2-40B4-BE49-F238E27FC236}">
                        <a16:creationId xmlns:a16="http://schemas.microsoft.com/office/drawing/2014/main" id="{F4838889-D0D4-4A03-83F2-1D95A8C03149}"/>
                      </a:ext>
                    </a:extLst>
                  </p:cNvPr>
                  <p:cNvSpPr/>
                  <p:nvPr/>
                </p:nvSpPr>
                <p:spPr>
                  <a:xfrm>
                    <a:off x="2342499" y="1386579"/>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6" name="矩形 230">
                    <a:extLst>
                      <a:ext uri="{FF2B5EF4-FFF2-40B4-BE49-F238E27FC236}">
                        <a16:creationId xmlns:a16="http://schemas.microsoft.com/office/drawing/2014/main" id="{39F15D4F-B464-4661-8222-77CD8FB43766}"/>
                      </a:ext>
                    </a:extLst>
                  </p:cNvPr>
                  <p:cNvSpPr/>
                  <p:nvPr/>
                </p:nvSpPr>
                <p:spPr>
                  <a:xfrm>
                    <a:off x="2593750" y="1386579"/>
                    <a:ext cx="180000" cy="1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000"/>
                  </a:p>
                </p:txBody>
              </p:sp>
              <p:sp>
                <p:nvSpPr>
                  <p:cNvPr id="87" name="矩形 231">
                    <a:extLst>
                      <a:ext uri="{FF2B5EF4-FFF2-40B4-BE49-F238E27FC236}">
                        <a16:creationId xmlns:a16="http://schemas.microsoft.com/office/drawing/2014/main" id="{CD646656-ACB2-42AE-B3DA-9B0418C0EC04}"/>
                      </a:ext>
                    </a:extLst>
                  </p:cNvPr>
                  <p:cNvSpPr/>
                  <p:nvPr/>
                </p:nvSpPr>
                <p:spPr>
                  <a:xfrm>
                    <a:off x="2845001" y="1386579"/>
                    <a:ext cx="180000" cy="18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a:p>
                </p:txBody>
              </p:sp>
              <p:sp>
                <p:nvSpPr>
                  <p:cNvPr id="88" name="矩形 232">
                    <a:extLst>
                      <a:ext uri="{FF2B5EF4-FFF2-40B4-BE49-F238E27FC236}">
                        <a16:creationId xmlns:a16="http://schemas.microsoft.com/office/drawing/2014/main" id="{37A4B4BE-2975-46AE-B5EF-DF2E876C91B7}"/>
                      </a:ext>
                    </a:extLst>
                  </p:cNvPr>
                  <p:cNvSpPr/>
                  <p:nvPr/>
                </p:nvSpPr>
                <p:spPr>
                  <a:xfrm>
                    <a:off x="3096252" y="1386579"/>
                    <a:ext cx="180000" cy="18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a:p>
                </p:txBody>
              </p:sp>
              <p:sp>
                <p:nvSpPr>
                  <p:cNvPr id="89" name="矩形 233">
                    <a:extLst>
                      <a:ext uri="{FF2B5EF4-FFF2-40B4-BE49-F238E27FC236}">
                        <a16:creationId xmlns:a16="http://schemas.microsoft.com/office/drawing/2014/main" id="{4F75B2D8-F287-4BD9-BF9B-E383EA58AD2B}"/>
                      </a:ext>
                    </a:extLst>
                  </p:cNvPr>
                  <p:cNvSpPr/>
                  <p:nvPr/>
                </p:nvSpPr>
                <p:spPr>
                  <a:xfrm>
                    <a:off x="3347503" y="1386579"/>
                    <a:ext cx="180000" cy="18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000"/>
                  </a:p>
                </p:txBody>
              </p:sp>
              <p:sp>
                <p:nvSpPr>
                  <p:cNvPr id="90" name="矩形 234">
                    <a:extLst>
                      <a:ext uri="{FF2B5EF4-FFF2-40B4-BE49-F238E27FC236}">
                        <a16:creationId xmlns:a16="http://schemas.microsoft.com/office/drawing/2014/main" id="{F1964785-8EBA-4A89-B72B-84D06FED4C62}"/>
                      </a:ext>
                    </a:extLst>
                  </p:cNvPr>
                  <p:cNvSpPr/>
                  <p:nvPr/>
                </p:nvSpPr>
                <p:spPr>
                  <a:xfrm>
                    <a:off x="3598754" y="1386579"/>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1" name="矩形 239">
                    <a:extLst>
                      <a:ext uri="{FF2B5EF4-FFF2-40B4-BE49-F238E27FC236}">
                        <a16:creationId xmlns:a16="http://schemas.microsoft.com/office/drawing/2014/main" id="{A09108BB-3037-44B2-902F-994675E6829C}"/>
                      </a:ext>
                    </a:extLst>
                  </p:cNvPr>
                  <p:cNvSpPr/>
                  <p:nvPr/>
                </p:nvSpPr>
                <p:spPr>
                  <a:xfrm>
                    <a:off x="1337975" y="1635318"/>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2" name="矩形 240">
                    <a:extLst>
                      <a:ext uri="{FF2B5EF4-FFF2-40B4-BE49-F238E27FC236}">
                        <a16:creationId xmlns:a16="http://schemas.microsoft.com/office/drawing/2014/main" id="{4811B524-9D39-4DC2-8489-2D4901984666}"/>
                      </a:ext>
                    </a:extLst>
                  </p:cNvPr>
                  <p:cNvSpPr/>
                  <p:nvPr/>
                </p:nvSpPr>
                <p:spPr>
                  <a:xfrm>
                    <a:off x="1589226" y="1635318"/>
                    <a:ext cx="180000" cy="1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000"/>
                  </a:p>
                </p:txBody>
              </p:sp>
              <p:sp>
                <p:nvSpPr>
                  <p:cNvPr id="93" name="矩形 241">
                    <a:extLst>
                      <a:ext uri="{FF2B5EF4-FFF2-40B4-BE49-F238E27FC236}">
                        <a16:creationId xmlns:a16="http://schemas.microsoft.com/office/drawing/2014/main" id="{CDB3C09C-C1C8-4AEE-BDBB-DB383260347C}"/>
                      </a:ext>
                    </a:extLst>
                  </p:cNvPr>
                  <p:cNvSpPr/>
                  <p:nvPr/>
                </p:nvSpPr>
                <p:spPr>
                  <a:xfrm>
                    <a:off x="1840477" y="1635318"/>
                    <a:ext cx="180000" cy="18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a:p>
                </p:txBody>
              </p:sp>
              <p:sp>
                <p:nvSpPr>
                  <p:cNvPr id="94" name="矩形 242">
                    <a:extLst>
                      <a:ext uri="{FF2B5EF4-FFF2-40B4-BE49-F238E27FC236}">
                        <a16:creationId xmlns:a16="http://schemas.microsoft.com/office/drawing/2014/main" id="{409CD6C8-5E00-4474-AE73-FF05F97A5306}"/>
                      </a:ext>
                    </a:extLst>
                  </p:cNvPr>
                  <p:cNvSpPr/>
                  <p:nvPr/>
                </p:nvSpPr>
                <p:spPr>
                  <a:xfrm>
                    <a:off x="2091728" y="1635318"/>
                    <a:ext cx="180000" cy="18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a:p>
                </p:txBody>
              </p:sp>
              <p:sp>
                <p:nvSpPr>
                  <p:cNvPr id="95" name="矩形 243">
                    <a:extLst>
                      <a:ext uri="{FF2B5EF4-FFF2-40B4-BE49-F238E27FC236}">
                        <a16:creationId xmlns:a16="http://schemas.microsoft.com/office/drawing/2014/main" id="{7B63B10D-F6EA-473E-AFF7-E6862659C33D}"/>
                      </a:ext>
                    </a:extLst>
                  </p:cNvPr>
                  <p:cNvSpPr/>
                  <p:nvPr/>
                </p:nvSpPr>
                <p:spPr>
                  <a:xfrm>
                    <a:off x="2342979" y="1635318"/>
                    <a:ext cx="180000" cy="18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000"/>
                  </a:p>
                </p:txBody>
              </p:sp>
              <p:sp>
                <p:nvSpPr>
                  <p:cNvPr id="96" name="矩形 244">
                    <a:extLst>
                      <a:ext uri="{FF2B5EF4-FFF2-40B4-BE49-F238E27FC236}">
                        <a16:creationId xmlns:a16="http://schemas.microsoft.com/office/drawing/2014/main" id="{CB7C2F77-FEAB-4C5C-B8BD-5630FFB1C8B3}"/>
                      </a:ext>
                    </a:extLst>
                  </p:cNvPr>
                  <p:cNvSpPr/>
                  <p:nvPr/>
                </p:nvSpPr>
                <p:spPr>
                  <a:xfrm>
                    <a:off x="2594230" y="1635318"/>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7" name="矩形 245">
                    <a:extLst>
                      <a:ext uri="{FF2B5EF4-FFF2-40B4-BE49-F238E27FC236}">
                        <a16:creationId xmlns:a16="http://schemas.microsoft.com/office/drawing/2014/main" id="{30CA3F82-BF78-46AF-BAED-622D140B35B1}"/>
                      </a:ext>
                    </a:extLst>
                  </p:cNvPr>
                  <p:cNvSpPr/>
                  <p:nvPr/>
                </p:nvSpPr>
                <p:spPr>
                  <a:xfrm>
                    <a:off x="2845481" y="1635318"/>
                    <a:ext cx="180000" cy="1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000"/>
                  </a:p>
                </p:txBody>
              </p:sp>
              <p:sp>
                <p:nvSpPr>
                  <p:cNvPr id="98" name="矩形 246">
                    <a:extLst>
                      <a:ext uri="{FF2B5EF4-FFF2-40B4-BE49-F238E27FC236}">
                        <a16:creationId xmlns:a16="http://schemas.microsoft.com/office/drawing/2014/main" id="{FE9FD076-E91C-4A60-B367-82BF5D1E4150}"/>
                      </a:ext>
                    </a:extLst>
                  </p:cNvPr>
                  <p:cNvSpPr/>
                  <p:nvPr/>
                </p:nvSpPr>
                <p:spPr>
                  <a:xfrm>
                    <a:off x="3096732" y="1635318"/>
                    <a:ext cx="180000" cy="18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a:p>
                </p:txBody>
              </p:sp>
              <p:sp>
                <p:nvSpPr>
                  <p:cNvPr id="99" name="矩形 247">
                    <a:extLst>
                      <a:ext uri="{FF2B5EF4-FFF2-40B4-BE49-F238E27FC236}">
                        <a16:creationId xmlns:a16="http://schemas.microsoft.com/office/drawing/2014/main" id="{7C3458E2-AD02-461F-A67B-BD6F0AC8350D}"/>
                      </a:ext>
                    </a:extLst>
                  </p:cNvPr>
                  <p:cNvSpPr/>
                  <p:nvPr/>
                </p:nvSpPr>
                <p:spPr>
                  <a:xfrm>
                    <a:off x="3347983" y="1635318"/>
                    <a:ext cx="180000" cy="18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a:p>
                </p:txBody>
              </p:sp>
              <p:sp>
                <p:nvSpPr>
                  <p:cNvPr id="100" name="矩形 248">
                    <a:extLst>
                      <a:ext uri="{FF2B5EF4-FFF2-40B4-BE49-F238E27FC236}">
                        <a16:creationId xmlns:a16="http://schemas.microsoft.com/office/drawing/2014/main" id="{A191D099-904B-4C5C-9764-2E308E15CA19}"/>
                      </a:ext>
                    </a:extLst>
                  </p:cNvPr>
                  <p:cNvSpPr/>
                  <p:nvPr/>
                </p:nvSpPr>
                <p:spPr>
                  <a:xfrm>
                    <a:off x="3599234" y="1635318"/>
                    <a:ext cx="180000" cy="18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000"/>
                  </a:p>
                </p:txBody>
              </p:sp>
              <p:sp>
                <p:nvSpPr>
                  <p:cNvPr id="101" name="矩形 254">
                    <a:extLst>
                      <a:ext uri="{FF2B5EF4-FFF2-40B4-BE49-F238E27FC236}">
                        <a16:creationId xmlns:a16="http://schemas.microsoft.com/office/drawing/2014/main" id="{4A38F9B5-20BC-4E87-9252-AFCF2E174601}"/>
                      </a:ext>
                    </a:extLst>
                  </p:cNvPr>
                  <p:cNvSpPr/>
                  <p:nvPr/>
                </p:nvSpPr>
                <p:spPr>
                  <a:xfrm>
                    <a:off x="1584850" y="1889478"/>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2" name="矩形 255">
                    <a:extLst>
                      <a:ext uri="{FF2B5EF4-FFF2-40B4-BE49-F238E27FC236}">
                        <a16:creationId xmlns:a16="http://schemas.microsoft.com/office/drawing/2014/main" id="{A069AAC4-BE57-410D-BC12-DC75E4B2E9EC}"/>
                      </a:ext>
                    </a:extLst>
                  </p:cNvPr>
                  <p:cNvSpPr/>
                  <p:nvPr/>
                </p:nvSpPr>
                <p:spPr>
                  <a:xfrm>
                    <a:off x="1836101" y="1889478"/>
                    <a:ext cx="180000" cy="1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000"/>
                  </a:p>
                </p:txBody>
              </p:sp>
              <p:sp>
                <p:nvSpPr>
                  <p:cNvPr id="103" name="矩形 256">
                    <a:extLst>
                      <a:ext uri="{FF2B5EF4-FFF2-40B4-BE49-F238E27FC236}">
                        <a16:creationId xmlns:a16="http://schemas.microsoft.com/office/drawing/2014/main" id="{0B8D8295-92AA-4741-9025-8C84170B8B19}"/>
                      </a:ext>
                    </a:extLst>
                  </p:cNvPr>
                  <p:cNvSpPr/>
                  <p:nvPr/>
                </p:nvSpPr>
                <p:spPr>
                  <a:xfrm>
                    <a:off x="2087352" y="1889478"/>
                    <a:ext cx="180000" cy="18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a:p>
                </p:txBody>
              </p:sp>
              <p:sp>
                <p:nvSpPr>
                  <p:cNvPr id="104" name="矩形 257">
                    <a:extLst>
                      <a:ext uri="{FF2B5EF4-FFF2-40B4-BE49-F238E27FC236}">
                        <a16:creationId xmlns:a16="http://schemas.microsoft.com/office/drawing/2014/main" id="{C9BF16BD-51E4-4124-9C5A-B3307D727807}"/>
                      </a:ext>
                    </a:extLst>
                  </p:cNvPr>
                  <p:cNvSpPr/>
                  <p:nvPr/>
                </p:nvSpPr>
                <p:spPr>
                  <a:xfrm>
                    <a:off x="2338603" y="1889478"/>
                    <a:ext cx="180000" cy="18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a:p>
                </p:txBody>
              </p:sp>
              <p:sp>
                <p:nvSpPr>
                  <p:cNvPr id="105" name="矩形 258">
                    <a:extLst>
                      <a:ext uri="{FF2B5EF4-FFF2-40B4-BE49-F238E27FC236}">
                        <a16:creationId xmlns:a16="http://schemas.microsoft.com/office/drawing/2014/main" id="{07797C10-8D33-41F0-9914-0B82F1340739}"/>
                      </a:ext>
                    </a:extLst>
                  </p:cNvPr>
                  <p:cNvSpPr/>
                  <p:nvPr/>
                </p:nvSpPr>
                <p:spPr>
                  <a:xfrm>
                    <a:off x="2589854" y="1889478"/>
                    <a:ext cx="180000" cy="18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000"/>
                  </a:p>
                </p:txBody>
              </p:sp>
              <p:sp>
                <p:nvSpPr>
                  <p:cNvPr id="106" name="矩形 259">
                    <a:extLst>
                      <a:ext uri="{FF2B5EF4-FFF2-40B4-BE49-F238E27FC236}">
                        <a16:creationId xmlns:a16="http://schemas.microsoft.com/office/drawing/2014/main" id="{B1C14523-6DC7-499A-B0A1-B92E8BB68AF5}"/>
                      </a:ext>
                    </a:extLst>
                  </p:cNvPr>
                  <p:cNvSpPr/>
                  <p:nvPr/>
                </p:nvSpPr>
                <p:spPr>
                  <a:xfrm>
                    <a:off x="2841105" y="1889478"/>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7" name="矩形 260">
                    <a:extLst>
                      <a:ext uri="{FF2B5EF4-FFF2-40B4-BE49-F238E27FC236}">
                        <a16:creationId xmlns:a16="http://schemas.microsoft.com/office/drawing/2014/main" id="{B1B71888-E535-4662-9BF7-9CBC170C209D}"/>
                      </a:ext>
                    </a:extLst>
                  </p:cNvPr>
                  <p:cNvSpPr/>
                  <p:nvPr/>
                </p:nvSpPr>
                <p:spPr>
                  <a:xfrm>
                    <a:off x="3092356" y="1889478"/>
                    <a:ext cx="180000" cy="1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000"/>
                  </a:p>
                </p:txBody>
              </p:sp>
              <p:sp>
                <p:nvSpPr>
                  <p:cNvPr id="108" name="矩形 261">
                    <a:extLst>
                      <a:ext uri="{FF2B5EF4-FFF2-40B4-BE49-F238E27FC236}">
                        <a16:creationId xmlns:a16="http://schemas.microsoft.com/office/drawing/2014/main" id="{F7C42540-8441-429C-B202-2E03494F2112}"/>
                      </a:ext>
                    </a:extLst>
                  </p:cNvPr>
                  <p:cNvSpPr/>
                  <p:nvPr/>
                </p:nvSpPr>
                <p:spPr>
                  <a:xfrm>
                    <a:off x="3343607" y="1889478"/>
                    <a:ext cx="180000" cy="18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a:p>
                </p:txBody>
              </p:sp>
              <p:sp>
                <p:nvSpPr>
                  <p:cNvPr id="109" name="矩形 262">
                    <a:extLst>
                      <a:ext uri="{FF2B5EF4-FFF2-40B4-BE49-F238E27FC236}">
                        <a16:creationId xmlns:a16="http://schemas.microsoft.com/office/drawing/2014/main" id="{CE177D45-52D4-41D8-8CE1-FB32C97D826D}"/>
                      </a:ext>
                    </a:extLst>
                  </p:cNvPr>
                  <p:cNvSpPr/>
                  <p:nvPr/>
                </p:nvSpPr>
                <p:spPr>
                  <a:xfrm>
                    <a:off x="3594858" y="1889478"/>
                    <a:ext cx="180000" cy="18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a:p>
                </p:txBody>
              </p:sp>
              <p:sp>
                <p:nvSpPr>
                  <p:cNvPr id="110" name="矩形 268">
                    <a:extLst>
                      <a:ext uri="{FF2B5EF4-FFF2-40B4-BE49-F238E27FC236}">
                        <a16:creationId xmlns:a16="http://schemas.microsoft.com/office/drawing/2014/main" id="{15953781-57F6-4D48-AB69-52EA9AADD79D}"/>
                      </a:ext>
                    </a:extLst>
                  </p:cNvPr>
                  <p:cNvSpPr/>
                  <p:nvPr/>
                </p:nvSpPr>
                <p:spPr>
                  <a:xfrm>
                    <a:off x="1333599" y="1889478"/>
                    <a:ext cx="180000" cy="18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000"/>
                  </a:p>
                </p:txBody>
              </p:sp>
              <p:sp>
                <p:nvSpPr>
                  <p:cNvPr id="111" name="矩形 269">
                    <a:extLst>
                      <a:ext uri="{FF2B5EF4-FFF2-40B4-BE49-F238E27FC236}">
                        <a16:creationId xmlns:a16="http://schemas.microsoft.com/office/drawing/2014/main" id="{FF9633C0-2652-4880-B46C-6BDCF85FFB50}"/>
                      </a:ext>
                    </a:extLst>
                  </p:cNvPr>
                  <p:cNvSpPr/>
                  <p:nvPr/>
                </p:nvSpPr>
                <p:spPr>
                  <a:xfrm>
                    <a:off x="1835997" y="655595"/>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2" name="矩形 270">
                    <a:extLst>
                      <a:ext uri="{FF2B5EF4-FFF2-40B4-BE49-F238E27FC236}">
                        <a16:creationId xmlns:a16="http://schemas.microsoft.com/office/drawing/2014/main" id="{1EFD15D0-350A-4A86-B315-5DA55CF74830}"/>
                      </a:ext>
                    </a:extLst>
                  </p:cNvPr>
                  <p:cNvSpPr/>
                  <p:nvPr/>
                </p:nvSpPr>
                <p:spPr>
                  <a:xfrm>
                    <a:off x="2087141" y="655595"/>
                    <a:ext cx="180000" cy="1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000"/>
                  </a:p>
                </p:txBody>
              </p:sp>
              <p:sp>
                <p:nvSpPr>
                  <p:cNvPr id="113" name="矩形 271">
                    <a:extLst>
                      <a:ext uri="{FF2B5EF4-FFF2-40B4-BE49-F238E27FC236}">
                        <a16:creationId xmlns:a16="http://schemas.microsoft.com/office/drawing/2014/main" id="{C4307A59-95B8-4398-A722-EB66CBF41434}"/>
                      </a:ext>
                    </a:extLst>
                  </p:cNvPr>
                  <p:cNvSpPr/>
                  <p:nvPr/>
                </p:nvSpPr>
                <p:spPr>
                  <a:xfrm>
                    <a:off x="2338285" y="655595"/>
                    <a:ext cx="180000" cy="18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a:p>
                </p:txBody>
              </p:sp>
              <p:sp>
                <p:nvSpPr>
                  <p:cNvPr id="114" name="矩形 272">
                    <a:extLst>
                      <a:ext uri="{FF2B5EF4-FFF2-40B4-BE49-F238E27FC236}">
                        <a16:creationId xmlns:a16="http://schemas.microsoft.com/office/drawing/2014/main" id="{E62C648F-3E9D-4468-9F1B-4A7B08923AD5}"/>
                      </a:ext>
                    </a:extLst>
                  </p:cNvPr>
                  <p:cNvSpPr/>
                  <p:nvPr/>
                </p:nvSpPr>
                <p:spPr>
                  <a:xfrm>
                    <a:off x="2589429" y="655595"/>
                    <a:ext cx="180000" cy="18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a:p>
                </p:txBody>
              </p:sp>
              <p:sp>
                <p:nvSpPr>
                  <p:cNvPr id="115" name="矩形 273">
                    <a:extLst>
                      <a:ext uri="{FF2B5EF4-FFF2-40B4-BE49-F238E27FC236}">
                        <a16:creationId xmlns:a16="http://schemas.microsoft.com/office/drawing/2014/main" id="{73EDD998-5D8A-4E93-879C-0259013FBDAE}"/>
                      </a:ext>
                    </a:extLst>
                  </p:cNvPr>
                  <p:cNvSpPr/>
                  <p:nvPr/>
                </p:nvSpPr>
                <p:spPr>
                  <a:xfrm>
                    <a:off x="2840573" y="655595"/>
                    <a:ext cx="180000" cy="18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000"/>
                  </a:p>
                </p:txBody>
              </p:sp>
              <mc:AlternateContent xmlns:mc="http://schemas.openxmlformats.org/markup-compatibility/2006" xmlns:a14="http://schemas.microsoft.com/office/drawing/2010/main">
                <mc:Choice Requires="a14">
                  <p:sp>
                    <p:nvSpPr>
                      <p:cNvPr id="116" name="文本框 275">
                        <a:extLst>
                          <a:ext uri="{FF2B5EF4-FFF2-40B4-BE49-F238E27FC236}">
                            <a16:creationId xmlns:a16="http://schemas.microsoft.com/office/drawing/2014/main" id="{0590C878-9D6C-4C9D-AD93-BA1ADF58E24A}"/>
                          </a:ext>
                        </a:extLst>
                      </p:cNvPr>
                      <p:cNvSpPr txBox="1"/>
                      <p:nvPr/>
                    </p:nvSpPr>
                    <p:spPr>
                      <a:xfrm>
                        <a:off x="1108736" y="325655"/>
                        <a:ext cx="2634957" cy="2923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m:t>
                              </m:r>
                              <m:m>
                                <m:mPr>
                                  <m:mcs>
                                    <m:mc>
                                      <m:mcPr>
                                        <m:count m:val="5"/>
                                        <m:mcJc m:val="center"/>
                                      </m:mcPr>
                                    </m:mc>
                                  </m:mcs>
                                  <m:ctrlPr>
                                    <a:rPr lang="en-US" altLang="zh-CN" sz="2000" i="1" smtClean="0">
                                      <a:latin typeface="Cambria Math" panose="02040503050406030204" pitchFamily="18" charset="0"/>
                                    </a:rPr>
                                  </m:ctrlPr>
                                </m:mPr>
                                <m:mr>
                                  <m:e>
                                    <m:r>
                                      <m:rPr>
                                        <m:brk m:alnAt="7"/>
                                      </m:rPr>
                                      <a:rPr lang="en-US" altLang="zh-CN" sz="2000" b="0" i="1" smtClean="0">
                                        <a:latin typeface="Cambria Math" panose="02040503050406030204" pitchFamily="18" charset="0"/>
                                      </a:rPr>
                                      <m:t>𝑎</m:t>
                                    </m:r>
                                  </m:e>
                                  <m:e>
                                    <m:r>
                                      <a:rPr lang="en-US" altLang="zh-CN" sz="2000" b="0" i="1" smtClean="0">
                                        <a:latin typeface="Cambria Math" panose="02040503050406030204" pitchFamily="18" charset="0"/>
                                      </a:rPr>
                                      <m:t>𝑏</m:t>
                                    </m:r>
                                  </m:e>
                                  <m:e>
                                    <m:r>
                                      <a:rPr lang="en-US" altLang="zh-CN" sz="2000" b="0" i="1" smtClean="0">
                                        <a:latin typeface="Cambria Math" panose="02040503050406030204" pitchFamily="18" charset="0"/>
                                      </a:rPr>
                                      <m:t>𝑐</m:t>
                                    </m:r>
                                  </m:e>
                                  <m:e>
                                    <m:r>
                                      <a:rPr lang="en-US" altLang="zh-CN" sz="2000" b="0" i="1" smtClean="0">
                                        <a:latin typeface="Cambria Math" panose="02040503050406030204" pitchFamily="18" charset="0"/>
                                      </a:rPr>
                                      <m:t>𝑑</m:t>
                                    </m:r>
                                  </m:e>
                                  <m:e>
                                    <m:r>
                                      <a:rPr lang="en-US" altLang="zh-CN" sz="2000" b="0" i="1" smtClean="0">
                                        <a:latin typeface="Cambria Math" panose="02040503050406030204" pitchFamily="18" charset="0"/>
                                      </a:rPr>
                                      <m:t>𝑒</m:t>
                                    </m:r>
                                  </m:e>
                                </m:mr>
                              </m:m>
                              <m:r>
                                <a:rPr lang="en-US" altLang="zh-CN" sz="2000" b="0" i="1" smtClean="0">
                                  <a:latin typeface="Cambria Math" panose="02040503050406030204" pitchFamily="18" charset="0"/>
                                </a:rPr>
                                <m:t>]</m:t>
                              </m:r>
                            </m:oMath>
                          </m:oMathPara>
                        </a14:m>
                        <a:endParaRPr lang="zh-CN" altLang="en-US" sz="2000"/>
                      </a:p>
                    </p:txBody>
                  </p:sp>
                </mc:Choice>
                <mc:Fallback xmlns="">
                  <p:sp>
                    <p:nvSpPr>
                      <p:cNvPr id="276" name="文本框 275">
                        <a:extLst>
                          <a:ext uri="{FF2B5EF4-FFF2-40B4-BE49-F238E27FC236}">
                            <a16:creationId xmlns:a16="http://schemas.microsoft.com/office/drawing/2014/main" id="{3210F38A-2151-40B7-A5CC-FEF9D4A63458}"/>
                          </a:ext>
                        </a:extLst>
                      </p:cNvPr>
                      <p:cNvSpPr txBox="1">
                        <a:spLocks noRot="1" noChangeAspect="1" noMove="1" noResize="1" noEditPoints="1" noAdjustHandles="1" noChangeArrowheads="1" noChangeShapeType="1" noTextEdit="1"/>
                      </p:cNvSpPr>
                      <p:nvPr/>
                    </p:nvSpPr>
                    <p:spPr>
                      <a:xfrm>
                        <a:off x="1108736" y="325655"/>
                        <a:ext cx="2634957" cy="292388"/>
                      </a:xfrm>
                      <a:prstGeom prst="rect">
                        <a:avLst/>
                      </a:prstGeom>
                      <a:blipFill>
                        <a:blip r:embed="rId5"/>
                        <a:stretch>
                          <a:fillRect b="-104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 name="文本框 276">
                        <a:extLst>
                          <a:ext uri="{FF2B5EF4-FFF2-40B4-BE49-F238E27FC236}">
                            <a16:creationId xmlns:a16="http://schemas.microsoft.com/office/drawing/2014/main" id="{C2F15E93-0228-4213-882B-883F48AC6CF2}"/>
                          </a:ext>
                        </a:extLst>
                      </p:cNvPr>
                      <p:cNvSpPr txBox="1"/>
                      <p:nvPr/>
                    </p:nvSpPr>
                    <p:spPr>
                      <a:xfrm>
                        <a:off x="881517" y="337457"/>
                        <a:ext cx="847680" cy="292388"/>
                      </a:xfrm>
                      <a:prstGeom prst="rect">
                        <a:avLst/>
                      </a:prstGeom>
                      <a:noFill/>
                    </p:spPr>
                    <p:txBody>
                      <a:bodyPr wrap="square" rtlCol="0">
                        <a:spAutoFit/>
                      </a:bodyPr>
                      <a:lstStyle/>
                      <a:p>
                        <a:pPr algn="r"/>
                        <a:r>
                          <a:rPr lang="en-US" altLang="zh-CN" sz="2000"/>
                          <a:t>Filter  </a:t>
                        </a:r>
                        <a14:m>
                          <m:oMath xmlns:m="http://schemas.openxmlformats.org/officeDocument/2006/math">
                            <m:r>
                              <a:rPr lang="en-US" altLang="zh-CN" sz="2000" b="1" i="0" smtClean="0">
                                <a:latin typeface="Cambria Math" panose="02040503050406030204" pitchFamily="18" charset="0"/>
                              </a:rPr>
                              <m:t>𝐟</m:t>
                            </m:r>
                          </m:oMath>
                        </a14:m>
                        <a:endParaRPr lang="zh-CN" altLang="en-US" sz="2000" b="1"/>
                      </a:p>
                    </p:txBody>
                  </p:sp>
                </mc:Choice>
                <mc:Fallback xmlns="">
                  <p:sp>
                    <p:nvSpPr>
                      <p:cNvPr id="117" name="文本框 276">
                        <a:extLst>
                          <a:ext uri="{FF2B5EF4-FFF2-40B4-BE49-F238E27FC236}">
                            <a16:creationId xmlns:a16="http://schemas.microsoft.com/office/drawing/2014/main" id="{C2F15E93-0228-4213-882B-883F48AC6CF2}"/>
                          </a:ext>
                        </a:extLst>
                      </p:cNvPr>
                      <p:cNvSpPr txBox="1">
                        <a:spLocks noRot="1" noChangeAspect="1" noMove="1" noResize="1" noEditPoints="1" noAdjustHandles="1" noChangeArrowheads="1" noChangeShapeType="1" noTextEdit="1"/>
                      </p:cNvSpPr>
                      <p:nvPr/>
                    </p:nvSpPr>
                    <p:spPr>
                      <a:xfrm>
                        <a:off x="881517" y="337457"/>
                        <a:ext cx="847680" cy="292388"/>
                      </a:xfrm>
                      <a:prstGeom prst="rect">
                        <a:avLst/>
                      </a:prstGeom>
                      <a:blipFill>
                        <a:blip r:embed="rId6"/>
                        <a:stretch>
                          <a:fillRect t="-7353" r="-510" b="-2205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8" name="文本框 277">
                        <a:extLst>
                          <a:ext uri="{FF2B5EF4-FFF2-40B4-BE49-F238E27FC236}">
                            <a16:creationId xmlns:a16="http://schemas.microsoft.com/office/drawing/2014/main" id="{C4C6AE5A-D27D-4E33-B46B-BDFEA07DC9D8}"/>
                          </a:ext>
                        </a:extLst>
                      </p:cNvPr>
                      <p:cNvSpPr txBox="1"/>
                      <p:nvPr/>
                    </p:nvSpPr>
                    <p:spPr>
                      <a:xfrm>
                        <a:off x="753925" y="562239"/>
                        <a:ext cx="982213" cy="292388"/>
                      </a:xfrm>
                      <a:prstGeom prst="rect">
                        <a:avLst/>
                      </a:prstGeom>
                      <a:noFill/>
                    </p:spPr>
                    <p:txBody>
                      <a:bodyPr wrap="square" rtlCol="0">
                        <a:spAutoFit/>
                      </a:bodyPr>
                      <a:lstStyle/>
                      <a:p>
                        <a:pPr algn="r"/>
                        <a:r>
                          <a:rPr lang="en-US" altLang="zh-CN" sz="2000"/>
                          <a:t>Feature</a:t>
                        </a:r>
                        <a:r>
                          <a:rPr lang="en-US" altLang="zh-CN" sz="2000" b="1"/>
                          <a:t> </a:t>
                        </a:r>
                        <a14:m>
                          <m:oMath xmlns:m="http://schemas.openxmlformats.org/officeDocument/2006/math">
                            <m:r>
                              <a:rPr lang="en-US" altLang="zh-CN" sz="2000" b="1" i="0">
                                <a:latin typeface="Cambria Math" panose="02040503050406030204" pitchFamily="18" charset="0"/>
                              </a:rPr>
                              <m:t>𝐱</m:t>
                            </m:r>
                          </m:oMath>
                        </a14:m>
                        <a:endParaRPr lang="zh-CN" altLang="en-US" sz="2000" b="1"/>
                      </a:p>
                    </p:txBody>
                  </p:sp>
                </mc:Choice>
                <mc:Fallback xmlns="">
                  <p:sp>
                    <p:nvSpPr>
                      <p:cNvPr id="118" name="文本框 277">
                        <a:extLst>
                          <a:ext uri="{FF2B5EF4-FFF2-40B4-BE49-F238E27FC236}">
                            <a16:creationId xmlns:a16="http://schemas.microsoft.com/office/drawing/2014/main" id="{C4C6AE5A-D27D-4E33-B46B-BDFEA07DC9D8}"/>
                          </a:ext>
                        </a:extLst>
                      </p:cNvPr>
                      <p:cNvSpPr txBox="1">
                        <a:spLocks noRot="1" noChangeAspect="1" noMove="1" noResize="1" noEditPoints="1" noAdjustHandles="1" noChangeArrowheads="1" noChangeShapeType="1" noTextEdit="1"/>
                      </p:cNvSpPr>
                      <p:nvPr/>
                    </p:nvSpPr>
                    <p:spPr>
                      <a:xfrm>
                        <a:off x="753925" y="562239"/>
                        <a:ext cx="982213" cy="292388"/>
                      </a:xfrm>
                      <a:prstGeom prst="rect">
                        <a:avLst/>
                      </a:prstGeom>
                      <a:blipFill>
                        <a:blip r:embed="rId7"/>
                        <a:stretch>
                          <a:fillRect t="-7353" b="-22059"/>
                        </a:stretch>
                      </a:blipFill>
                    </p:spPr>
                    <p:txBody>
                      <a:bodyPr/>
                      <a:lstStyle/>
                      <a:p>
                        <a:r>
                          <a:rPr lang="zh-CN" altLang="en-US">
                            <a:noFill/>
                          </a:rPr>
                          <a:t> </a:t>
                        </a:r>
                      </a:p>
                    </p:txBody>
                  </p:sp>
                </mc:Fallback>
              </mc:AlternateContent>
              <p:sp>
                <p:nvSpPr>
                  <p:cNvPr id="119" name="矩形 279">
                    <a:extLst>
                      <a:ext uri="{FF2B5EF4-FFF2-40B4-BE49-F238E27FC236}">
                        <a16:creationId xmlns:a16="http://schemas.microsoft.com/office/drawing/2014/main" id="{94B911AF-E298-4301-9AA5-4E445E1DA28A}"/>
                      </a:ext>
                    </a:extLst>
                  </p:cNvPr>
                  <p:cNvSpPr/>
                  <p:nvPr/>
                </p:nvSpPr>
                <p:spPr>
                  <a:xfrm>
                    <a:off x="1796835" y="877503"/>
                    <a:ext cx="1269269" cy="1242762"/>
                  </a:xfrm>
                  <a:prstGeom prst="rect">
                    <a:avLst/>
                  </a:prstGeom>
                  <a:noFill/>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sz="2000"/>
                  </a:p>
                </p:txBody>
              </p:sp>
              <mc:AlternateContent xmlns:mc="http://schemas.openxmlformats.org/markup-compatibility/2006" xmlns:a14="http://schemas.microsoft.com/office/drawing/2010/main">
                <mc:Choice Requires="a14">
                  <p:sp>
                    <p:nvSpPr>
                      <p:cNvPr id="120" name="矩形 284">
                        <a:extLst>
                          <a:ext uri="{FF2B5EF4-FFF2-40B4-BE49-F238E27FC236}">
                            <a16:creationId xmlns:a16="http://schemas.microsoft.com/office/drawing/2014/main" id="{2E2DE15A-1F9C-4056-9CB3-64B185424C5C}"/>
                          </a:ext>
                        </a:extLst>
                      </p:cNvPr>
                      <p:cNvSpPr/>
                      <p:nvPr/>
                    </p:nvSpPr>
                    <p:spPr>
                      <a:xfrm>
                        <a:off x="3828442" y="878712"/>
                        <a:ext cx="438453" cy="100610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altLang="zh-CN" sz="2000" i="1" smtClean="0">
                                      <a:latin typeface="Cambria Math" panose="02040503050406030204" pitchFamily="18" charset="0"/>
                                      <a:ea typeface="Cambria Math" panose="02040503050406030204" pitchFamily="18" charset="0"/>
                                    </a:rPr>
                                  </m:ctrlPr>
                                </m:mPr>
                                <m:mr>
                                  <m:e>
                                    <m:r>
                                      <a:rPr lang="en-US" altLang="zh-CN" sz="2000" i="1">
                                        <a:latin typeface="Cambria Math" panose="02040503050406030204" pitchFamily="18" charset="0"/>
                                        <a:ea typeface="Cambria Math" panose="02040503050406030204" pitchFamily="18" charset="0"/>
                                      </a:rPr>
                                      <m:t>⋯</m:t>
                                    </m:r>
                                    <m:r>
                                      <m:rPr>
                                        <m:nor/>
                                      </m:rPr>
                                      <a:rPr lang="zh-CN" altLang="en-US" sz="2000"/>
                                      <m:t> </m:t>
                                    </m:r>
                                  </m:e>
                                </m:mr>
                                <m:mr>
                                  <m:e>
                                    <m:r>
                                      <a:rPr lang="en-US" altLang="zh-CN" sz="2000" i="1">
                                        <a:latin typeface="Cambria Math" panose="02040503050406030204" pitchFamily="18" charset="0"/>
                                        <a:ea typeface="Cambria Math" panose="02040503050406030204" pitchFamily="18" charset="0"/>
                                      </a:rPr>
                                      <m:t>⋯</m:t>
                                    </m:r>
                                    <m:r>
                                      <m:rPr>
                                        <m:nor/>
                                      </m:rPr>
                                      <a:rPr lang="zh-CN" altLang="en-US" sz="2000"/>
                                      <m:t> </m:t>
                                    </m:r>
                                  </m:e>
                                </m:mr>
                                <m:mr>
                                  <m:e>
                                    <m:r>
                                      <a:rPr lang="en-US" altLang="zh-CN" sz="2000" i="1">
                                        <a:latin typeface="Cambria Math" panose="02040503050406030204" pitchFamily="18" charset="0"/>
                                        <a:ea typeface="Cambria Math" panose="02040503050406030204" pitchFamily="18" charset="0"/>
                                      </a:rPr>
                                      <m:t>⋯</m:t>
                                    </m:r>
                                    <m:r>
                                      <m:rPr>
                                        <m:nor/>
                                      </m:rPr>
                                      <a:rPr lang="zh-CN" altLang="en-US" sz="2000"/>
                                      <m:t> </m:t>
                                    </m:r>
                                  </m:e>
                                </m:mr>
                                <m:mr>
                                  <m:e>
                                    <m:r>
                                      <a:rPr lang="en-US" altLang="zh-CN" sz="2000" i="1">
                                        <a:latin typeface="Cambria Math" panose="02040503050406030204" pitchFamily="18" charset="0"/>
                                        <a:ea typeface="Cambria Math" panose="02040503050406030204" pitchFamily="18" charset="0"/>
                                      </a:rPr>
                                      <m:t>⋯</m:t>
                                    </m:r>
                                    <m:r>
                                      <m:rPr>
                                        <m:nor/>
                                      </m:rPr>
                                      <a:rPr lang="zh-CN" altLang="en-US" sz="2000"/>
                                      <m:t> </m:t>
                                    </m:r>
                                  </m:e>
                                </m:mr>
                                <m:mr>
                                  <m:e>
                                    <m:r>
                                      <a:rPr lang="en-US" altLang="zh-CN" sz="2000" i="1">
                                        <a:latin typeface="Cambria Math" panose="02040503050406030204" pitchFamily="18" charset="0"/>
                                        <a:ea typeface="Cambria Math" panose="02040503050406030204" pitchFamily="18" charset="0"/>
                                      </a:rPr>
                                      <m:t>⋯</m:t>
                                    </m:r>
                                    <m:r>
                                      <m:rPr>
                                        <m:nor/>
                                      </m:rPr>
                                      <a:rPr lang="zh-CN" altLang="en-US" sz="2000"/>
                                      <m:t> </m:t>
                                    </m:r>
                                  </m:e>
                                </m:mr>
                              </m:m>
                            </m:oMath>
                          </m:oMathPara>
                        </a14:m>
                        <a:endParaRPr lang="zh-CN" altLang="en-US" sz="2000"/>
                      </a:p>
                    </p:txBody>
                  </p:sp>
                </mc:Choice>
                <mc:Fallback xmlns="">
                  <p:sp>
                    <p:nvSpPr>
                      <p:cNvPr id="120" name="矩形 284">
                        <a:extLst>
                          <a:ext uri="{FF2B5EF4-FFF2-40B4-BE49-F238E27FC236}">
                            <a16:creationId xmlns:a16="http://schemas.microsoft.com/office/drawing/2014/main" id="{2E2DE15A-1F9C-4056-9CB3-64B185424C5C}"/>
                          </a:ext>
                        </a:extLst>
                      </p:cNvPr>
                      <p:cNvSpPr>
                        <a:spLocks noRot="1" noChangeAspect="1" noMove="1" noResize="1" noEditPoints="1" noAdjustHandles="1" noChangeArrowheads="1" noChangeShapeType="1" noTextEdit="1"/>
                      </p:cNvSpPr>
                      <p:nvPr/>
                    </p:nvSpPr>
                    <p:spPr>
                      <a:xfrm>
                        <a:off x="3828442" y="878712"/>
                        <a:ext cx="438453" cy="1006105"/>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1" name="矩形 288">
                        <a:extLst>
                          <a:ext uri="{FF2B5EF4-FFF2-40B4-BE49-F238E27FC236}">
                            <a16:creationId xmlns:a16="http://schemas.microsoft.com/office/drawing/2014/main" id="{C8E2599E-A5E1-4810-B750-0E85FD608483}"/>
                          </a:ext>
                        </a:extLst>
                      </p:cNvPr>
                      <p:cNvSpPr/>
                      <p:nvPr/>
                    </p:nvSpPr>
                    <p:spPr>
                      <a:xfrm>
                        <a:off x="888194" y="873506"/>
                        <a:ext cx="438453" cy="100610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altLang="zh-CN" sz="2000" i="1" smtClean="0">
                                      <a:latin typeface="Cambria Math" panose="02040503050406030204" pitchFamily="18" charset="0"/>
                                      <a:ea typeface="Cambria Math" panose="02040503050406030204" pitchFamily="18" charset="0"/>
                                    </a:rPr>
                                  </m:ctrlPr>
                                </m:mPr>
                                <m:mr>
                                  <m:e>
                                    <m:r>
                                      <a:rPr lang="en-US" altLang="zh-CN" sz="2000" i="1">
                                        <a:latin typeface="Cambria Math" panose="02040503050406030204" pitchFamily="18" charset="0"/>
                                        <a:ea typeface="Cambria Math" panose="02040503050406030204" pitchFamily="18" charset="0"/>
                                      </a:rPr>
                                      <m:t>⋯</m:t>
                                    </m:r>
                                    <m:r>
                                      <m:rPr>
                                        <m:nor/>
                                      </m:rPr>
                                      <a:rPr lang="zh-CN" altLang="en-US" sz="2000"/>
                                      <m:t> </m:t>
                                    </m:r>
                                  </m:e>
                                </m:mr>
                                <m:mr>
                                  <m:e>
                                    <m:r>
                                      <a:rPr lang="en-US" altLang="zh-CN" sz="2000" i="1">
                                        <a:latin typeface="Cambria Math" panose="02040503050406030204" pitchFamily="18" charset="0"/>
                                        <a:ea typeface="Cambria Math" panose="02040503050406030204" pitchFamily="18" charset="0"/>
                                      </a:rPr>
                                      <m:t>⋯</m:t>
                                    </m:r>
                                    <m:r>
                                      <m:rPr>
                                        <m:nor/>
                                      </m:rPr>
                                      <a:rPr lang="zh-CN" altLang="en-US" sz="2000"/>
                                      <m:t> </m:t>
                                    </m:r>
                                  </m:e>
                                </m:mr>
                                <m:mr>
                                  <m:e>
                                    <m:r>
                                      <a:rPr lang="en-US" altLang="zh-CN" sz="2000" i="1">
                                        <a:latin typeface="Cambria Math" panose="02040503050406030204" pitchFamily="18" charset="0"/>
                                        <a:ea typeface="Cambria Math" panose="02040503050406030204" pitchFamily="18" charset="0"/>
                                      </a:rPr>
                                      <m:t>⋯</m:t>
                                    </m:r>
                                    <m:r>
                                      <m:rPr>
                                        <m:nor/>
                                      </m:rPr>
                                      <a:rPr lang="zh-CN" altLang="en-US" sz="2000"/>
                                      <m:t> </m:t>
                                    </m:r>
                                  </m:e>
                                </m:mr>
                                <m:mr>
                                  <m:e>
                                    <m:r>
                                      <a:rPr lang="en-US" altLang="zh-CN" sz="2000" i="1">
                                        <a:latin typeface="Cambria Math" panose="02040503050406030204" pitchFamily="18" charset="0"/>
                                        <a:ea typeface="Cambria Math" panose="02040503050406030204" pitchFamily="18" charset="0"/>
                                      </a:rPr>
                                      <m:t>⋯</m:t>
                                    </m:r>
                                    <m:r>
                                      <m:rPr>
                                        <m:nor/>
                                      </m:rPr>
                                      <a:rPr lang="zh-CN" altLang="en-US" sz="2000"/>
                                      <m:t> </m:t>
                                    </m:r>
                                  </m:e>
                                </m:mr>
                                <m:mr>
                                  <m:e>
                                    <m:r>
                                      <a:rPr lang="en-US" altLang="zh-CN" sz="2000" i="1">
                                        <a:latin typeface="Cambria Math" panose="02040503050406030204" pitchFamily="18" charset="0"/>
                                        <a:ea typeface="Cambria Math" panose="02040503050406030204" pitchFamily="18" charset="0"/>
                                      </a:rPr>
                                      <m:t>⋯</m:t>
                                    </m:r>
                                    <m:r>
                                      <m:rPr>
                                        <m:nor/>
                                      </m:rPr>
                                      <a:rPr lang="zh-CN" altLang="en-US" sz="2000"/>
                                      <m:t> </m:t>
                                    </m:r>
                                  </m:e>
                                </m:mr>
                              </m:m>
                            </m:oMath>
                          </m:oMathPara>
                        </a14:m>
                        <a:endParaRPr lang="zh-CN" altLang="en-US" sz="2000"/>
                      </a:p>
                    </p:txBody>
                  </p:sp>
                </mc:Choice>
                <mc:Fallback xmlns="">
                  <p:sp>
                    <p:nvSpPr>
                      <p:cNvPr id="121" name="矩形 288">
                        <a:extLst>
                          <a:ext uri="{FF2B5EF4-FFF2-40B4-BE49-F238E27FC236}">
                            <a16:creationId xmlns:a16="http://schemas.microsoft.com/office/drawing/2014/main" id="{C8E2599E-A5E1-4810-B750-0E85FD608483}"/>
                          </a:ext>
                        </a:extLst>
                      </p:cNvPr>
                      <p:cNvSpPr>
                        <a:spLocks noRot="1" noChangeAspect="1" noMove="1" noResize="1" noEditPoints="1" noAdjustHandles="1" noChangeArrowheads="1" noChangeShapeType="1" noTextEdit="1"/>
                      </p:cNvSpPr>
                      <p:nvPr/>
                    </p:nvSpPr>
                    <p:spPr>
                      <a:xfrm>
                        <a:off x="888194" y="873506"/>
                        <a:ext cx="438453" cy="1006105"/>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2" name="矩形 294">
                        <a:extLst>
                          <a:ext uri="{FF2B5EF4-FFF2-40B4-BE49-F238E27FC236}">
                            <a16:creationId xmlns:a16="http://schemas.microsoft.com/office/drawing/2014/main" id="{2EBD31CD-0208-4283-8DCD-ECC996AC5D2D}"/>
                          </a:ext>
                        </a:extLst>
                      </p:cNvPr>
                      <p:cNvSpPr/>
                      <p:nvPr/>
                    </p:nvSpPr>
                    <p:spPr>
                      <a:xfrm>
                        <a:off x="4182846" y="1266072"/>
                        <a:ext cx="439544" cy="2830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ea typeface="Cambria Math" panose="02040503050406030204" pitchFamily="18" charset="0"/>
                                </a:rPr>
                                <m:t>≈</m:t>
                              </m:r>
                            </m:oMath>
                          </m:oMathPara>
                        </a14:m>
                        <a:endParaRPr lang="zh-CN" altLang="en-US" sz="2000"/>
                      </a:p>
                    </p:txBody>
                  </p:sp>
                </mc:Choice>
                <mc:Fallback xmlns="">
                  <p:sp>
                    <p:nvSpPr>
                      <p:cNvPr id="122" name="矩形 294">
                        <a:extLst>
                          <a:ext uri="{FF2B5EF4-FFF2-40B4-BE49-F238E27FC236}">
                            <a16:creationId xmlns:a16="http://schemas.microsoft.com/office/drawing/2014/main" id="{2EBD31CD-0208-4283-8DCD-ECC996AC5D2D}"/>
                          </a:ext>
                        </a:extLst>
                      </p:cNvPr>
                      <p:cNvSpPr>
                        <a:spLocks noRot="1" noChangeAspect="1" noMove="1" noResize="1" noEditPoints="1" noAdjustHandles="1" noChangeArrowheads="1" noChangeShapeType="1" noTextEdit="1"/>
                      </p:cNvSpPr>
                      <p:nvPr/>
                    </p:nvSpPr>
                    <p:spPr>
                      <a:xfrm>
                        <a:off x="4182846" y="1266072"/>
                        <a:ext cx="439544" cy="283065"/>
                      </a:xfrm>
                      <a:prstGeom prst="rect">
                        <a:avLst/>
                      </a:prstGeom>
                      <a:blipFill>
                        <a:blip r:embed="rId10"/>
                        <a:stretch>
                          <a:fillRect/>
                        </a:stretch>
                      </a:blipFill>
                    </p:spPr>
                    <p:txBody>
                      <a:bodyPr/>
                      <a:lstStyle/>
                      <a:p>
                        <a:r>
                          <a:rPr lang="zh-CN" altLang="en-US">
                            <a:noFill/>
                          </a:rPr>
                          <a:t> </a:t>
                        </a:r>
                      </a:p>
                    </p:txBody>
                  </p:sp>
                </mc:Fallback>
              </mc:AlternateContent>
            </p:grpSp>
            <p:grpSp>
              <p:nvGrpSpPr>
                <p:cNvPr id="57" name="组合 299">
                  <a:extLst>
                    <a:ext uri="{FF2B5EF4-FFF2-40B4-BE49-F238E27FC236}">
                      <a16:creationId xmlns:a16="http://schemas.microsoft.com/office/drawing/2014/main" id="{96E582B3-2319-4E00-8A6E-7A0DCE1B8C22}"/>
                    </a:ext>
                  </a:extLst>
                </p:cNvPr>
                <p:cNvGrpSpPr/>
                <p:nvPr/>
              </p:nvGrpSpPr>
              <p:grpSpPr>
                <a:xfrm>
                  <a:off x="1815190" y="2248520"/>
                  <a:ext cx="3176147" cy="298454"/>
                  <a:chOff x="1813905" y="2103946"/>
                  <a:chExt cx="3176147" cy="298454"/>
                </a:xfrm>
              </p:grpSpPr>
              <mc:AlternateContent xmlns:mc="http://schemas.openxmlformats.org/markup-compatibility/2006" xmlns:a14="http://schemas.microsoft.com/office/drawing/2010/main">
                <mc:Choice Requires="a14">
                  <p:sp>
                    <p:nvSpPr>
                      <p:cNvPr id="58" name="文本框 292">
                        <a:extLst>
                          <a:ext uri="{FF2B5EF4-FFF2-40B4-BE49-F238E27FC236}">
                            <a16:creationId xmlns:a16="http://schemas.microsoft.com/office/drawing/2014/main" id="{14F6D03A-97F8-48FF-B146-89DD5609E658}"/>
                          </a:ext>
                        </a:extLst>
                      </p:cNvPr>
                      <p:cNvSpPr txBox="1"/>
                      <p:nvPr/>
                    </p:nvSpPr>
                    <p:spPr>
                      <a:xfrm>
                        <a:off x="1813905" y="2119335"/>
                        <a:ext cx="1222287" cy="283065"/>
                      </a:xfrm>
                      <a:prstGeom prst="rect">
                        <a:avLst/>
                      </a:prstGeom>
                      <a:noFill/>
                    </p:spPr>
                    <p:txBody>
                      <a:bodyPr wrap="square" rtlCol="0">
                        <a:spAutoFit/>
                      </a:bodyPr>
                      <a:lstStyle/>
                      <a:p>
                        <a:pPr algn="ctr"/>
                        <a14:m>
                          <m:oMath xmlns:m="http://schemas.openxmlformats.org/officeDocument/2006/math">
                            <m:r>
                              <a:rPr lang="en-US" altLang="zh-CN" sz="2000" b="1" i="1" smtClean="0">
                                <a:latin typeface="Cambria Math" panose="02040503050406030204" pitchFamily="18" charset="0"/>
                              </a:rPr>
                              <m:t>𝑪</m:t>
                            </m:r>
                            <m:r>
                              <a:rPr lang="en-US" altLang="zh-CN" sz="2000" b="0" i="1" smtClean="0">
                                <a:latin typeface="Cambria Math" panose="02040503050406030204" pitchFamily="18" charset="0"/>
                              </a:rPr>
                              <m:t>(</m:t>
                            </m:r>
                            <m:r>
                              <a:rPr lang="en-US" altLang="zh-CN" sz="2000" b="1">
                                <a:latin typeface="Cambria Math" panose="02040503050406030204" pitchFamily="18" charset="0"/>
                              </a:rPr>
                              <m:t>𝐱</m:t>
                            </m:r>
                            <m:r>
                              <a:rPr lang="en-US" altLang="zh-CN" sz="2000" b="0" i="1" smtClean="0">
                                <a:latin typeface="Cambria Math" panose="02040503050406030204" pitchFamily="18" charset="0"/>
                              </a:rPr>
                              <m:t>)</m:t>
                            </m:r>
                          </m:oMath>
                        </a14:m>
                        <a:r>
                          <a:rPr lang="en-US" altLang="zh-CN" sz="2000" b="1"/>
                          <a:t> </a:t>
                        </a:r>
                        <a14:m>
                          <m:oMath xmlns:m="http://schemas.openxmlformats.org/officeDocument/2006/math">
                            <m:r>
                              <a:rPr lang="en-US" altLang="zh-CN" sz="2000" b="1">
                                <a:latin typeface="Cambria Math" panose="02040503050406030204" pitchFamily="18" charset="0"/>
                              </a:rPr>
                              <m:t>𝐟</m:t>
                            </m:r>
                          </m:oMath>
                        </a14:m>
                        <a:endParaRPr lang="zh-CN" altLang="en-US" sz="2000"/>
                      </a:p>
                    </p:txBody>
                  </p:sp>
                </mc:Choice>
                <mc:Fallback xmlns="">
                  <p:sp>
                    <p:nvSpPr>
                      <p:cNvPr id="58" name="文本框 292">
                        <a:extLst>
                          <a:ext uri="{FF2B5EF4-FFF2-40B4-BE49-F238E27FC236}">
                            <a16:creationId xmlns:a16="http://schemas.microsoft.com/office/drawing/2014/main" id="{14F6D03A-97F8-48FF-B146-89DD5609E658}"/>
                          </a:ext>
                        </a:extLst>
                      </p:cNvPr>
                      <p:cNvSpPr txBox="1">
                        <a:spLocks noRot="1" noChangeAspect="1" noMove="1" noResize="1" noEditPoints="1" noAdjustHandles="1" noChangeArrowheads="1" noChangeShapeType="1" noTextEdit="1"/>
                      </p:cNvSpPr>
                      <p:nvPr/>
                    </p:nvSpPr>
                    <p:spPr>
                      <a:xfrm>
                        <a:off x="1813905" y="2119335"/>
                        <a:ext cx="1222287" cy="283065"/>
                      </a:xfrm>
                      <a:prstGeom prst="rect">
                        <a:avLst/>
                      </a:prstGeom>
                      <a:blipFill>
                        <a:blip r:embed="rId11"/>
                        <a:stretch>
                          <a:fillRect b="-1692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矩形 297">
                        <a:extLst>
                          <a:ext uri="{FF2B5EF4-FFF2-40B4-BE49-F238E27FC236}">
                            <a16:creationId xmlns:a16="http://schemas.microsoft.com/office/drawing/2014/main" id="{A0301156-5259-4A17-ADD3-B3A05B8892B9}"/>
                          </a:ext>
                        </a:extLst>
                      </p:cNvPr>
                      <p:cNvSpPr/>
                      <p:nvPr/>
                    </p:nvSpPr>
                    <p:spPr>
                      <a:xfrm>
                        <a:off x="4182846" y="2103946"/>
                        <a:ext cx="439544" cy="2830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2000" i="1" smtClean="0">
                                  <a:latin typeface="Cambria Math" panose="02040503050406030204" pitchFamily="18" charset="0"/>
                                </a:rPr>
                                <m:t>≈</m:t>
                              </m:r>
                            </m:oMath>
                          </m:oMathPara>
                        </a14:m>
                        <a:endParaRPr lang="zh-CN" altLang="en-US" sz="2000"/>
                      </a:p>
                    </p:txBody>
                  </p:sp>
                </mc:Choice>
                <mc:Fallback xmlns="">
                  <p:sp>
                    <p:nvSpPr>
                      <p:cNvPr id="59" name="矩形 297">
                        <a:extLst>
                          <a:ext uri="{FF2B5EF4-FFF2-40B4-BE49-F238E27FC236}">
                            <a16:creationId xmlns:a16="http://schemas.microsoft.com/office/drawing/2014/main" id="{A0301156-5259-4A17-ADD3-B3A05B8892B9}"/>
                          </a:ext>
                        </a:extLst>
                      </p:cNvPr>
                      <p:cNvSpPr>
                        <a:spLocks noRot="1" noChangeAspect="1" noMove="1" noResize="1" noEditPoints="1" noAdjustHandles="1" noChangeArrowheads="1" noChangeShapeType="1" noTextEdit="1"/>
                      </p:cNvSpPr>
                      <p:nvPr/>
                    </p:nvSpPr>
                    <p:spPr>
                      <a:xfrm>
                        <a:off x="4182846" y="2103946"/>
                        <a:ext cx="439544" cy="283065"/>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矩形 298">
                        <a:extLst>
                          <a:ext uri="{FF2B5EF4-FFF2-40B4-BE49-F238E27FC236}">
                            <a16:creationId xmlns:a16="http://schemas.microsoft.com/office/drawing/2014/main" id="{2F076283-646D-42DB-91C3-4A94A22B2C20}"/>
                          </a:ext>
                        </a:extLst>
                      </p:cNvPr>
                      <p:cNvSpPr/>
                      <p:nvPr/>
                    </p:nvSpPr>
                    <p:spPr>
                      <a:xfrm>
                        <a:off x="4550508" y="2119335"/>
                        <a:ext cx="439544" cy="2830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b="1" i="0">
                                  <a:latin typeface="Cambria Math" panose="02040503050406030204" pitchFamily="18" charset="0"/>
                                </a:rPr>
                                <m:t>𝐲</m:t>
                              </m:r>
                            </m:oMath>
                          </m:oMathPara>
                        </a14:m>
                        <a:endParaRPr lang="zh-CN" altLang="en-US" sz="2000" b="1"/>
                      </a:p>
                    </p:txBody>
                  </p:sp>
                </mc:Choice>
                <mc:Fallback xmlns="">
                  <p:sp>
                    <p:nvSpPr>
                      <p:cNvPr id="60" name="矩形 298">
                        <a:extLst>
                          <a:ext uri="{FF2B5EF4-FFF2-40B4-BE49-F238E27FC236}">
                            <a16:creationId xmlns:a16="http://schemas.microsoft.com/office/drawing/2014/main" id="{2F076283-646D-42DB-91C3-4A94A22B2C20}"/>
                          </a:ext>
                        </a:extLst>
                      </p:cNvPr>
                      <p:cNvSpPr>
                        <a:spLocks noRot="1" noChangeAspect="1" noMove="1" noResize="1" noEditPoints="1" noAdjustHandles="1" noChangeArrowheads="1" noChangeShapeType="1" noTextEdit="1"/>
                      </p:cNvSpPr>
                      <p:nvPr/>
                    </p:nvSpPr>
                    <p:spPr>
                      <a:xfrm>
                        <a:off x="4550508" y="2119335"/>
                        <a:ext cx="439544" cy="283065"/>
                      </a:xfrm>
                      <a:prstGeom prst="rect">
                        <a:avLst/>
                      </a:prstGeom>
                      <a:blipFill>
                        <a:blip r:embed="rId13"/>
                        <a:stretch>
                          <a:fillRect b="-10769"/>
                        </a:stretch>
                      </a:blipFill>
                    </p:spPr>
                    <p:txBody>
                      <a:bodyPr/>
                      <a:lstStyle/>
                      <a:p>
                        <a:r>
                          <a:rPr lang="zh-CN" altLang="en-US">
                            <a:noFill/>
                          </a:rPr>
                          <a:t> </a:t>
                        </a:r>
                      </a:p>
                    </p:txBody>
                  </p:sp>
                </mc:Fallback>
              </mc:AlternateContent>
            </p:grpSp>
          </p:grpSp>
          <mc:AlternateContent xmlns:mc="http://schemas.openxmlformats.org/markup-compatibility/2006" xmlns:a14="http://schemas.microsoft.com/office/drawing/2010/main">
            <mc:Choice Requires="a14">
              <p:sp>
                <p:nvSpPr>
                  <p:cNvPr id="43" name="矩形 2">
                    <a:extLst>
                      <a:ext uri="{FF2B5EF4-FFF2-40B4-BE49-F238E27FC236}">
                        <a16:creationId xmlns:a16="http://schemas.microsoft.com/office/drawing/2014/main" id="{9AB2FCAF-F60D-4ABF-8D59-16B45B4C8965}"/>
                      </a:ext>
                    </a:extLst>
                  </p:cNvPr>
                  <p:cNvSpPr/>
                  <p:nvPr/>
                </p:nvSpPr>
                <p:spPr>
                  <a:xfrm>
                    <a:off x="4607899" y="823794"/>
                    <a:ext cx="348297" cy="283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i="1">
                                  <a:latin typeface="Cambria Math" panose="02040503050406030204" pitchFamily="18" charset="0"/>
                                </a:rPr>
                                <m:t>y</m:t>
                              </m:r>
                            </m:e>
                            <m:sub>
                              <m:r>
                                <a:rPr lang="en-US" altLang="zh-CN" sz="2000" i="1">
                                  <a:latin typeface="Cambria Math" panose="02040503050406030204" pitchFamily="18" charset="0"/>
                                </a:rPr>
                                <m:t>1</m:t>
                              </m:r>
                            </m:sub>
                          </m:sSub>
                        </m:oMath>
                      </m:oMathPara>
                    </a14:m>
                    <a:endParaRPr lang="zh-CN" altLang="en-US" sz="2000"/>
                  </a:p>
                </p:txBody>
              </p:sp>
            </mc:Choice>
            <mc:Fallback xmlns="">
              <p:sp>
                <p:nvSpPr>
                  <p:cNvPr id="43" name="矩形 2">
                    <a:extLst>
                      <a:ext uri="{FF2B5EF4-FFF2-40B4-BE49-F238E27FC236}">
                        <a16:creationId xmlns:a16="http://schemas.microsoft.com/office/drawing/2014/main" id="{9AB2FCAF-F60D-4ABF-8D59-16B45B4C8965}"/>
                      </a:ext>
                    </a:extLst>
                  </p:cNvPr>
                  <p:cNvSpPr>
                    <a:spLocks noRot="1" noChangeAspect="1" noMove="1" noResize="1" noEditPoints="1" noAdjustHandles="1" noChangeArrowheads="1" noChangeShapeType="1" noTextEdit="1"/>
                  </p:cNvSpPr>
                  <p:nvPr/>
                </p:nvSpPr>
                <p:spPr>
                  <a:xfrm>
                    <a:off x="4607899" y="823794"/>
                    <a:ext cx="348297" cy="283065"/>
                  </a:xfrm>
                  <a:prstGeom prst="rect">
                    <a:avLst/>
                  </a:prstGeom>
                  <a:blipFill>
                    <a:blip r:embed="rId14"/>
                    <a:stretch>
                      <a:fillRect b="-92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矩形 224">
                    <a:extLst>
                      <a:ext uri="{FF2B5EF4-FFF2-40B4-BE49-F238E27FC236}">
                        <a16:creationId xmlns:a16="http://schemas.microsoft.com/office/drawing/2014/main" id="{12972757-6B1B-4760-8A58-40AADCA4441D}"/>
                      </a:ext>
                    </a:extLst>
                  </p:cNvPr>
                  <p:cNvSpPr/>
                  <p:nvPr/>
                </p:nvSpPr>
                <p:spPr>
                  <a:xfrm>
                    <a:off x="4607899" y="1067903"/>
                    <a:ext cx="352515" cy="283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latin typeface="Cambria Math" panose="02040503050406030204" pitchFamily="18" charset="0"/>
                                </a:rPr>
                              </m:ctrlPr>
                            </m:sSubPr>
                            <m:e>
                              <m:r>
                                <m:rPr>
                                  <m:sty m:val="p"/>
                                </m:rPr>
                                <a:rPr lang="en-US" altLang="zh-CN" sz="2000" i="1">
                                  <a:latin typeface="Cambria Math" panose="02040503050406030204" pitchFamily="18" charset="0"/>
                                </a:rPr>
                                <m:t>y</m:t>
                              </m:r>
                            </m:e>
                            <m:sub>
                              <m:r>
                                <a:rPr lang="en-US" altLang="zh-CN" sz="2000" i="1">
                                  <a:latin typeface="Cambria Math" panose="02040503050406030204" pitchFamily="18" charset="0"/>
                                </a:rPr>
                                <m:t>2</m:t>
                              </m:r>
                            </m:sub>
                          </m:sSub>
                        </m:oMath>
                      </m:oMathPara>
                    </a14:m>
                    <a:endParaRPr lang="zh-CN" altLang="en-US" sz="2000"/>
                  </a:p>
                </p:txBody>
              </p:sp>
            </mc:Choice>
            <mc:Fallback xmlns="">
              <p:sp>
                <p:nvSpPr>
                  <p:cNvPr id="44" name="矩形 224">
                    <a:extLst>
                      <a:ext uri="{FF2B5EF4-FFF2-40B4-BE49-F238E27FC236}">
                        <a16:creationId xmlns:a16="http://schemas.microsoft.com/office/drawing/2014/main" id="{12972757-6B1B-4760-8A58-40AADCA4441D}"/>
                      </a:ext>
                    </a:extLst>
                  </p:cNvPr>
                  <p:cNvSpPr>
                    <a:spLocks noRot="1" noChangeAspect="1" noMove="1" noResize="1" noEditPoints="1" noAdjustHandles="1" noChangeArrowheads="1" noChangeShapeType="1" noTextEdit="1"/>
                  </p:cNvSpPr>
                  <p:nvPr/>
                </p:nvSpPr>
                <p:spPr>
                  <a:xfrm>
                    <a:off x="4607899" y="1067903"/>
                    <a:ext cx="352515" cy="283065"/>
                  </a:xfrm>
                  <a:prstGeom prst="rect">
                    <a:avLst/>
                  </a:prstGeom>
                  <a:blipFill>
                    <a:blip r:embed="rId15"/>
                    <a:stretch>
                      <a:fillRect b="-90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矩形 235">
                    <a:extLst>
                      <a:ext uri="{FF2B5EF4-FFF2-40B4-BE49-F238E27FC236}">
                        <a16:creationId xmlns:a16="http://schemas.microsoft.com/office/drawing/2014/main" id="{D344CBA9-2977-4F23-8023-649105E951DF}"/>
                      </a:ext>
                    </a:extLst>
                  </p:cNvPr>
                  <p:cNvSpPr/>
                  <p:nvPr/>
                </p:nvSpPr>
                <p:spPr>
                  <a:xfrm>
                    <a:off x="4607899" y="1312012"/>
                    <a:ext cx="352515" cy="283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a:latin typeface="Cambria Math" panose="02040503050406030204" pitchFamily="18" charset="0"/>
                                </a:rPr>
                              </m:ctrlPr>
                            </m:sSubPr>
                            <m:e>
                              <m:r>
                                <m:rPr>
                                  <m:sty m:val="p"/>
                                </m:rPr>
                                <a:rPr lang="en-US" altLang="zh-CN" sz="2000" i="1">
                                  <a:latin typeface="Cambria Math" panose="02040503050406030204" pitchFamily="18" charset="0"/>
                                </a:rPr>
                                <m:t>y</m:t>
                              </m:r>
                            </m:e>
                            <m:sub>
                              <m:r>
                                <a:rPr lang="en-US" altLang="zh-CN" sz="2000" i="1">
                                  <a:latin typeface="Cambria Math" panose="02040503050406030204" pitchFamily="18" charset="0"/>
                                </a:rPr>
                                <m:t>3</m:t>
                              </m:r>
                            </m:sub>
                          </m:sSub>
                        </m:oMath>
                      </m:oMathPara>
                    </a14:m>
                    <a:endParaRPr lang="zh-CN" altLang="en-US" sz="2000"/>
                  </a:p>
                </p:txBody>
              </p:sp>
            </mc:Choice>
            <mc:Fallback xmlns="">
              <p:sp>
                <p:nvSpPr>
                  <p:cNvPr id="45" name="矩形 235">
                    <a:extLst>
                      <a:ext uri="{FF2B5EF4-FFF2-40B4-BE49-F238E27FC236}">
                        <a16:creationId xmlns:a16="http://schemas.microsoft.com/office/drawing/2014/main" id="{D344CBA9-2977-4F23-8023-649105E951DF}"/>
                      </a:ext>
                    </a:extLst>
                  </p:cNvPr>
                  <p:cNvSpPr>
                    <a:spLocks noRot="1" noChangeAspect="1" noMove="1" noResize="1" noEditPoints="1" noAdjustHandles="1" noChangeArrowheads="1" noChangeShapeType="1" noTextEdit="1"/>
                  </p:cNvSpPr>
                  <p:nvPr/>
                </p:nvSpPr>
                <p:spPr>
                  <a:xfrm>
                    <a:off x="4607899" y="1312012"/>
                    <a:ext cx="352515" cy="283065"/>
                  </a:xfrm>
                  <a:prstGeom prst="rect">
                    <a:avLst/>
                  </a:prstGeom>
                  <a:blipFill>
                    <a:blip r:embed="rId16"/>
                    <a:stretch>
                      <a:fillRect b="-757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矩形 236">
                    <a:extLst>
                      <a:ext uri="{FF2B5EF4-FFF2-40B4-BE49-F238E27FC236}">
                        <a16:creationId xmlns:a16="http://schemas.microsoft.com/office/drawing/2014/main" id="{A8EBB2CF-0EE3-45D3-BB1E-314E6EC5D3CA}"/>
                      </a:ext>
                    </a:extLst>
                  </p:cNvPr>
                  <p:cNvSpPr/>
                  <p:nvPr/>
                </p:nvSpPr>
                <p:spPr>
                  <a:xfrm>
                    <a:off x="4607899" y="1556121"/>
                    <a:ext cx="352515" cy="283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a:latin typeface="Cambria Math" panose="02040503050406030204" pitchFamily="18" charset="0"/>
                                </a:rPr>
                              </m:ctrlPr>
                            </m:sSubPr>
                            <m:e>
                              <m:r>
                                <m:rPr>
                                  <m:sty m:val="p"/>
                                </m:rPr>
                                <a:rPr lang="en-US" altLang="zh-CN" sz="2000" i="1">
                                  <a:latin typeface="Cambria Math" panose="02040503050406030204" pitchFamily="18" charset="0"/>
                                </a:rPr>
                                <m:t>y</m:t>
                              </m:r>
                            </m:e>
                            <m:sub>
                              <m:r>
                                <a:rPr lang="en-US" altLang="zh-CN" sz="2000" i="1">
                                  <a:latin typeface="Cambria Math" panose="02040503050406030204" pitchFamily="18" charset="0"/>
                                </a:rPr>
                                <m:t>4</m:t>
                              </m:r>
                            </m:sub>
                          </m:sSub>
                        </m:oMath>
                      </m:oMathPara>
                    </a14:m>
                    <a:endParaRPr lang="zh-CN" altLang="en-US" sz="2000"/>
                  </a:p>
                </p:txBody>
              </p:sp>
            </mc:Choice>
            <mc:Fallback xmlns="">
              <p:sp>
                <p:nvSpPr>
                  <p:cNvPr id="46" name="矩形 236">
                    <a:extLst>
                      <a:ext uri="{FF2B5EF4-FFF2-40B4-BE49-F238E27FC236}">
                        <a16:creationId xmlns:a16="http://schemas.microsoft.com/office/drawing/2014/main" id="{A8EBB2CF-0EE3-45D3-BB1E-314E6EC5D3CA}"/>
                      </a:ext>
                    </a:extLst>
                  </p:cNvPr>
                  <p:cNvSpPr>
                    <a:spLocks noRot="1" noChangeAspect="1" noMove="1" noResize="1" noEditPoints="1" noAdjustHandles="1" noChangeArrowheads="1" noChangeShapeType="1" noTextEdit="1"/>
                  </p:cNvSpPr>
                  <p:nvPr/>
                </p:nvSpPr>
                <p:spPr>
                  <a:xfrm>
                    <a:off x="4607899" y="1556121"/>
                    <a:ext cx="352515" cy="283065"/>
                  </a:xfrm>
                  <a:prstGeom prst="rect">
                    <a:avLst/>
                  </a:prstGeom>
                  <a:blipFill>
                    <a:blip r:embed="rId17"/>
                    <a:stretch>
                      <a:fillRect b="-92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 name="矩形 237">
                    <a:extLst>
                      <a:ext uri="{FF2B5EF4-FFF2-40B4-BE49-F238E27FC236}">
                        <a16:creationId xmlns:a16="http://schemas.microsoft.com/office/drawing/2014/main" id="{92E6B076-AEE6-4D5A-AF42-76B1D9FA3E6D}"/>
                      </a:ext>
                    </a:extLst>
                  </p:cNvPr>
                  <p:cNvSpPr/>
                  <p:nvPr/>
                </p:nvSpPr>
                <p:spPr>
                  <a:xfrm>
                    <a:off x="4607899" y="1800231"/>
                    <a:ext cx="352515" cy="283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a:latin typeface="Cambria Math" panose="02040503050406030204" pitchFamily="18" charset="0"/>
                                </a:rPr>
                              </m:ctrlPr>
                            </m:sSubPr>
                            <m:e>
                              <m:r>
                                <m:rPr>
                                  <m:sty m:val="p"/>
                                </m:rPr>
                                <a:rPr lang="en-US" altLang="zh-CN" sz="2000" i="1">
                                  <a:latin typeface="Cambria Math" panose="02040503050406030204" pitchFamily="18" charset="0"/>
                                </a:rPr>
                                <m:t>y</m:t>
                              </m:r>
                            </m:e>
                            <m:sub>
                              <m:r>
                                <a:rPr lang="en-US" altLang="zh-CN" sz="2000" i="1">
                                  <a:latin typeface="Cambria Math" panose="02040503050406030204" pitchFamily="18" charset="0"/>
                                </a:rPr>
                                <m:t>5</m:t>
                              </m:r>
                            </m:sub>
                          </m:sSub>
                        </m:oMath>
                      </m:oMathPara>
                    </a14:m>
                    <a:endParaRPr lang="zh-CN" altLang="en-US" sz="2000"/>
                  </a:p>
                </p:txBody>
              </p:sp>
            </mc:Choice>
            <mc:Fallback xmlns="">
              <p:sp>
                <p:nvSpPr>
                  <p:cNvPr id="47" name="矩形 237">
                    <a:extLst>
                      <a:ext uri="{FF2B5EF4-FFF2-40B4-BE49-F238E27FC236}">
                        <a16:creationId xmlns:a16="http://schemas.microsoft.com/office/drawing/2014/main" id="{92E6B076-AEE6-4D5A-AF42-76B1D9FA3E6D}"/>
                      </a:ext>
                    </a:extLst>
                  </p:cNvPr>
                  <p:cNvSpPr>
                    <a:spLocks noRot="1" noChangeAspect="1" noMove="1" noResize="1" noEditPoints="1" noAdjustHandles="1" noChangeArrowheads="1" noChangeShapeType="1" noTextEdit="1"/>
                  </p:cNvSpPr>
                  <p:nvPr/>
                </p:nvSpPr>
                <p:spPr>
                  <a:xfrm>
                    <a:off x="4607899" y="1800231"/>
                    <a:ext cx="352515" cy="283065"/>
                  </a:xfrm>
                  <a:prstGeom prst="rect">
                    <a:avLst/>
                  </a:prstGeom>
                  <a:blipFill>
                    <a:blip r:embed="rId18"/>
                    <a:stretch>
                      <a:fillRect b="-9091"/>
                    </a:stretch>
                  </a:blipFill>
                </p:spPr>
                <p:txBody>
                  <a:bodyPr/>
                  <a:lstStyle/>
                  <a:p>
                    <a:r>
                      <a:rPr lang="zh-CN" altLang="en-US">
                        <a:noFill/>
                      </a:rPr>
                      <a:t> </a:t>
                    </a:r>
                  </a:p>
                </p:txBody>
              </p:sp>
            </mc:Fallback>
          </mc:AlternateContent>
          <p:grpSp>
            <p:nvGrpSpPr>
              <p:cNvPr id="48" name="组合 13">
                <a:extLst>
                  <a:ext uri="{FF2B5EF4-FFF2-40B4-BE49-F238E27FC236}">
                    <a16:creationId xmlns:a16="http://schemas.microsoft.com/office/drawing/2014/main" id="{DF21634E-937D-40C1-94AC-2C95D212AE78}"/>
                  </a:ext>
                </a:extLst>
              </p:cNvPr>
              <p:cNvGrpSpPr/>
              <p:nvPr/>
            </p:nvGrpSpPr>
            <p:grpSpPr>
              <a:xfrm>
                <a:off x="4611909" y="898846"/>
                <a:ext cx="113891" cy="1234694"/>
                <a:chOff x="4622390" y="873314"/>
                <a:chExt cx="227781" cy="1234694"/>
              </a:xfrm>
            </p:grpSpPr>
            <p:cxnSp>
              <p:nvCxnSpPr>
                <p:cNvPr id="53" name="直接连接符 10">
                  <a:extLst>
                    <a:ext uri="{FF2B5EF4-FFF2-40B4-BE49-F238E27FC236}">
                      <a16:creationId xmlns:a16="http://schemas.microsoft.com/office/drawing/2014/main" id="{D240C7C3-1F68-48B3-AEE5-32EB960A1A74}"/>
                    </a:ext>
                  </a:extLst>
                </p:cNvPr>
                <p:cNvCxnSpPr>
                  <a:cxnSpLocks/>
                </p:cNvCxnSpPr>
                <p:nvPr/>
              </p:nvCxnSpPr>
              <p:spPr>
                <a:xfrm flipH="1">
                  <a:off x="4622407" y="2108008"/>
                  <a:ext cx="227764"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4" name="直接连接符 12">
                  <a:extLst>
                    <a:ext uri="{FF2B5EF4-FFF2-40B4-BE49-F238E27FC236}">
                      <a16:creationId xmlns:a16="http://schemas.microsoft.com/office/drawing/2014/main" id="{E0A7B9B1-0955-4E49-A73F-013E1D221F81}"/>
                    </a:ext>
                  </a:extLst>
                </p:cNvPr>
                <p:cNvCxnSpPr>
                  <a:cxnSpLocks/>
                </p:cNvCxnSpPr>
                <p:nvPr/>
              </p:nvCxnSpPr>
              <p:spPr>
                <a:xfrm flipV="1">
                  <a:off x="4622390" y="873506"/>
                  <a:ext cx="0" cy="1234502"/>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5" name="直接连接符 238">
                  <a:extLst>
                    <a:ext uri="{FF2B5EF4-FFF2-40B4-BE49-F238E27FC236}">
                      <a16:creationId xmlns:a16="http://schemas.microsoft.com/office/drawing/2014/main" id="{CD7DA6DA-CD35-415C-B83E-0C5950C01BED}"/>
                    </a:ext>
                  </a:extLst>
                </p:cNvPr>
                <p:cNvCxnSpPr/>
                <p:nvPr/>
              </p:nvCxnSpPr>
              <p:spPr>
                <a:xfrm flipH="1">
                  <a:off x="4622390" y="873314"/>
                  <a:ext cx="144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grpSp>
          <p:grpSp>
            <p:nvGrpSpPr>
              <p:cNvPr id="49" name="组合 249">
                <a:extLst>
                  <a:ext uri="{FF2B5EF4-FFF2-40B4-BE49-F238E27FC236}">
                    <a16:creationId xmlns:a16="http://schemas.microsoft.com/office/drawing/2014/main" id="{1A0122F8-2C50-4509-93C9-EF17A5CC42D6}"/>
                  </a:ext>
                </a:extLst>
              </p:cNvPr>
              <p:cNvGrpSpPr/>
              <p:nvPr/>
            </p:nvGrpSpPr>
            <p:grpSpPr>
              <a:xfrm rot="10800000">
                <a:off x="4867948" y="898846"/>
                <a:ext cx="72000" cy="1234694"/>
                <a:chOff x="4622390" y="873314"/>
                <a:chExt cx="144000" cy="1234694"/>
              </a:xfrm>
            </p:grpSpPr>
            <p:cxnSp>
              <p:nvCxnSpPr>
                <p:cNvPr id="50" name="直接连接符 250">
                  <a:extLst>
                    <a:ext uri="{FF2B5EF4-FFF2-40B4-BE49-F238E27FC236}">
                      <a16:creationId xmlns:a16="http://schemas.microsoft.com/office/drawing/2014/main" id="{E0AA0A79-810D-49A0-B6DC-25256150356F}"/>
                    </a:ext>
                  </a:extLst>
                </p:cNvPr>
                <p:cNvCxnSpPr/>
                <p:nvPr/>
              </p:nvCxnSpPr>
              <p:spPr>
                <a:xfrm flipH="1">
                  <a:off x="4622390" y="2108008"/>
                  <a:ext cx="144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1" name="直接连接符 251">
                  <a:extLst>
                    <a:ext uri="{FF2B5EF4-FFF2-40B4-BE49-F238E27FC236}">
                      <a16:creationId xmlns:a16="http://schemas.microsoft.com/office/drawing/2014/main" id="{F4BAC915-F1AD-4944-B1EA-41DFA447A734}"/>
                    </a:ext>
                  </a:extLst>
                </p:cNvPr>
                <p:cNvCxnSpPr/>
                <p:nvPr/>
              </p:nvCxnSpPr>
              <p:spPr>
                <a:xfrm flipV="1">
                  <a:off x="4622390" y="873506"/>
                  <a:ext cx="0" cy="1234502"/>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2" name="直接连接符 252">
                  <a:extLst>
                    <a:ext uri="{FF2B5EF4-FFF2-40B4-BE49-F238E27FC236}">
                      <a16:creationId xmlns:a16="http://schemas.microsoft.com/office/drawing/2014/main" id="{070BE541-2DB1-4818-BF9C-78787A8ECE3C}"/>
                    </a:ext>
                  </a:extLst>
                </p:cNvPr>
                <p:cNvCxnSpPr/>
                <p:nvPr/>
              </p:nvCxnSpPr>
              <p:spPr>
                <a:xfrm flipH="1">
                  <a:off x="4622390" y="873314"/>
                  <a:ext cx="144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grpSp>
        </p:grpSp>
      </p:grpSp>
      <p:grpSp>
        <p:nvGrpSpPr>
          <p:cNvPr id="127" name="Group 126">
            <a:extLst>
              <a:ext uri="{FF2B5EF4-FFF2-40B4-BE49-F238E27FC236}">
                <a16:creationId xmlns:a16="http://schemas.microsoft.com/office/drawing/2014/main" id="{9930A236-EE1B-4E98-8E92-BC34261F9650}"/>
              </a:ext>
            </a:extLst>
          </p:cNvPr>
          <p:cNvGrpSpPr/>
          <p:nvPr/>
        </p:nvGrpSpPr>
        <p:grpSpPr>
          <a:xfrm>
            <a:off x="556582" y="1732687"/>
            <a:ext cx="9816708" cy="824169"/>
            <a:chOff x="556582" y="2992527"/>
            <a:chExt cx="9816708" cy="824169"/>
          </a:xfrm>
        </p:grpSpPr>
        <mc:AlternateContent xmlns:mc="http://schemas.openxmlformats.org/markup-compatibility/2006" xmlns:a14="http://schemas.microsoft.com/office/drawing/2010/main">
          <mc:Choice Requires="a14">
            <p:sp>
              <p:nvSpPr>
                <p:cNvPr id="128" name="矩形 12">
                  <a:extLst>
                    <a:ext uri="{FF2B5EF4-FFF2-40B4-BE49-F238E27FC236}">
                      <a16:creationId xmlns:a16="http://schemas.microsoft.com/office/drawing/2014/main" id="{69163828-51E2-41A5-A792-5904E67198F3}"/>
                    </a:ext>
                  </a:extLst>
                </p:cNvPr>
                <p:cNvSpPr/>
                <p:nvPr/>
              </p:nvSpPr>
              <p:spPr>
                <a:xfrm>
                  <a:off x="556582" y="2992527"/>
                  <a:ext cx="9816708" cy="400110"/>
                </a:xfrm>
                <a:prstGeom prst="rect">
                  <a:avLst/>
                </a:prstGeom>
              </p:spPr>
              <p:txBody>
                <a:bodyPr wrap="square">
                  <a:spAutoFit/>
                </a:bodyPr>
                <a:lstStyle/>
                <a:p>
                  <a:r>
                    <a:rPr lang="en-US" altLang="zh-CN" sz="2000">
                      <a:ea typeface="宋体" panose="02010600030101010101" pitchFamily="2" charset="-122"/>
                    </a:rPr>
                    <a:t>Circulant Correlation is equivalent to multiplication with a Circulant matrix </a:t>
                  </a:r>
                  <a14:m>
                    <m:oMath xmlns:m="http://schemas.openxmlformats.org/officeDocument/2006/math">
                      <m:r>
                        <a:rPr lang="zh-CN" altLang="en-US" sz="2000" b="1" i="1" smtClean="0">
                          <a:latin typeface="Cambria Math" panose="02040503050406030204" pitchFamily="18" charset="0"/>
                        </a:rPr>
                        <m:t>𝑪</m:t>
                      </m:r>
                      <m:r>
                        <a:rPr lang="zh-CN" altLang="en-US" sz="2000" b="0" i="0">
                          <a:latin typeface="Cambria Math" panose="02040503050406030204" pitchFamily="18" charset="0"/>
                        </a:rPr>
                        <m:t>(</m:t>
                      </m:r>
                      <m:r>
                        <a:rPr lang="zh-CN" altLang="en-US" sz="2000" b="1" i="0">
                          <a:latin typeface="Cambria Math" panose="02040503050406030204" pitchFamily="18" charset="0"/>
                        </a:rPr>
                        <m:t>𝐱</m:t>
                      </m:r>
                      <m:r>
                        <a:rPr lang="zh-CN" altLang="en-US" sz="2000" b="0" i="0">
                          <a:latin typeface="Cambria Math" panose="02040503050406030204" pitchFamily="18" charset="0"/>
                        </a:rPr>
                        <m:t>)</m:t>
                      </m:r>
                    </m:oMath>
                  </a14:m>
                  <a:endParaRPr lang="zh-CN" altLang="en-US" sz="2000">
                    <a:ea typeface="宋体" panose="02010600030101010101" pitchFamily="2" charset="-122"/>
                  </a:endParaRPr>
                </a:p>
              </p:txBody>
            </p:sp>
          </mc:Choice>
          <mc:Fallback xmlns="">
            <p:sp>
              <p:nvSpPr>
                <p:cNvPr id="128" name="矩形 12">
                  <a:extLst>
                    <a:ext uri="{FF2B5EF4-FFF2-40B4-BE49-F238E27FC236}">
                      <a16:creationId xmlns:a16="http://schemas.microsoft.com/office/drawing/2014/main" id="{69163828-51E2-41A5-A792-5904E67198F3}"/>
                    </a:ext>
                  </a:extLst>
                </p:cNvPr>
                <p:cNvSpPr>
                  <a:spLocks noRot="1" noChangeAspect="1" noMove="1" noResize="1" noEditPoints="1" noAdjustHandles="1" noChangeArrowheads="1" noChangeShapeType="1" noTextEdit="1"/>
                </p:cNvSpPr>
                <p:nvPr/>
              </p:nvSpPr>
              <p:spPr>
                <a:xfrm>
                  <a:off x="556582" y="2992527"/>
                  <a:ext cx="9816708" cy="400110"/>
                </a:xfrm>
                <a:prstGeom prst="rect">
                  <a:avLst/>
                </a:prstGeom>
                <a:blipFill>
                  <a:blip r:embed="rId19"/>
                  <a:stretch>
                    <a:fillRect l="-621" t="-7576"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9" name="矩形 13">
                  <a:extLst>
                    <a:ext uri="{FF2B5EF4-FFF2-40B4-BE49-F238E27FC236}">
                      <a16:creationId xmlns:a16="http://schemas.microsoft.com/office/drawing/2014/main" id="{46F3ECA4-76B7-4126-A0FC-1E3F6EC7B6AD}"/>
                    </a:ext>
                  </a:extLst>
                </p:cNvPr>
                <p:cNvSpPr/>
                <p:nvPr/>
              </p:nvSpPr>
              <p:spPr>
                <a:xfrm>
                  <a:off x="4868617" y="3416586"/>
                  <a:ext cx="168667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000" b="1">
                            <a:latin typeface="Cambria Math" panose="02040503050406030204" pitchFamily="18" charset="0"/>
                          </a:rPr>
                          <m:t>𝐱</m:t>
                        </m:r>
                        <m:r>
                          <a:rPr lang="zh-CN" altLang="en-US" sz="2000">
                            <a:latin typeface="Cambria Math" panose="02040503050406030204" pitchFamily="18" charset="0"/>
                          </a:rPr>
                          <m:t>⋆</m:t>
                        </m:r>
                        <m:r>
                          <a:rPr lang="zh-CN" altLang="en-US" sz="2000" b="1">
                            <a:latin typeface="Cambria Math" panose="02040503050406030204" pitchFamily="18" charset="0"/>
                          </a:rPr>
                          <m:t>𝐟</m:t>
                        </m:r>
                        <m:r>
                          <a:rPr lang="en-US" altLang="zh-CN" sz="2000" b="1" i="1">
                            <a:latin typeface="Cambria Math" panose="02040503050406030204" pitchFamily="18" charset="0"/>
                          </a:rPr>
                          <m:t>=</m:t>
                        </m:r>
                        <m:r>
                          <a:rPr lang="zh-CN" altLang="en-US" sz="2000" b="1" i="1">
                            <a:latin typeface="Cambria Math" panose="02040503050406030204" pitchFamily="18" charset="0"/>
                          </a:rPr>
                          <m:t>𝑪</m:t>
                        </m:r>
                        <m:r>
                          <a:rPr lang="zh-CN" altLang="en-US" sz="2000" b="0" i="0">
                            <a:latin typeface="Cambria Math" panose="02040503050406030204" pitchFamily="18" charset="0"/>
                          </a:rPr>
                          <m:t>(</m:t>
                        </m:r>
                        <m:r>
                          <a:rPr lang="zh-CN" altLang="en-US" sz="2000" b="1" i="0">
                            <a:latin typeface="Cambria Math" panose="02040503050406030204" pitchFamily="18" charset="0"/>
                          </a:rPr>
                          <m:t>𝐱</m:t>
                        </m:r>
                        <m:r>
                          <a:rPr lang="zh-CN" altLang="en-US" sz="2000" b="0" i="0">
                            <a:latin typeface="Cambria Math" panose="02040503050406030204" pitchFamily="18" charset="0"/>
                          </a:rPr>
                          <m:t>)</m:t>
                        </m:r>
                        <m:r>
                          <a:rPr lang="zh-CN" altLang="en-US" sz="2000" b="1">
                            <a:latin typeface="Cambria Math" panose="02040503050406030204" pitchFamily="18" charset="0"/>
                          </a:rPr>
                          <m:t>𝐟</m:t>
                        </m:r>
                      </m:oMath>
                    </m:oMathPara>
                  </a14:m>
                  <a:endParaRPr lang="zh-CN" altLang="en-US" sz="2000">
                    <a:ea typeface="宋体" panose="02010600030101010101" pitchFamily="2" charset="-122"/>
                  </a:endParaRPr>
                </a:p>
              </p:txBody>
            </p:sp>
          </mc:Choice>
          <mc:Fallback xmlns="">
            <p:sp>
              <p:nvSpPr>
                <p:cNvPr id="129" name="矩形 13">
                  <a:extLst>
                    <a:ext uri="{FF2B5EF4-FFF2-40B4-BE49-F238E27FC236}">
                      <a16:creationId xmlns:a16="http://schemas.microsoft.com/office/drawing/2014/main" id="{46F3ECA4-76B7-4126-A0FC-1E3F6EC7B6AD}"/>
                    </a:ext>
                  </a:extLst>
                </p:cNvPr>
                <p:cNvSpPr>
                  <a:spLocks noRot="1" noChangeAspect="1" noMove="1" noResize="1" noEditPoints="1" noAdjustHandles="1" noChangeArrowheads="1" noChangeShapeType="1" noTextEdit="1"/>
                </p:cNvSpPr>
                <p:nvPr/>
              </p:nvSpPr>
              <p:spPr>
                <a:xfrm>
                  <a:off x="4868617" y="3416586"/>
                  <a:ext cx="1686679" cy="400110"/>
                </a:xfrm>
                <a:prstGeom prst="rect">
                  <a:avLst/>
                </a:prstGeom>
                <a:blipFill>
                  <a:blip r:embed="rId20"/>
                  <a:stretch>
                    <a:fillRect b="-16923"/>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288123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825155-BB30-4CDB-A2FD-3235BCB37A80}"/>
              </a:ext>
            </a:extLst>
          </p:cNvPr>
          <p:cNvSpPr>
            <a:spLocks noGrp="1"/>
          </p:cNvSpPr>
          <p:nvPr>
            <p:ph type="title"/>
          </p:nvPr>
        </p:nvSpPr>
        <p:spPr>
          <a:xfrm>
            <a:off x="336000" y="1703"/>
            <a:ext cx="6074960" cy="504001"/>
          </a:xfrm>
        </p:spPr>
        <p:txBody>
          <a:bodyPr>
            <a:normAutofit/>
          </a:bodyPr>
          <a:lstStyle/>
          <a:p>
            <a:r>
              <a:rPr lang="en-US" altLang="zh-CN">
                <a:cs typeface="Arial" pitchFamily="34" charset="0"/>
              </a:rPr>
              <a:t>Speeding Up in Frequency Domain</a:t>
            </a:r>
            <a:endParaRPr lang="en-US" altLang="zh-CN" dirty="0">
              <a:cs typeface="Arial" pitchFamily="34" charset="0"/>
            </a:endParaRPr>
          </a:p>
        </p:txBody>
      </p:sp>
      <p:sp>
        <p:nvSpPr>
          <p:cNvPr id="3" name="日期占位符 2">
            <a:extLst>
              <a:ext uri="{FF2B5EF4-FFF2-40B4-BE49-F238E27FC236}">
                <a16:creationId xmlns:a16="http://schemas.microsoft.com/office/drawing/2014/main" id="{140B12D5-BDB7-4621-A77F-5CD9821821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B21F4D-892F-4A22-8DFC-60C032731040}"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4" name="页脚占位符 3">
            <a:extLst>
              <a:ext uri="{FF2B5EF4-FFF2-40B4-BE49-F238E27FC236}">
                <a16:creationId xmlns:a16="http://schemas.microsoft.com/office/drawing/2014/main" id="{6390B159-0329-4CDC-A7F1-5B3E80AD24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5" name="灯片编号占位符 4">
            <a:extLst>
              <a:ext uri="{FF2B5EF4-FFF2-40B4-BE49-F238E27FC236}">
                <a16:creationId xmlns:a16="http://schemas.microsoft.com/office/drawing/2014/main" id="{8037ECFC-9CB3-46A1-ADFC-D6BA663AFF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mc:AlternateContent xmlns:mc="http://schemas.openxmlformats.org/markup-compatibility/2006" xmlns:a14="http://schemas.microsoft.com/office/drawing/2010/main">
        <mc:Choice Requires="a14">
          <p:sp>
            <p:nvSpPr>
              <p:cNvPr id="7" name="矩形 8">
                <a:extLst>
                  <a:ext uri="{FF2B5EF4-FFF2-40B4-BE49-F238E27FC236}">
                    <a16:creationId xmlns:a16="http://schemas.microsoft.com/office/drawing/2014/main" id="{D2C40FCA-7ED0-473E-A998-CE00006E5E44}"/>
                  </a:ext>
                </a:extLst>
              </p:cNvPr>
              <p:cNvSpPr/>
              <p:nvPr/>
            </p:nvSpPr>
            <p:spPr>
              <a:xfrm>
                <a:off x="2984692" y="1137159"/>
                <a:ext cx="5454528" cy="561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limLow>
                        <m:limLowPr>
                          <m:ctrlPr>
                            <a:rPr lang="zh-CN" altLang="en-US" sz="2000" i="1">
                              <a:latin typeface="Cambria Math" panose="02040503050406030204" pitchFamily="18" charset="0"/>
                            </a:rPr>
                          </m:ctrlPr>
                        </m:limLowPr>
                        <m:e>
                          <m:func>
                            <m:funcPr>
                              <m:ctrlPr>
                                <a:rPr lang="zh-CN" altLang="en-US" sz="2000" i="1">
                                  <a:latin typeface="Cambria Math" panose="02040503050406030204" pitchFamily="18" charset="0"/>
                                </a:rPr>
                              </m:ctrlPr>
                            </m:funcPr>
                            <m:fName>
                              <m:r>
                                <m:rPr>
                                  <m:sty m:val="p"/>
                                </m:rPr>
                                <a:rPr lang="zh-CN" altLang="en-US" sz="2000">
                                  <a:latin typeface="Cambria Math" panose="02040503050406030204" pitchFamily="18" charset="0"/>
                                </a:rPr>
                                <m:t>arg</m:t>
                              </m:r>
                            </m:fName>
                            <m:e>
                              <m:r>
                                <a:rPr lang="zh-CN" altLang="en-US" sz="2000" i="1">
                                  <a:latin typeface="Cambria Math" panose="02040503050406030204" pitchFamily="18" charset="0"/>
                                </a:rPr>
                                <m:t>𝑚𝑖𝑛</m:t>
                              </m:r>
                            </m:e>
                          </m:func>
                        </m:e>
                        <m:lim>
                          <m:func>
                            <m:funcPr>
                              <m:ctrlPr>
                                <a:rPr lang="zh-CN" altLang="en-US" sz="2000" i="1">
                                  <a:latin typeface="Cambria Math" panose="02040503050406030204" pitchFamily="18" charset="0"/>
                                </a:rPr>
                              </m:ctrlPr>
                            </m:funcPr>
                            <m:fName>
                              <m:r>
                                <m:rPr>
                                  <m:sty m:val="p"/>
                                </m:rPr>
                                <a:rPr lang="zh-CN" altLang="en-US" sz="2000" i="0">
                                  <a:latin typeface="Cambria Math" panose="02040503050406030204" pitchFamily="18" charset="0"/>
                                </a:rPr>
                                <m:t>f</m:t>
                              </m:r>
                            </m:fName>
                            <m:e>
                              <m:r>
                                <a:rPr lang="zh-CN" altLang="en-US" sz="2000" i="0">
                                  <a:latin typeface="Cambria Math" panose="02040503050406030204" pitchFamily="18" charset="0"/>
                                </a:rPr>
                                <m:t> </m:t>
                              </m:r>
                            </m:e>
                          </m:func>
                        </m:lim>
                      </m:limLow>
                      <m:r>
                        <a:rPr lang="zh-CN" altLang="en-US" sz="2000" i="0">
                          <a:latin typeface="Cambria Math" panose="02040503050406030204" pitchFamily="18" charset="0"/>
                        </a:rPr>
                        <m:t>ℒ</m:t>
                      </m:r>
                      <m:d>
                        <m:dPr>
                          <m:ctrlPr>
                            <a:rPr lang="zh-CN" altLang="en-US" sz="2000" i="1">
                              <a:latin typeface="Cambria Math" panose="02040503050406030204" pitchFamily="18" charset="0"/>
                            </a:rPr>
                          </m:ctrlPr>
                        </m:dPr>
                        <m:e>
                          <m:r>
                            <a:rPr lang="zh-CN" altLang="en-US" sz="2000" b="1" i="0">
                              <a:latin typeface="Cambria Math" panose="02040503050406030204" pitchFamily="18" charset="0"/>
                            </a:rPr>
                            <m:t>𝐟</m:t>
                          </m:r>
                        </m:e>
                      </m:d>
                      <m:r>
                        <a:rPr lang="zh-CN" altLang="en-US" sz="2000" b="0" i="0">
                          <a:latin typeface="Cambria Math" panose="02040503050406030204" pitchFamily="18" charset="0"/>
                        </a:rPr>
                        <m:t>=</m:t>
                      </m:r>
                      <m:sSup>
                        <m:sSupPr>
                          <m:ctrlPr>
                            <a:rPr lang="zh-CN" altLang="en-US" sz="2000" b="0" i="1">
                              <a:latin typeface="Cambria Math" panose="02040503050406030204" pitchFamily="18" charset="0"/>
                            </a:rPr>
                          </m:ctrlPr>
                        </m:sSupPr>
                        <m:e>
                          <m:d>
                            <m:dPr>
                              <m:begChr m:val="‖"/>
                              <m:endChr m:val="‖"/>
                              <m:ctrlPr>
                                <a:rPr lang="zh-CN" altLang="en-US" sz="2000" b="0" i="1">
                                  <a:latin typeface="Cambria Math" panose="02040503050406030204" pitchFamily="18" charset="0"/>
                                </a:rPr>
                              </m:ctrlPr>
                            </m:dPr>
                            <m:e>
                              <m:r>
                                <a:rPr lang="zh-CN" altLang="en-US" sz="2000" b="1" i="0">
                                  <a:latin typeface="Cambria Math" panose="02040503050406030204" pitchFamily="18" charset="0"/>
                                </a:rPr>
                                <m:t>𝐱</m:t>
                              </m:r>
                              <m:r>
                                <a:rPr lang="zh-CN" altLang="en-US" sz="2000">
                                  <a:latin typeface="Cambria Math" panose="02040503050406030204" pitchFamily="18" charset="0"/>
                                </a:rPr>
                                <m:t>⋆</m:t>
                              </m:r>
                              <m:r>
                                <a:rPr lang="zh-CN" altLang="en-US" sz="2000" b="1" i="0">
                                  <a:latin typeface="Cambria Math" panose="02040503050406030204" pitchFamily="18" charset="0"/>
                                </a:rPr>
                                <m:t>𝐟</m:t>
                              </m:r>
                              <m:r>
                                <a:rPr lang="zh-CN" altLang="en-US" sz="2000" b="0" i="0">
                                  <a:latin typeface="Cambria Math" panose="02040503050406030204" pitchFamily="18" charset="0"/>
                                </a:rPr>
                                <m:t>−</m:t>
                              </m:r>
                              <m:r>
                                <a:rPr lang="zh-CN" altLang="en-US" sz="2000" b="1" i="0">
                                  <a:latin typeface="Cambria Math" panose="02040503050406030204" pitchFamily="18" charset="0"/>
                                </a:rPr>
                                <m:t>𝐲</m:t>
                              </m:r>
                            </m:e>
                          </m:d>
                        </m:e>
                        <m:sup>
                          <m:r>
                            <a:rPr lang="zh-CN" altLang="en-US" sz="2000" b="0" i="0">
                              <a:latin typeface="Cambria Math" panose="02040503050406030204" pitchFamily="18" charset="0"/>
                            </a:rPr>
                            <m:t>2</m:t>
                          </m:r>
                        </m:sup>
                      </m:sSup>
                      <m:r>
                        <a:rPr lang="zh-CN" altLang="en-US" sz="2000" b="0" i="0">
                          <a:latin typeface="Cambria Math" panose="02040503050406030204" pitchFamily="18" charset="0"/>
                        </a:rPr>
                        <m:t>+</m:t>
                      </m:r>
                      <m:r>
                        <a:rPr lang="zh-CN" altLang="en-US" sz="2000" b="0" i="1">
                          <a:latin typeface="Cambria Math" panose="02040503050406030204" pitchFamily="18" charset="0"/>
                        </a:rPr>
                        <m:t>𝜆</m:t>
                      </m:r>
                      <m:sSup>
                        <m:sSupPr>
                          <m:ctrlPr>
                            <a:rPr lang="zh-CN" altLang="en-US" sz="2000" b="0" i="1">
                              <a:latin typeface="Cambria Math" panose="02040503050406030204" pitchFamily="18" charset="0"/>
                            </a:rPr>
                          </m:ctrlPr>
                        </m:sSupPr>
                        <m:e>
                          <m:d>
                            <m:dPr>
                              <m:begChr m:val="‖"/>
                              <m:endChr m:val="‖"/>
                              <m:ctrlPr>
                                <a:rPr lang="zh-CN" altLang="en-US" sz="2000" b="0" i="1" smtClean="0">
                                  <a:latin typeface="Cambria Math" panose="02040503050406030204" pitchFamily="18" charset="0"/>
                                </a:rPr>
                              </m:ctrlPr>
                            </m:dPr>
                            <m:e>
                              <m:r>
                                <a:rPr lang="zh-CN" altLang="en-US" sz="2000" b="1" i="0">
                                  <a:latin typeface="Cambria Math" panose="02040503050406030204" pitchFamily="18" charset="0"/>
                                </a:rPr>
                                <m:t>𝐟</m:t>
                              </m:r>
                            </m:e>
                          </m:d>
                        </m:e>
                        <m:sup>
                          <m:r>
                            <a:rPr lang="zh-CN" altLang="en-US" sz="2000" b="0" i="0">
                              <a:latin typeface="Cambria Math" panose="02040503050406030204" pitchFamily="18" charset="0"/>
                            </a:rPr>
                            <m:t>2</m:t>
                          </m:r>
                        </m:sup>
                      </m:sSup>
                      <m:r>
                        <a:rPr lang="zh-CN" altLang="en-US" sz="2000" b="0" i="0">
                          <a:latin typeface="Cambria Math" panose="02040503050406030204" pitchFamily="18" charset="0"/>
                        </a:rPr>
                        <m:t> </m:t>
                      </m:r>
                    </m:oMath>
                  </m:oMathPara>
                </a14:m>
                <a:endParaRPr lang="zh-CN" altLang="en-US" sz="2000"/>
              </a:p>
            </p:txBody>
          </p:sp>
        </mc:Choice>
        <mc:Fallback xmlns="">
          <p:sp>
            <p:nvSpPr>
              <p:cNvPr id="7" name="矩形 8">
                <a:extLst>
                  <a:ext uri="{FF2B5EF4-FFF2-40B4-BE49-F238E27FC236}">
                    <a16:creationId xmlns:a16="http://schemas.microsoft.com/office/drawing/2014/main" id="{D2C40FCA-7ED0-473E-A998-CE00006E5E44}"/>
                  </a:ext>
                </a:extLst>
              </p:cNvPr>
              <p:cNvSpPr>
                <a:spLocks noRot="1" noChangeAspect="1" noMove="1" noResize="1" noEditPoints="1" noAdjustHandles="1" noChangeArrowheads="1" noChangeShapeType="1" noTextEdit="1"/>
              </p:cNvSpPr>
              <p:nvPr/>
            </p:nvSpPr>
            <p:spPr>
              <a:xfrm>
                <a:off x="2984692" y="1137159"/>
                <a:ext cx="5454528" cy="561436"/>
              </a:xfrm>
              <a:prstGeom prst="rect">
                <a:avLst/>
              </a:prstGeom>
              <a:blipFill>
                <a:blip r:embed="rId3"/>
                <a:stretch>
                  <a:fillRect b="-3261"/>
                </a:stretch>
              </a:blipFill>
            </p:spPr>
            <p:txBody>
              <a:bodyPr/>
              <a:lstStyle/>
              <a:p>
                <a:r>
                  <a:rPr lang="zh-CN" altLang="en-US">
                    <a:noFill/>
                  </a:rPr>
                  <a:t> </a:t>
                </a:r>
              </a:p>
            </p:txBody>
          </p:sp>
        </mc:Fallback>
      </mc:AlternateContent>
      <p:sp>
        <p:nvSpPr>
          <p:cNvPr id="8" name="文本框 9">
            <a:extLst>
              <a:ext uri="{FF2B5EF4-FFF2-40B4-BE49-F238E27FC236}">
                <a16:creationId xmlns:a16="http://schemas.microsoft.com/office/drawing/2014/main" id="{4B798FA7-2A22-491F-9184-D9716527DA99}"/>
              </a:ext>
            </a:extLst>
          </p:cNvPr>
          <p:cNvSpPr txBox="1"/>
          <p:nvPr/>
        </p:nvSpPr>
        <p:spPr>
          <a:xfrm>
            <a:off x="556582" y="673193"/>
            <a:ext cx="6971978" cy="400110"/>
          </a:xfrm>
          <a:prstGeom prst="rect">
            <a:avLst/>
          </a:prstGeom>
          <a:noFill/>
        </p:spPr>
        <p:txBody>
          <a:bodyPr wrap="square" rtlCol="0">
            <a:spAutoFit/>
          </a:bodyPr>
          <a:lstStyle/>
          <a:p>
            <a:r>
              <a:rPr lang="en-US" altLang="zh-CN" sz="2000">
                <a:ea typeface="宋体" panose="02010600030101010101" pitchFamily="2" charset="-122"/>
              </a:rPr>
              <a:t>Original Object function, with a Circulant Correlation</a:t>
            </a:r>
            <a:endParaRPr lang="zh-CN" altLang="en-US" sz="2000">
              <a:ea typeface="宋体" panose="02010600030101010101" pitchFamily="2" charset="-122"/>
            </a:endParaRPr>
          </a:p>
        </p:txBody>
      </p:sp>
      <p:grpSp>
        <p:nvGrpSpPr>
          <p:cNvPr id="34" name="Group 33">
            <a:extLst>
              <a:ext uri="{FF2B5EF4-FFF2-40B4-BE49-F238E27FC236}">
                <a16:creationId xmlns:a16="http://schemas.microsoft.com/office/drawing/2014/main" id="{4A7CA01D-A836-4990-94B5-F0BF1C23129E}"/>
              </a:ext>
            </a:extLst>
          </p:cNvPr>
          <p:cNvGrpSpPr/>
          <p:nvPr/>
        </p:nvGrpSpPr>
        <p:grpSpPr>
          <a:xfrm>
            <a:off x="556582" y="1732687"/>
            <a:ext cx="9816708" cy="824169"/>
            <a:chOff x="556582" y="2992527"/>
            <a:chExt cx="9816708" cy="824169"/>
          </a:xfrm>
        </p:grpSpPr>
        <mc:AlternateContent xmlns:mc="http://schemas.openxmlformats.org/markup-compatibility/2006" xmlns:a14="http://schemas.microsoft.com/office/drawing/2010/main">
          <mc:Choice Requires="a14">
            <p:sp>
              <p:nvSpPr>
                <p:cNvPr id="10" name="矩形 12">
                  <a:extLst>
                    <a:ext uri="{FF2B5EF4-FFF2-40B4-BE49-F238E27FC236}">
                      <a16:creationId xmlns:a16="http://schemas.microsoft.com/office/drawing/2014/main" id="{A78F80E2-5B2A-4E98-A8CC-A127CF3BDD05}"/>
                    </a:ext>
                  </a:extLst>
                </p:cNvPr>
                <p:cNvSpPr/>
                <p:nvPr/>
              </p:nvSpPr>
              <p:spPr>
                <a:xfrm>
                  <a:off x="556582" y="2992527"/>
                  <a:ext cx="9816708" cy="400110"/>
                </a:xfrm>
                <a:prstGeom prst="rect">
                  <a:avLst/>
                </a:prstGeom>
              </p:spPr>
              <p:txBody>
                <a:bodyPr wrap="square">
                  <a:spAutoFit/>
                </a:bodyPr>
                <a:lstStyle/>
                <a:p>
                  <a:r>
                    <a:rPr lang="en-US" altLang="zh-CN" sz="2000">
                      <a:ea typeface="宋体" panose="02010600030101010101" pitchFamily="2" charset="-122"/>
                    </a:rPr>
                    <a:t>Circulant Correlation is equivalent to multiplication with a Circulant matrix </a:t>
                  </a:r>
                  <a14:m>
                    <m:oMath xmlns:m="http://schemas.openxmlformats.org/officeDocument/2006/math">
                      <m:r>
                        <a:rPr lang="zh-CN" altLang="en-US" sz="2000" b="1" i="1" smtClean="0">
                          <a:latin typeface="Cambria Math" panose="02040503050406030204" pitchFamily="18" charset="0"/>
                        </a:rPr>
                        <m:t>𝑪</m:t>
                      </m:r>
                      <m:r>
                        <a:rPr lang="zh-CN" altLang="en-US" sz="2000" b="0" i="0">
                          <a:latin typeface="Cambria Math" panose="02040503050406030204" pitchFamily="18" charset="0"/>
                        </a:rPr>
                        <m:t>(</m:t>
                      </m:r>
                      <m:r>
                        <a:rPr lang="zh-CN" altLang="en-US" sz="2000" b="1" i="0">
                          <a:latin typeface="Cambria Math" panose="02040503050406030204" pitchFamily="18" charset="0"/>
                        </a:rPr>
                        <m:t>𝐱</m:t>
                      </m:r>
                      <m:r>
                        <a:rPr lang="zh-CN" altLang="en-US" sz="2000" b="0" i="0">
                          <a:latin typeface="Cambria Math" panose="02040503050406030204" pitchFamily="18" charset="0"/>
                        </a:rPr>
                        <m:t>)</m:t>
                      </m:r>
                    </m:oMath>
                  </a14:m>
                  <a:endParaRPr lang="zh-CN" altLang="en-US" sz="2000">
                    <a:ea typeface="宋体" panose="02010600030101010101" pitchFamily="2" charset="-122"/>
                  </a:endParaRPr>
                </a:p>
              </p:txBody>
            </p:sp>
          </mc:Choice>
          <mc:Fallback xmlns="">
            <p:sp>
              <p:nvSpPr>
                <p:cNvPr id="10" name="矩形 12">
                  <a:extLst>
                    <a:ext uri="{FF2B5EF4-FFF2-40B4-BE49-F238E27FC236}">
                      <a16:creationId xmlns:a16="http://schemas.microsoft.com/office/drawing/2014/main" id="{A78F80E2-5B2A-4E98-A8CC-A127CF3BDD05}"/>
                    </a:ext>
                  </a:extLst>
                </p:cNvPr>
                <p:cNvSpPr>
                  <a:spLocks noRot="1" noChangeAspect="1" noMove="1" noResize="1" noEditPoints="1" noAdjustHandles="1" noChangeArrowheads="1" noChangeShapeType="1" noTextEdit="1"/>
                </p:cNvSpPr>
                <p:nvPr/>
              </p:nvSpPr>
              <p:spPr>
                <a:xfrm>
                  <a:off x="556582" y="2992527"/>
                  <a:ext cx="9816708" cy="400110"/>
                </a:xfrm>
                <a:prstGeom prst="rect">
                  <a:avLst/>
                </a:prstGeom>
                <a:blipFill>
                  <a:blip r:embed="rId4"/>
                  <a:stretch>
                    <a:fillRect l="-621" t="-7576"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3">
                  <a:extLst>
                    <a:ext uri="{FF2B5EF4-FFF2-40B4-BE49-F238E27FC236}">
                      <a16:creationId xmlns:a16="http://schemas.microsoft.com/office/drawing/2014/main" id="{3613BD92-ACD5-477F-8A7A-77472B01BD84}"/>
                    </a:ext>
                  </a:extLst>
                </p:cNvPr>
                <p:cNvSpPr/>
                <p:nvPr/>
              </p:nvSpPr>
              <p:spPr>
                <a:xfrm>
                  <a:off x="4868617" y="3416586"/>
                  <a:ext cx="168667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000" b="1">
                            <a:latin typeface="Cambria Math" panose="02040503050406030204" pitchFamily="18" charset="0"/>
                          </a:rPr>
                          <m:t>𝐱</m:t>
                        </m:r>
                        <m:r>
                          <a:rPr lang="zh-CN" altLang="en-US" sz="2000">
                            <a:latin typeface="Cambria Math" panose="02040503050406030204" pitchFamily="18" charset="0"/>
                          </a:rPr>
                          <m:t>⋆</m:t>
                        </m:r>
                        <m:r>
                          <a:rPr lang="zh-CN" altLang="en-US" sz="2000" b="1">
                            <a:latin typeface="Cambria Math" panose="02040503050406030204" pitchFamily="18" charset="0"/>
                          </a:rPr>
                          <m:t>𝐟</m:t>
                        </m:r>
                        <m:r>
                          <a:rPr lang="en-US" altLang="zh-CN" sz="2000" b="1" i="1">
                            <a:latin typeface="Cambria Math" panose="02040503050406030204" pitchFamily="18" charset="0"/>
                          </a:rPr>
                          <m:t>=</m:t>
                        </m:r>
                        <m:r>
                          <a:rPr lang="zh-CN" altLang="en-US" sz="2000" b="1" i="1">
                            <a:latin typeface="Cambria Math" panose="02040503050406030204" pitchFamily="18" charset="0"/>
                          </a:rPr>
                          <m:t>𝑪</m:t>
                        </m:r>
                        <m:r>
                          <a:rPr lang="zh-CN" altLang="en-US" sz="2000" b="0" i="0">
                            <a:latin typeface="Cambria Math" panose="02040503050406030204" pitchFamily="18" charset="0"/>
                          </a:rPr>
                          <m:t>(</m:t>
                        </m:r>
                        <m:r>
                          <a:rPr lang="zh-CN" altLang="en-US" sz="2000" b="1" i="0">
                            <a:latin typeface="Cambria Math" panose="02040503050406030204" pitchFamily="18" charset="0"/>
                          </a:rPr>
                          <m:t>𝐱</m:t>
                        </m:r>
                        <m:r>
                          <a:rPr lang="zh-CN" altLang="en-US" sz="2000" b="0" i="0">
                            <a:latin typeface="Cambria Math" panose="02040503050406030204" pitchFamily="18" charset="0"/>
                          </a:rPr>
                          <m:t>)</m:t>
                        </m:r>
                        <m:r>
                          <a:rPr lang="zh-CN" altLang="en-US" sz="2000" b="1">
                            <a:latin typeface="Cambria Math" panose="02040503050406030204" pitchFamily="18" charset="0"/>
                          </a:rPr>
                          <m:t>𝐟</m:t>
                        </m:r>
                      </m:oMath>
                    </m:oMathPara>
                  </a14:m>
                  <a:endParaRPr lang="zh-CN" altLang="en-US" sz="2000">
                    <a:ea typeface="宋体" panose="02010600030101010101" pitchFamily="2" charset="-122"/>
                  </a:endParaRPr>
                </a:p>
              </p:txBody>
            </p:sp>
          </mc:Choice>
          <mc:Fallback xmlns="">
            <p:sp>
              <p:nvSpPr>
                <p:cNvPr id="11" name="矩形 13">
                  <a:extLst>
                    <a:ext uri="{FF2B5EF4-FFF2-40B4-BE49-F238E27FC236}">
                      <a16:creationId xmlns:a16="http://schemas.microsoft.com/office/drawing/2014/main" id="{3613BD92-ACD5-477F-8A7A-77472B01BD84}"/>
                    </a:ext>
                  </a:extLst>
                </p:cNvPr>
                <p:cNvSpPr>
                  <a:spLocks noRot="1" noChangeAspect="1" noMove="1" noResize="1" noEditPoints="1" noAdjustHandles="1" noChangeArrowheads="1" noChangeShapeType="1" noTextEdit="1"/>
                </p:cNvSpPr>
                <p:nvPr/>
              </p:nvSpPr>
              <p:spPr>
                <a:xfrm>
                  <a:off x="4868617" y="3416586"/>
                  <a:ext cx="1686679" cy="400110"/>
                </a:xfrm>
                <a:prstGeom prst="rect">
                  <a:avLst/>
                </a:prstGeom>
                <a:blipFill>
                  <a:blip r:embed="rId5"/>
                  <a:stretch>
                    <a:fillRect b="-16923"/>
                  </a:stretch>
                </a:blipFill>
              </p:spPr>
              <p:txBody>
                <a:bodyPr/>
                <a:lstStyle/>
                <a:p>
                  <a:r>
                    <a:rPr lang="zh-CN" altLang="en-US">
                      <a:noFill/>
                    </a:rPr>
                    <a:t> </a:t>
                  </a:r>
                </a:p>
              </p:txBody>
            </p:sp>
          </mc:Fallback>
        </mc:AlternateContent>
      </p:grpSp>
      <p:grpSp>
        <p:nvGrpSpPr>
          <p:cNvPr id="35" name="Group 34">
            <a:extLst>
              <a:ext uri="{FF2B5EF4-FFF2-40B4-BE49-F238E27FC236}">
                <a16:creationId xmlns:a16="http://schemas.microsoft.com/office/drawing/2014/main" id="{274E0A58-517C-4FC2-9B5A-D55B6DA2EB64}"/>
              </a:ext>
            </a:extLst>
          </p:cNvPr>
          <p:cNvGrpSpPr/>
          <p:nvPr/>
        </p:nvGrpSpPr>
        <p:grpSpPr>
          <a:xfrm>
            <a:off x="556582" y="2658739"/>
            <a:ext cx="9065658" cy="807553"/>
            <a:chOff x="556582" y="3803318"/>
            <a:chExt cx="9065658" cy="807553"/>
          </a:xfrm>
        </p:grpSpPr>
        <mc:AlternateContent xmlns:mc="http://schemas.openxmlformats.org/markup-compatibility/2006" xmlns:a14="http://schemas.microsoft.com/office/drawing/2010/main">
          <mc:Choice Requires="a14">
            <p:sp>
              <p:nvSpPr>
                <p:cNvPr id="13" name="矩形 14">
                  <a:extLst>
                    <a:ext uri="{FF2B5EF4-FFF2-40B4-BE49-F238E27FC236}">
                      <a16:creationId xmlns:a16="http://schemas.microsoft.com/office/drawing/2014/main" id="{1087E964-4DE0-43CC-92C9-302048E061AB}"/>
                    </a:ext>
                  </a:extLst>
                </p:cNvPr>
                <p:cNvSpPr/>
                <p:nvPr/>
              </p:nvSpPr>
              <p:spPr>
                <a:xfrm>
                  <a:off x="556582" y="3803318"/>
                  <a:ext cx="9065658" cy="400110"/>
                </a:xfrm>
                <a:prstGeom prst="rect">
                  <a:avLst/>
                </a:prstGeom>
              </p:spPr>
              <p:txBody>
                <a:bodyPr wrap="square">
                  <a:spAutoFit/>
                </a:bodyPr>
                <a:lstStyle/>
                <a:p>
                  <a:r>
                    <a:rPr lang="en-US" altLang="zh-CN" sz="2000">
                      <a:ea typeface="宋体" panose="02010600030101010101" pitchFamily="2" charset="-122"/>
                    </a:rPr>
                    <a:t>Circulant Matrix can be diagonalized by the discrete Fourier matrix </a:t>
                  </a:r>
                  <a14:m>
                    <m:oMath xmlns:m="http://schemas.openxmlformats.org/officeDocument/2006/math">
                      <m:r>
                        <a:rPr lang="zh-CN" altLang="en-US" sz="2000" b="1" i="1" smtClean="0">
                          <a:latin typeface="Cambria Math" panose="02040503050406030204" pitchFamily="18" charset="0"/>
                        </a:rPr>
                        <m:t>𝑭</m:t>
                      </m:r>
                    </m:oMath>
                  </a14:m>
                  <a:endParaRPr lang="zh-CN" altLang="en-US" sz="2000">
                    <a:ea typeface="宋体" panose="02010600030101010101" pitchFamily="2" charset="-122"/>
                  </a:endParaRPr>
                </a:p>
              </p:txBody>
            </p:sp>
          </mc:Choice>
          <mc:Fallback xmlns="">
            <p:sp>
              <p:nvSpPr>
                <p:cNvPr id="13" name="矩形 14">
                  <a:extLst>
                    <a:ext uri="{FF2B5EF4-FFF2-40B4-BE49-F238E27FC236}">
                      <a16:creationId xmlns:a16="http://schemas.microsoft.com/office/drawing/2014/main" id="{1087E964-4DE0-43CC-92C9-302048E061AB}"/>
                    </a:ext>
                  </a:extLst>
                </p:cNvPr>
                <p:cNvSpPr>
                  <a:spLocks noRot="1" noChangeAspect="1" noMove="1" noResize="1" noEditPoints="1" noAdjustHandles="1" noChangeArrowheads="1" noChangeShapeType="1" noTextEdit="1"/>
                </p:cNvSpPr>
                <p:nvPr/>
              </p:nvSpPr>
              <p:spPr>
                <a:xfrm>
                  <a:off x="556582" y="3803318"/>
                  <a:ext cx="9065658" cy="400110"/>
                </a:xfrm>
                <a:prstGeom prst="rect">
                  <a:avLst/>
                </a:prstGeom>
                <a:blipFill>
                  <a:blip r:embed="rId6"/>
                  <a:stretch>
                    <a:fillRect l="-672" t="-7576"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5">
                  <a:extLst>
                    <a:ext uri="{FF2B5EF4-FFF2-40B4-BE49-F238E27FC236}">
                      <a16:creationId xmlns:a16="http://schemas.microsoft.com/office/drawing/2014/main" id="{5C63CAF7-B840-40CF-BF2C-96ACFC692648}"/>
                    </a:ext>
                  </a:extLst>
                </p:cNvPr>
                <p:cNvSpPr/>
                <p:nvPr/>
              </p:nvSpPr>
              <p:spPr>
                <a:xfrm>
                  <a:off x="4419583" y="4205247"/>
                  <a:ext cx="2584747" cy="4056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000" b="1" i="1">
                            <a:latin typeface="Cambria Math" panose="02040503050406030204" pitchFamily="18" charset="0"/>
                          </a:rPr>
                          <m:t>𝑪</m:t>
                        </m:r>
                        <m:r>
                          <a:rPr lang="zh-CN" altLang="en-US" sz="2000" b="0" i="0">
                            <a:latin typeface="Cambria Math" panose="02040503050406030204" pitchFamily="18" charset="0"/>
                          </a:rPr>
                          <m:t>(</m:t>
                        </m:r>
                        <m:r>
                          <a:rPr lang="zh-CN" altLang="en-US" sz="2000" b="1" i="0">
                            <a:latin typeface="Cambria Math" panose="02040503050406030204" pitchFamily="18" charset="0"/>
                          </a:rPr>
                          <m:t>𝐱</m:t>
                        </m:r>
                        <m:r>
                          <a:rPr lang="zh-CN" altLang="en-US" sz="2000" b="0" i="0">
                            <a:latin typeface="Cambria Math" panose="02040503050406030204" pitchFamily="18" charset="0"/>
                          </a:rPr>
                          <m:t>)=</m:t>
                        </m:r>
                        <m:r>
                          <a:rPr lang="zh-CN" altLang="en-US" sz="2000" b="1" i="1">
                            <a:latin typeface="Cambria Math" panose="02040503050406030204" pitchFamily="18" charset="0"/>
                          </a:rPr>
                          <m:t>𝑭</m:t>
                        </m:r>
                        <m:r>
                          <a:rPr lang="zh-CN" altLang="en-US" sz="2000" b="0" i="1">
                            <a:latin typeface="Cambria Math" panose="02040503050406030204" pitchFamily="18" charset="0"/>
                          </a:rPr>
                          <m:t>𝑑𝑖𝑎𝑔</m:t>
                        </m:r>
                        <m:r>
                          <a:rPr lang="zh-CN" altLang="en-US" sz="2000" b="0" i="0">
                            <a:latin typeface="Cambria Math" panose="02040503050406030204" pitchFamily="18" charset="0"/>
                          </a:rPr>
                          <m:t>(</m:t>
                        </m:r>
                        <m:acc>
                          <m:accPr>
                            <m:chr m:val="̂"/>
                            <m:ctrlPr>
                              <a:rPr lang="zh-CN" altLang="en-US" sz="2000" b="0" i="1">
                                <a:latin typeface="Cambria Math" panose="02040503050406030204" pitchFamily="18" charset="0"/>
                              </a:rPr>
                            </m:ctrlPr>
                          </m:accPr>
                          <m:e>
                            <m:r>
                              <a:rPr lang="zh-CN" altLang="en-US" sz="2000" b="1" i="0">
                                <a:latin typeface="Cambria Math" panose="02040503050406030204" pitchFamily="18" charset="0"/>
                              </a:rPr>
                              <m:t>𝐱</m:t>
                            </m:r>
                          </m:e>
                        </m:acc>
                        <m:r>
                          <a:rPr lang="zh-CN" altLang="en-US" sz="2000" b="0" i="0">
                            <a:latin typeface="Cambria Math" panose="02040503050406030204" pitchFamily="18" charset="0"/>
                          </a:rPr>
                          <m:t>)</m:t>
                        </m:r>
                        <m:sSup>
                          <m:sSupPr>
                            <m:ctrlPr>
                              <a:rPr lang="zh-CN" altLang="en-US" sz="2000" b="0" i="1">
                                <a:latin typeface="Cambria Math" panose="02040503050406030204" pitchFamily="18" charset="0"/>
                              </a:rPr>
                            </m:ctrlPr>
                          </m:sSupPr>
                          <m:e>
                            <m:r>
                              <a:rPr lang="zh-CN" altLang="en-US" sz="2000" b="1" i="1">
                                <a:latin typeface="Cambria Math" panose="02040503050406030204" pitchFamily="18" charset="0"/>
                              </a:rPr>
                              <m:t>𝑭</m:t>
                            </m:r>
                          </m:e>
                          <m:sup>
                            <m:r>
                              <m:rPr>
                                <m:sty m:val="p"/>
                              </m:rPr>
                              <a:rPr lang="zh-CN" altLang="en-US" sz="2000" b="0" i="0">
                                <a:latin typeface="Cambria Math" panose="02040503050406030204" pitchFamily="18" charset="0"/>
                              </a:rPr>
                              <m:t>H</m:t>
                            </m:r>
                          </m:sup>
                        </m:sSup>
                        <m:r>
                          <a:rPr lang="zh-CN" altLang="en-US" sz="2000" b="0" i="0">
                            <a:latin typeface="Cambria Math" panose="02040503050406030204" pitchFamily="18" charset="0"/>
                          </a:rPr>
                          <m:t> </m:t>
                        </m:r>
                      </m:oMath>
                    </m:oMathPara>
                  </a14:m>
                  <a:endParaRPr lang="zh-CN" altLang="en-US" sz="2000">
                    <a:ea typeface="宋体" panose="02010600030101010101" pitchFamily="2" charset="-122"/>
                  </a:endParaRPr>
                </a:p>
              </p:txBody>
            </p:sp>
          </mc:Choice>
          <mc:Fallback xmlns="">
            <p:sp>
              <p:nvSpPr>
                <p:cNvPr id="14" name="矩形 15">
                  <a:extLst>
                    <a:ext uri="{FF2B5EF4-FFF2-40B4-BE49-F238E27FC236}">
                      <a16:creationId xmlns:a16="http://schemas.microsoft.com/office/drawing/2014/main" id="{5C63CAF7-B840-40CF-BF2C-96ACFC692648}"/>
                    </a:ext>
                  </a:extLst>
                </p:cNvPr>
                <p:cNvSpPr>
                  <a:spLocks noRot="1" noChangeAspect="1" noMove="1" noResize="1" noEditPoints="1" noAdjustHandles="1" noChangeArrowheads="1" noChangeShapeType="1" noTextEdit="1"/>
                </p:cNvSpPr>
                <p:nvPr/>
              </p:nvSpPr>
              <p:spPr>
                <a:xfrm>
                  <a:off x="4419583" y="4205247"/>
                  <a:ext cx="2584747" cy="405624"/>
                </a:xfrm>
                <a:prstGeom prst="rect">
                  <a:avLst/>
                </a:prstGeom>
                <a:blipFill>
                  <a:blip r:embed="rId7"/>
                  <a:stretch>
                    <a:fillRect t="-4478" b="-16418"/>
                  </a:stretch>
                </a:blipFill>
              </p:spPr>
              <p:txBody>
                <a:bodyPr/>
                <a:lstStyle/>
                <a:p>
                  <a:r>
                    <a:rPr lang="zh-CN" altLang="en-US">
                      <a:noFill/>
                    </a:rPr>
                    <a:t> </a:t>
                  </a:r>
                </a:p>
              </p:txBody>
            </p:sp>
          </mc:Fallback>
        </mc:AlternateContent>
      </p:grpSp>
      <p:grpSp>
        <p:nvGrpSpPr>
          <p:cNvPr id="36" name="Group 35">
            <a:extLst>
              <a:ext uri="{FF2B5EF4-FFF2-40B4-BE49-F238E27FC236}">
                <a16:creationId xmlns:a16="http://schemas.microsoft.com/office/drawing/2014/main" id="{F29FD203-1EFA-4779-8BB6-3E21CD73C204}"/>
              </a:ext>
            </a:extLst>
          </p:cNvPr>
          <p:cNvGrpSpPr/>
          <p:nvPr/>
        </p:nvGrpSpPr>
        <p:grpSpPr>
          <a:xfrm>
            <a:off x="556582" y="3644258"/>
            <a:ext cx="6037763" cy="1007392"/>
            <a:chOff x="556582" y="4639910"/>
            <a:chExt cx="6037763" cy="1007392"/>
          </a:xfrm>
        </p:grpSpPr>
        <p:sp>
          <p:nvSpPr>
            <p:cNvPr id="16" name="矩形 19">
              <a:extLst>
                <a:ext uri="{FF2B5EF4-FFF2-40B4-BE49-F238E27FC236}">
                  <a16:creationId xmlns:a16="http://schemas.microsoft.com/office/drawing/2014/main" id="{C36CD6A1-23C9-4BED-BBE8-A74CB3459121}"/>
                </a:ext>
              </a:extLst>
            </p:cNvPr>
            <p:cNvSpPr/>
            <p:nvPr/>
          </p:nvSpPr>
          <p:spPr>
            <a:xfrm>
              <a:off x="556582" y="4639910"/>
              <a:ext cx="3525325" cy="400110"/>
            </a:xfrm>
            <a:prstGeom prst="rect">
              <a:avLst/>
            </a:prstGeom>
          </p:spPr>
          <p:txBody>
            <a:bodyPr wrap="none">
              <a:spAutoFit/>
            </a:bodyPr>
            <a:lstStyle/>
            <a:p>
              <a:r>
                <a:rPr lang="en-US" altLang="zh-CN" sz="2000">
                  <a:ea typeface="宋体" panose="02010600030101010101" pitchFamily="2" charset="-122"/>
                </a:rPr>
                <a:t>Learn filter in frequency domain</a:t>
              </a:r>
              <a:endParaRPr lang="zh-CN" altLang="en-US" sz="2000">
                <a:ea typeface="宋体" panose="02010600030101010101" pitchFamily="2" charset="-122"/>
              </a:endParaRPr>
            </a:p>
          </p:txBody>
        </p:sp>
        <mc:AlternateContent xmlns:mc="http://schemas.openxmlformats.org/markup-compatibility/2006" xmlns:a14="http://schemas.microsoft.com/office/drawing/2010/main">
          <mc:Choice Requires="a14">
            <p:sp>
              <p:nvSpPr>
                <p:cNvPr id="17" name="矩形 20">
                  <a:extLst>
                    <a:ext uri="{FF2B5EF4-FFF2-40B4-BE49-F238E27FC236}">
                      <a16:creationId xmlns:a16="http://schemas.microsoft.com/office/drawing/2014/main" id="{D2F49620-0772-44A1-B089-C6C7BD416789}"/>
                    </a:ext>
                  </a:extLst>
                </p:cNvPr>
                <p:cNvSpPr/>
                <p:nvPr/>
              </p:nvSpPr>
              <p:spPr>
                <a:xfrm>
                  <a:off x="4829567" y="4961922"/>
                  <a:ext cx="1764778" cy="6853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CN" altLang="en-US" sz="2000" b="1" i="1">
                                <a:latin typeface="Cambria Math" panose="02040503050406030204" pitchFamily="18" charset="0"/>
                              </a:rPr>
                            </m:ctrlPr>
                          </m:accPr>
                          <m:e>
                            <m:r>
                              <a:rPr lang="zh-CN" altLang="en-US" sz="2000" b="1">
                                <a:latin typeface="Cambria Math" panose="02040503050406030204" pitchFamily="18" charset="0"/>
                              </a:rPr>
                              <m:t>𝐟</m:t>
                            </m:r>
                          </m:e>
                        </m:acc>
                        <m:r>
                          <a:rPr lang="zh-CN" altLang="en-US" sz="2000">
                            <a:latin typeface="Cambria Math" panose="02040503050406030204" pitchFamily="18" charset="0"/>
                          </a:rPr>
                          <m:t>=</m:t>
                        </m:r>
                        <m:f>
                          <m:fPr>
                            <m:ctrlPr>
                              <a:rPr lang="zh-CN" altLang="en-US" sz="2000" i="1">
                                <a:latin typeface="Cambria Math" panose="02040503050406030204" pitchFamily="18" charset="0"/>
                              </a:rPr>
                            </m:ctrlPr>
                          </m:fPr>
                          <m:num>
                            <m:acc>
                              <m:accPr>
                                <m:chr m:val="̂"/>
                                <m:ctrlPr>
                                  <a:rPr lang="zh-CN" altLang="en-US" sz="2000" i="1">
                                    <a:latin typeface="Cambria Math" panose="02040503050406030204" pitchFamily="18" charset="0"/>
                                  </a:rPr>
                                </m:ctrlPr>
                              </m:accPr>
                              <m:e>
                                <m:r>
                                  <a:rPr lang="zh-CN" altLang="en-US" sz="2000" b="1">
                                    <a:latin typeface="Cambria Math" panose="02040503050406030204" pitchFamily="18" charset="0"/>
                                  </a:rPr>
                                  <m:t>𝐱</m:t>
                                </m:r>
                              </m:e>
                            </m:acc>
                            <m:r>
                              <a:rPr lang="zh-CN" altLang="en-US" sz="2000">
                                <a:latin typeface="Cambria Math" panose="02040503050406030204" pitchFamily="18" charset="0"/>
                              </a:rPr>
                              <m:t>⋅</m:t>
                            </m:r>
                            <m:acc>
                              <m:accPr>
                                <m:chr m:val="̂"/>
                                <m:ctrlPr>
                                  <a:rPr lang="zh-CN" altLang="en-US" sz="2000" i="1">
                                    <a:latin typeface="Cambria Math" panose="02040503050406030204" pitchFamily="18" charset="0"/>
                                  </a:rPr>
                                </m:ctrlPr>
                              </m:accPr>
                              <m:e>
                                <m:r>
                                  <a:rPr lang="zh-CN" altLang="en-US" sz="2000" b="1">
                                    <a:latin typeface="Cambria Math" panose="02040503050406030204" pitchFamily="18" charset="0"/>
                                  </a:rPr>
                                  <m:t>𝐲</m:t>
                                </m:r>
                              </m:e>
                            </m:acc>
                          </m:num>
                          <m:den>
                            <m:sSup>
                              <m:sSupPr>
                                <m:ctrlPr>
                                  <a:rPr lang="zh-CN" altLang="en-US" sz="2000" i="1">
                                    <a:latin typeface="Cambria Math" panose="02040503050406030204" pitchFamily="18" charset="0"/>
                                  </a:rPr>
                                </m:ctrlPr>
                              </m:sSupPr>
                              <m:e>
                                <m:acc>
                                  <m:accPr>
                                    <m:chr m:val="̂"/>
                                    <m:ctrlPr>
                                      <a:rPr lang="zh-CN" altLang="en-US" sz="2000" i="1">
                                        <a:latin typeface="Cambria Math" panose="02040503050406030204" pitchFamily="18" charset="0"/>
                                      </a:rPr>
                                    </m:ctrlPr>
                                  </m:accPr>
                                  <m:e>
                                    <m:r>
                                      <a:rPr lang="zh-CN" altLang="en-US" sz="2000" b="1">
                                        <a:latin typeface="Cambria Math" panose="02040503050406030204" pitchFamily="18" charset="0"/>
                                      </a:rPr>
                                      <m:t>𝐱</m:t>
                                    </m:r>
                                  </m:e>
                                </m:acc>
                              </m:e>
                              <m:sup>
                                <m:r>
                                  <a:rPr lang="zh-CN" altLang="en-US" sz="2000">
                                    <a:latin typeface="Cambria Math" panose="02040503050406030204" pitchFamily="18" charset="0"/>
                                  </a:rPr>
                                  <m:t>∗</m:t>
                                </m:r>
                              </m:sup>
                            </m:sSup>
                            <m:r>
                              <a:rPr lang="zh-CN" altLang="en-US" sz="2000">
                                <a:latin typeface="Cambria Math" panose="02040503050406030204" pitchFamily="18" charset="0"/>
                              </a:rPr>
                              <m:t>⋅</m:t>
                            </m:r>
                            <m:acc>
                              <m:accPr>
                                <m:chr m:val="̂"/>
                                <m:ctrlPr>
                                  <a:rPr lang="zh-CN" altLang="en-US" sz="2000" i="1">
                                    <a:latin typeface="Cambria Math" panose="02040503050406030204" pitchFamily="18" charset="0"/>
                                  </a:rPr>
                                </m:ctrlPr>
                              </m:accPr>
                              <m:e>
                                <m:r>
                                  <a:rPr lang="zh-CN" altLang="en-US" sz="2000" b="1">
                                    <a:latin typeface="Cambria Math" panose="02040503050406030204" pitchFamily="18" charset="0"/>
                                  </a:rPr>
                                  <m:t>𝐱</m:t>
                                </m:r>
                              </m:e>
                            </m:acc>
                            <m:r>
                              <a:rPr lang="zh-CN" altLang="en-US" sz="2000">
                                <a:latin typeface="Cambria Math" panose="02040503050406030204" pitchFamily="18" charset="0"/>
                              </a:rPr>
                              <m:t>+</m:t>
                            </m:r>
                            <m:r>
                              <a:rPr lang="zh-CN" altLang="en-US" sz="2000" i="1">
                                <a:latin typeface="Cambria Math" panose="02040503050406030204" pitchFamily="18" charset="0"/>
                              </a:rPr>
                              <m:t>𝜆</m:t>
                            </m:r>
                          </m:den>
                        </m:f>
                      </m:oMath>
                    </m:oMathPara>
                  </a14:m>
                  <a:endParaRPr lang="zh-CN" altLang="en-US" sz="2000">
                    <a:ea typeface="宋体" panose="02010600030101010101" pitchFamily="2" charset="-122"/>
                  </a:endParaRPr>
                </a:p>
              </p:txBody>
            </p:sp>
          </mc:Choice>
          <mc:Fallback xmlns="">
            <p:sp>
              <p:nvSpPr>
                <p:cNvPr id="17" name="矩形 20">
                  <a:extLst>
                    <a:ext uri="{FF2B5EF4-FFF2-40B4-BE49-F238E27FC236}">
                      <a16:creationId xmlns:a16="http://schemas.microsoft.com/office/drawing/2014/main" id="{D2F49620-0772-44A1-B089-C6C7BD416789}"/>
                    </a:ext>
                  </a:extLst>
                </p:cNvPr>
                <p:cNvSpPr>
                  <a:spLocks noRot="1" noChangeAspect="1" noMove="1" noResize="1" noEditPoints="1" noAdjustHandles="1" noChangeArrowheads="1" noChangeShapeType="1" noTextEdit="1"/>
                </p:cNvSpPr>
                <p:nvPr/>
              </p:nvSpPr>
              <p:spPr>
                <a:xfrm>
                  <a:off x="4829567" y="4961922"/>
                  <a:ext cx="1764778" cy="685380"/>
                </a:xfrm>
                <a:prstGeom prst="rect">
                  <a:avLst/>
                </a:prstGeom>
                <a:blipFill>
                  <a:blip r:embed="rId8"/>
                  <a:stretch>
                    <a:fillRect/>
                  </a:stretch>
                </a:blipFill>
              </p:spPr>
              <p:txBody>
                <a:bodyPr/>
                <a:lstStyle/>
                <a:p>
                  <a:r>
                    <a:rPr lang="zh-CN" altLang="en-US">
                      <a:noFill/>
                    </a:rPr>
                    <a:t> </a:t>
                  </a:r>
                </a:p>
              </p:txBody>
            </p:sp>
          </mc:Fallback>
        </mc:AlternateContent>
      </p:grpSp>
      <p:grpSp>
        <p:nvGrpSpPr>
          <p:cNvPr id="37" name="Group 36">
            <a:extLst>
              <a:ext uri="{FF2B5EF4-FFF2-40B4-BE49-F238E27FC236}">
                <a16:creationId xmlns:a16="http://schemas.microsoft.com/office/drawing/2014/main" id="{6F6F02EB-E8D7-4E35-A484-D565ADCD7B1F}"/>
              </a:ext>
            </a:extLst>
          </p:cNvPr>
          <p:cNvGrpSpPr/>
          <p:nvPr/>
        </p:nvGrpSpPr>
        <p:grpSpPr>
          <a:xfrm>
            <a:off x="556582" y="4754708"/>
            <a:ext cx="6905661" cy="825310"/>
            <a:chOff x="556582" y="5627921"/>
            <a:chExt cx="6905661" cy="825310"/>
          </a:xfrm>
        </p:grpSpPr>
        <p:sp>
          <p:nvSpPr>
            <p:cNvPr id="19" name="文本框 16">
              <a:extLst>
                <a:ext uri="{FF2B5EF4-FFF2-40B4-BE49-F238E27FC236}">
                  <a16:creationId xmlns:a16="http://schemas.microsoft.com/office/drawing/2014/main" id="{2723BBC5-A4A4-4C90-AEB4-F845CCF770EE}"/>
                </a:ext>
              </a:extLst>
            </p:cNvPr>
            <p:cNvSpPr txBox="1"/>
            <p:nvPr/>
          </p:nvSpPr>
          <p:spPr>
            <a:xfrm>
              <a:off x="556582" y="5627921"/>
              <a:ext cx="3500574" cy="400110"/>
            </a:xfrm>
            <a:prstGeom prst="rect">
              <a:avLst/>
            </a:prstGeom>
            <a:noFill/>
          </p:spPr>
          <p:txBody>
            <a:bodyPr wrap="square" rtlCol="0">
              <a:spAutoFit/>
            </a:bodyPr>
            <a:lstStyle/>
            <a:p>
              <a:r>
                <a:rPr lang="en-US" altLang="zh-CN" sz="2000">
                  <a:ea typeface="宋体" panose="02010600030101010101" pitchFamily="2" charset="-122"/>
                </a:rPr>
                <a:t>Back to space domain</a:t>
              </a:r>
              <a:endParaRPr lang="zh-CN" altLang="en-US" sz="2000">
                <a:ea typeface="宋体" panose="02010600030101010101" pitchFamily="2" charset="-122"/>
              </a:endParaRPr>
            </a:p>
          </p:txBody>
        </p:sp>
        <mc:AlternateContent xmlns:mc="http://schemas.openxmlformats.org/markup-compatibility/2006" xmlns:a14="http://schemas.microsoft.com/office/drawing/2010/main">
          <mc:Choice Requires="a14">
            <p:sp>
              <p:nvSpPr>
                <p:cNvPr id="20" name="矩形 21">
                  <a:extLst>
                    <a:ext uri="{FF2B5EF4-FFF2-40B4-BE49-F238E27FC236}">
                      <a16:creationId xmlns:a16="http://schemas.microsoft.com/office/drawing/2014/main" id="{A600F2A9-BC0C-44A0-8FCB-9CEA349C9407}"/>
                    </a:ext>
                  </a:extLst>
                </p:cNvPr>
                <p:cNvSpPr/>
                <p:nvPr/>
              </p:nvSpPr>
              <p:spPr>
                <a:xfrm>
                  <a:off x="3961669" y="6011122"/>
                  <a:ext cx="3500574" cy="4421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CN" sz="2000" i="1" smtClean="0">
                            <a:latin typeface="Cambria Math" panose="02040503050406030204" pitchFamily="18" charset="0"/>
                          </a:rPr>
                          <m:t>max</m:t>
                        </m:r>
                        <m:d>
                          <m:dPr>
                            <m:ctrlPr>
                              <a:rPr lang="en-US" altLang="zh-CN" sz="2000" b="0" i="1" smtClean="0">
                                <a:latin typeface="Cambria Math" panose="02040503050406030204" pitchFamily="18" charset="0"/>
                              </a:rPr>
                            </m:ctrlPr>
                          </m:dPr>
                          <m:e>
                            <m:r>
                              <a:rPr lang="zh-CN" altLang="en-US" sz="2000" b="1">
                                <a:latin typeface="Cambria Math" panose="02040503050406030204" pitchFamily="18" charset="0"/>
                              </a:rPr>
                              <m:t>𝐱</m:t>
                            </m:r>
                            <m:r>
                              <a:rPr lang="zh-CN" altLang="en-US" sz="2000">
                                <a:latin typeface="Cambria Math" panose="02040503050406030204" pitchFamily="18" charset="0"/>
                              </a:rPr>
                              <m:t>⋆</m:t>
                            </m:r>
                            <m:r>
                              <a:rPr lang="zh-CN" altLang="en-US" sz="2000" b="1">
                                <a:latin typeface="Cambria Math" panose="02040503050406030204" pitchFamily="18" charset="0"/>
                              </a:rPr>
                              <m:t>𝐟</m:t>
                            </m:r>
                          </m:e>
                        </m:d>
                        <m:r>
                          <a:rPr lang="en-US" altLang="zh-CN" sz="2000" b="0" i="0" smtClean="0">
                            <a:latin typeface="Cambria Math" panose="02040503050406030204" pitchFamily="18" charset="0"/>
                          </a:rPr>
                          <m:t>=</m:t>
                        </m:r>
                        <m:r>
                          <m:rPr>
                            <m:sty m:val="p"/>
                          </m:rPr>
                          <a:rPr lang="en-US" altLang="zh-CN" sz="2000">
                            <a:latin typeface="Cambria Math" panose="02040503050406030204" pitchFamily="18" charset="0"/>
                          </a:rPr>
                          <m:t>max</m:t>
                        </m:r>
                        <m:r>
                          <a:rPr lang="en-US" altLang="zh-CN" sz="2000">
                            <a:latin typeface="Cambria Math" panose="02040503050406030204" pitchFamily="18" charset="0"/>
                          </a:rPr>
                          <m:t>(</m:t>
                        </m:r>
                        <m:r>
                          <m:rPr>
                            <m:sty m:val="p"/>
                          </m:rPr>
                          <a:rPr lang="en-US" altLang="zh-CN" sz="2000" b="0" i="0" smtClean="0">
                            <a:latin typeface="Cambria Math" panose="02040503050406030204" pitchFamily="18" charset="0"/>
                          </a:rPr>
                          <m:t>ifft</m:t>
                        </m:r>
                        <m:d>
                          <m:dPr>
                            <m:ctrlPr>
                              <a:rPr lang="en-US" altLang="zh-CN" sz="2000" b="0" i="1" smtClean="0">
                                <a:latin typeface="Cambria Math" panose="02040503050406030204" pitchFamily="18" charset="0"/>
                              </a:rPr>
                            </m:ctrlPr>
                          </m:dPr>
                          <m:e>
                            <m:sSup>
                              <m:sSupPr>
                                <m:ctrlPr>
                                  <a:rPr lang="zh-CN" altLang="en-US" sz="2000" i="1">
                                    <a:latin typeface="Cambria Math" panose="02040503050406030204" pitchFamily="18" charset="0"/>
                                  </a:rPr>
                                </m:ctrlPr>
                              </m:sSupPr>
                              <m:e>
                                <m:acc>
                                  <m:accPr>
                                    <m:chr m:val="̂"/>
                                    <m:ctrlPr>
                                      <a:rPr lang="zh-CN" altLang="en-US" sz="2000" i="1">
                                        <a:latin typeface="Cambria Math" panose="02040503050406030204" pitchFamily="18" charset="0"/>
                                      </a:rPr>
                                    </m:ctrlPr>
                                  </m:accPr>
                                  <m:e>
                                    <m:r>
                                      <a:rPr lang="zh-CN" altLang="en-US" sz="2000" b="1">
                                        <a:latin typeface="Cambria Math" panose="02040503050406030204" pitchFamily="18" charset="0"/>
                                      </a:rPr>
                                      <m:t>𝐱</m:t>
                                    </m:r>
                                  </m:e>
                                </m:acc>
                              </m:e>
                              <m:sup>
                                <m:r>
                                  <a:rPr lang="zh-CN" altLang="en-US" sz="2000">
                                    <a:latin typeface="Cambria Math" panose="02040503050406030204" pitchFamily="18" charset="0"/>
                                  </a:rPr>
                                  <m:t>∗</m:t>
                                </m:r>
                              </m:sup>
                            </m:sSup>
                            <m:r>
                              <a:rPr lang="zh-CN" altLang="en-US" sz="2000">
                                <a:latin typeface="Cambria Math" panose="02040503050406030204" pitchFamily="18" charset="0"/>
                              </a:rPr>
                              <m:t>⋅</m:t>
                            </m:r>
                            <m:acc>
                              <m:accPr>
                                <m:chr m:val="̂"/>
                                <m:ctrlPr>
                                  <a:rPr lang="zh-CN" altLang="en-US" sz="2000" i="1">
                                    <a:latin typeface="Cambria Math" panose="02040503050406030204" pitchFamily="18" charset="0"/>
                                  </a:rPr>
                                </m:ctrlPr>
                              </m:accPr>
                              <m:e>
                                <m:r>
                                  <a:rPr lang="en-US" altLang="zh-CN" sz="2000" b="1" i="0" smtClean="0">
                                    <a:latin typeface="Cambria Math" panose="02040503050406030204" pitchFamily="18" charset="0"/>
                                  </a:rPr>
                                  <m:t>𝐟</m:t>
                                </m:r>
                              </m:e>
                            </m:acc>
                          </m:e>
                        </m:d>
                        <m:r>
                          <a:rPr lang="en-US" altLang="zh-CN" sz="2000" b="0" i="0" smtClean="0">
                            <a:latin typeface="Cambria Math" panose="02040503050406030204" pitchFamily="18" charset="0"/>
                          </a:rPr>
                          <m:t>)</m:t>
                        </m:r>
                      </m:oMath>
                    </m:oMathPara>
                  </a14:m>
                  <a:endParaRPr lang="zh-CN" altLang="en-US" sz="2000">
                    <a:ea typeface="宋体" panose="02010600030101010101" pitchFamily="2" charset="-122"/>
                  </a:endParaRPr>
                </a:p>
              </p:txBody>
            </p:sp>
          </mc:Choice>
          <mc:Fallback xmlns="">
            <p:sp>
              <p:nvSpPr>
                <p:cNvPr id="20" name="矩形 21">
                  <a:extLst>
                    <a:ext uri="{FF2B5EF4-FFF2-40B4-BE49-F238E27FC236}">
                      <a16:creationId xmlns:a16="http://schemas.microsoft.com/office/drawing/2014/main" id="{A600F2A9-BC0C-44A0-8FCB-9CEA349C9407}"/>
                    </a:ext>
                  </a:extLst>
                </p:cNvPr>
                <p:cNvSpPr>
                  <a:spLocks noRot="1" noChangeAspect="1" noMove="1" noResize="1" noEditPoints="1" noAdjustHandles="1" noChangeArrowheads="1" noChangeShapeType="1" noTextEdit="1"/>
                </p:cNvSpPr>
                <p:nvPr/>
              </p:nvSpPr>
              <p:spPr>
                <a:xfrm>
                  <a:off x="3961669" y="6011122"/>
                  <a:ext cx="3500574" cy="442109"/>
                </a:xfrm>
                <a:prstGeom prst="rect">
                  <a:avLst/>
                </a:prstGeom>
                <a:blipFill>
                  <a:blip r:embed="rId9"/>
                  <a:stretch>
                    <a:fillRect t="-1389" b="-11111"/>
                  </a:stretch>
                </a:blipFill>
              </p:spPr>
              <p:txBody>
                <a:bodyPr/>
                <a:lstStyle/>
                <a:p>
                  <a:r>
                    <a:rPr lang="zh-CN" altLang="en-US">
                      <a:noFill/>
                    </a:rPr>
                    <a:t> </a:t>
                  </a:r>
                </a:p>
              </p:txBody>
            </p:sp>
          </mc:Fallback>
        </mc:AlternateContent>
      </p:grpSp>
      <p:sp>
        <p:nvSpPr>
          <p:cNvPr id="21" name="TextBox 20">
            <a:extLst>
              <a:ext uri="{FF2B5EF4-FFF2-40B4-BE49-F238E27FC236}">
                <a16:creationId xmlns:a16="http://schemas.microsoft.com/office/drawing/2014/main" id="{28693DFA-5618-4527-800D-D440890DBCC1}"/>
              </a:ext>
            </a:extLst>
          </p:cNvPr>
          <p:cNvSpPr txBox="1"/>
          <p:nvPr/>
        </p:nvSpPr>
        <p:spPr>
          <a:xfrm>
            <a:off x="327333" y="6197403"/>
            <a:ext cx="111651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a:ea typeface="宋体"/>
                <a:cs typeface="+mn-cs"/>
              </a:rPr>
              <a:t>Henriques, João F., et al. "High-speed tracking with kernelized correlation filters." IEEE TPAMI 37.3 (2014): 583-596.</a:t>
            </a:r>
            <a:endParaRPr kumimoji="0" lang="en-US" altLang="zh-CN" sz="1100" b="0" i="0" u="none" strike="noStrike" kern="1200" cap="none" spc="0" normalizeH="0" baseline="0" noProof="0" dirty="0">
              <a:ln>
                <a:noFill/>
              </a:ln>
              <a:solidFill>
                <a:prstClr val="black"/>
              </a:solidFill>
              <a:effectLst/>
              <a:uLnTx/>
              <a:uFillTx/>
              <a:latin typeface="Times New Roman"/>
              <a:ea typeface="宋体"/>
              <a:cs typeface="+mn-cs"/>
            </a:endParaRPr>
          </a:p>
        </p:txBody>
      </p:sp>
    </p:spTree>
    <p:extLst>
      <p:ext uri="{BB962C8B-B14F-4D97-AF65-F5344CB8AC3E}">
        <p14:creationId xmlns:p14="http://schemas.microsoft.com/office/powerpoint/2010/main" val="154830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79825155-BB30-4CDB-A2FD-3235BCB37A80}"/>
                  </a:ext>
                </a:extLst>
              </p:cNvPr>
              <p:cNvSpPr>
                <a:spLocks noGrp="1"/>
              </p:cNvSpPr>
              <p:nvPr>
                <p:ph type="title"/>
              </p:nvPr>
            </p:nvSpPr>
            <p:spPr/>
            <p:txBody>
              <a:bodyPr>
                <a:normAutofit/>
              </a:bodyPr>
              <a:lstStyle/>
              <a:p>
                <a:r>
                  <a:rPr lang="en-US" altLang="zh-CN">
                    <a:cs typeface="Arial" pitchFamily="34" charset="0"/>
                  </a:rPr>
                  <a:t>Improvements in CF (</a:t>
                </a:r>
                <a14:m>
                  <m:oMath xmlns:m="http://schemas.openxmlformats.org/officeDocument/2006/math">
                    <m:r>
                      <a:rPr lang="zh-CN" altLang="en-US" sz="2400" b="1" i="0" smtClean="0">
                        <a:solidFill>
                          <a:schemeClr val="tx1"/>
                        </a:solidFill>
                        <a:latin typeface="Cambria Math" panose="02040503050406030204" pitchFamily="18" charset="0"/>
                      </a:rPr>
                      <m:t>𝐱</m:t>
                    </m:r>
                    <m:r>
                      <a:rPr lang="zh-CN" altLang="en-US" sz="2400">
                        <a:latin typeface="Cambria Math" panose="02040503050406030204" pitchFamily="18" charset="0"/>
                      </a:rPr>
                      <m:t>⋆</m:t>
                    </m:r>
                    <m:r>
                      <a:rPr lang="zh-CN" altLang="en-US" sz="2400" b="1" i="0">
                        <a:latin typeface="Cambria Math" panose="02040503050406030204" pitchFamily="18" charset="0"/>
                      </a:rPr>
                      <m:t>𝐟</m:t>
                    </m:r>
                  </m:oMath>
                </a14:m>
                <a:r>
                  <a:rPr lang="en-US" altLang="zh-CN" dirty="0">
                    <a:cs typeface="Arial" pitchFamily="34" charset="0"/>
                  </a:rPr>
                  <a:t>)</a:t>
                </a:r>
              </a:p>
            </p:txBody>
          </p:sp>
        </mc:Choice>
        <mc:Fallback xmlns="">
          <p:sp>
            <p:nvSpPr>
              <p:cNvPr id="2" name="标题 1">
                <a:extLst>
                  <a:ext uri="{FF2B5EF4-FFF2-40B4-BE49-F238E27FC236}">
                    <a16:creationId xmlns:a16="http://schemas.microsoft.com/office/drawing/2014/main" id="{79825155-BB30-4CDB-A2FD-3235BCB37A80}"/>
                  </a:ext>
                </a:extLst>
              </p:cNvPr>
              <p:cNvSpPr>
                <a:spLocks noGrp="1" noRot="1" noChangeAspect="1" noMove="1" noResize="1" noEditPoints="1" noAdjustHandles="1" noChangeArrowheads="1" noChangeShapeType="1" noTextEdit="1"/>
              </p:cNvSpPr>
              <p:nvPr>
                <p:ph type="title"/>
              </p:nvPr>
            </p:nvSpPr>
            <p:spPr>
              <a:blipFill>
                <a:blip r:embed="rId3"/>
                <a:stretch>
                  <a:fillRect l="-2351" r="-157" b="-28916"/>
                </a:stretch>
              </a:blipFill>
            </p:spPr>
            <p:txBody>
              <a:bodyPr/>
              <a:lstStyle/>
              <a:p>
                <a:r>
                  <a:rPr lang="zh-CN" altLang="en-US">
                    <a:noFill/>
                  </a:rPr>
                  <a:t> </a:t>
                </a:r>
              </a:p>
            </p:txBody>
          </p:sp>
        </mc:Fallback>
      </mc:AlternateContent>
      <p:sp>
        <p:nvSpPr>
          <p:cNvPr id="3" name="日期占位符 2">
            <a:extLst>
              <a:ext uri="{FF2B5EF4-FFF2-40B4-BE49-F238E27FC236}">
                <a16:creationId xmlns:a16="http://schemas.microsoft.com/office/drawing/2014/main" id="{F37B4931-F3DF-4A42-B7AB-27F6CFE105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F3C758-2873-40BA-A6E2-76F157EFD657}"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4" name="页脚占位符 3">
            <a:extLst>
              <a:ext uri="{FF2B5EF4-FFF2-40B4-BE49-F238E27FC236}">
                <a16:creationId xmlns:a16="http://schemas.microsoft.com/office/drawing/2014/main" id="{88C295DA-8B1D-445F-BE84-6B0A3AB4CB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5" name="灯片编号占位符 4">
            <a:extLst>
              <a:ext uri="{FF2B5EF4-FFF2-40B4-BE49-F238E27FC236}">
                <a16:creationId xmlns:a16="http://schemas.microsoft.com/office/drawing/2014/main" id="{11781FF7-6BF5-43C6-BCAB-47D25ED36D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484EC778-A753-4F3C-A56E-6638356F8EEF}"/>
                  </a:ext>
                </a:extLst>
              </p:cNvPr>
              <p:cNvSpPr/>
              <p:nvPr/>
            </p:nvSpPr>
            <p:spPr>
              <a:xfrm>
                <a:off x="812798" y="973499"/>
                <a:ext cx="5714462" cy="461665"/>
              </a:xfrm>
              <a:prstGeom prst="rect">
                <a:avLst/>
              </a:prstGeom>
            </p:spPr>
            <p:txBody>
              <a:bodyPr wrap="square">
                <a:spAutoFit/>
              </a:bodyPr>
              <a:lstStyle/>
              <a:p>
                <a:pPr marL="342891" lvl="0" indent="-342891">
                  <a:buFont typeface="Wingdings" panose="05000000000000000000" pitchFamily="2" charset="2"/>
                  <a:buChar char="p"/>
                </a:pPr>
                <a:r>
                  <a:rPr kumimoji="0" lang="en-US" altLang="zh-CN" sz="2400" b="0" i="0" u="none" strike="noStrike" kern="1200" cap="none" spc="0" normalizeH="0" baseline="0" noProof="0">
                    <a:ln>
                      <a:noFill/>
                    </a:ln>
                    <a:solidFill>
                      <a:prstClr val="black"/>
                    </a:solidFill>
                    <a:effectLst/>
                    <a:uLnTx/>
                    <a:uFillTx/>
                    <a:latin typeface="Times New Roman"/>
                    <a:ea typeface="宋体"/>
                    <a:cs typeface="Times New Roman" panose="02020603050405020304" pitchFamily="18" charset="0"/>
                  </a:rPr>
                  <a:t>Training Better Filter </a:t>
                </a:r>
                <a14:m>
                  <m:oMath xmlns:m="http://schemas.openxmlformats.org/officeDocument/2006/math">
                    <m:r>
                      <a:rPr lang="zh-CN" altLang="en-US" sz="2400" b="1">
                        <a:latin typeface="Cambria Math" panose="02040503050406030204" pitchFamily="18" charset="0"/>
                      </a:rPr>
                      <m:t>𝐟</m:t>
                    </m:r>
                  </m:oMath>
                </a14:m>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endParaRPr>
              </a:p>
            </p:txBody>
          </p:sp>
        </mc:Choice>
        <mc:Fallback xmlns="">
          <p:sp>
            <p:nvSpPr>
              <p:cNvPr id="6" name="矩形 5">
                <a:extLst>
                  <a:ext uri="{FF2B5EF4-FFF2-40B4-BE49-F238E27FC236}">
                    <a16:creationId xmlns:a16="http://schemas.microsoft.com/office/drawing/2014/main" id="{484EC778-A753-4F3C-A56E-6638356F8EEF}"/>
                  </a:ext>
                </a:extLst>
              </p:cNvPr>
              <p:cNvSpPr>
                <a:spLocks noRot="1" noChangeAspect="1" noMove="1" noResize="1" noEditPoints="1" noAdjustHandles="1" noChangeArrowheads="1" noChangeShapeType="1" noTextEdit="1"/>
              </p:cNvSpPr>
              <p:nvPr/>
            </p:nvSpPr>
            <p:spPr>
              <a:xfrm>
                <a:off x="812798" y="973499"/>
                <a:ext cx="5714462" cy="461665"/>
              </a:xfrm>
              <a:prstGeom prst="rect">
                <a:avLst/>
              </a:prstGeom>
              <a:blipFill>
                <a:blip r:embed="rId4"/>
                <a:stretch>
                  <a:fillRect l="-1386" t="-10667" b="-30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矩形 40">
                <a:extLst>
                  <a:ext uri="{FF2B5EF4-FFF2-40B4-BE49-F238E27FC236}">
                    <a16:creationId xmlns:a16="http://schemas.microsoft.com/office/drawing/2014/main" id="{F56B4459-88F1-4AED-B625-0BA85E76C863}"/>
                  </a:ext>
                </a:extLst>
              </p:cNvPr>
              <p:cNvSpPr/>
              <p:nvPr/>
            </p:nvSpPr>
            <p:spPr>
              <a:xfrm>
                <a:off x="812798" y="2787059"/>
                <a:ext cx="4822458" cy="461665"/>
              </a:xfrm>
              <a:prstGeom prst="rect">
                <a:avLst/>
              </a:prstGeom>
            </p:spPr>
            <p:txBody>
              <a:bodyPr wrap="square">
                <a:spAutoFit/>
              </a:bodyPr>
              <a:lstStyle/>
              <a:p>
                <a:pPr marL="342891" lvl="0" indent="-342891">
                  <a:buFont typeface="Wingdings" panose="05000000000000000000" pitchFamily="2" charset="2"/>
                  <a:buChar char="p"/>
                </a:pPr>
                <a:r>
                  <a:rPr kumimoji="0" lang="en-US" altLang="zh-CN" sz="2400" b="0" i="0" u="none" strike="noStrike" kern="1200" cap="none" spc="0" normalizeH="0" baseline="0" noProof="0">
                    <a:ln>
                      <a:noFill/>
                    </a:ln>
                    <a:solidFill>
                      <a:prstClr val="black"/>
                    </a:solidFill>
                    <a:effectLst/>
                    <a:uLnTx/>
                    <a:uFillTx/>
                    <a:latin typeface="Times New Roman"/>
                    <a:ea typeface="宋体"/>
                    <a:cs typeface="Times New Roman" panose="02020603050405020304" pitchFamily="18" charset="0"/>
                  </a:rPr>
                  <a:t>Using Better Features </a:t>
                </a:r>
                <a14:m>
                  <m:oMath xmlns:m="http://schemas.openxmlformats.org/officeDocument/2006/math">
                    <m:r>
                      <a:rPr lang="zh-CN" altLang="en-US" sz="2400" b="1">
                        <a:latin typeface="Cambria Math" panose="02040503050406030204" pitchFamily="18" charset="0"/>
                      </a:rPr>
                      <m:t>𝐱</m:t>
                    </m:r>
                  </m:oMath>
                </a14:m>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endParaRPr>
              </a:p>
            </p:txBody>
          </p:sp>
        </mc:Choice>
        <mc:Fallback xmlns="">
          <p:sp>
            <p:nvSpPr>
              <p:cNvPr id="41" name="矩形 40">
                <a:extLst>
                  <a:ext uri="{FF2B5EF4-FFF2-40B4-BE49-F238E27FC236}">
                    <a16:creationId xmlns:a16="http://schemas.microsoft.com/office/drawing/2014/main" id="{F56B4459-88F1-4AED-B625-0BA85E76C863}"/>
                  </a:ext>
                </a:extLst>
              </p:cNvPr>
              <p:cNvSpPr>
                <a:spLocks noRot="1" noChangeAspect="1" noMove="1" noResize="1" noEditPoints="1" noAdjustHandles="1" noChangeArrowheads="1" noChangeShapeType="1" noTextEdit="1"/>
              </p:cNvSpPr>
              <p:nvPr/>
            </p:nvSpPr>
            <p:spPr>
              <a:xfrm>
                <a:off x="812798" y="2787059"/>
                <a:ext cx="4822458" cy="461665"/>
              </a:xfrm>
              <a:prstGeom prst="rect">
                <a:avLst/>
              </a:prstGeom>
              <a:blipFill>
                <a:blip r:embed="rId5"/>
                <a:stretch>
                  <a:fillRect l="-1643" t="-10526" b="-28947"/>
                </a:stretch>
              </a:blipFill>
            </p:spPr>
            <p:txBody>
              <a:bodyPr/>
              <a:lstStyle/>
              <a:p>
                <a:r>
                  <a:rPr lang="zh-CN" altLang="en-US">
                    <a:noFill/>
                  </a:rPr>
                  <a:t> </a:t>
                </a:r>
              </a:p>
            </p:txBody>
          </p:sp>
        </mc:Fallback>
      </mc:AlternateContent>
      <p:pic>
        <p:nvPicPr>
          <p:cNvPr id="43" name="图片 42">
            <a:extLst>
              <a:ext uri="{FF2B5EF4-FFF2-40B4-BE49-F238E27FC236}">
                <a16:creationId xmlns:a16="http://schemas.microsoft.com/office/drawing/2014/main" id="{C94DB749-2585-4D18-B192-E7D24340E323}"/>
              </a:ext>
            </a:extLst>
          </p:cNvPr>
          <p:cNvPicPr>
            <a:picLocks noChangeAspect="1"/>
          </p:cNvPicPr>
          <p:nvPr/>
        </p:nvPicPr>
        <p:blipFill rotWithShape="1">
          <a:blip r:embed="rId6"/>
          <a:srcRect l="3560" t="3252" r="4365" b="3917"/>
          <a:stretch/>
        </p:blipFill>
        <p:spPr bwMode="auto">
          <a:xfrm>
            <a:off x="8863007" y="3202282"/>
            <a:ext cx="2499479" cy="2520000"/>
          </a:xfrm>
          <a:prstGeom prst="rect">
            <a:avLst/>
          </a:prstGeom>
          <a:noFill/>
          <a:ln>
            <a:noFill/>
          </a:ln>
          <a:extLst>
            <a:ext uri="{53640926-AAD7-44D8-BBD7-CCE9431645EC}">
              <a14:shadowObscured xmlns:a14="http://schemas.microsoft.com/office/drawing/2010/main"/>
            </a:ext>
          </a:extLst>
        </p:spPr>
      </p:pic>
      <p:pic>
        <p:nvPicPr>
          <p:cNvPr id="48" name="图片 47">
            <a:extLst>
              <a:ext uri="{FF2B5EF4-FFF2-40B4-BE49-F238E27FC236}">
                <a16:creationId xmlns:a16="http://schemas.microsoft.com/office/drawing/2014/main" id="{F0BD6D84-DC53-4D66-BE46-79D43F1A3CCE}"/>
              </a:ext>
            </a:extLst>
          </p:cNvPr>
          <p:cNvPicPr>
            <a:picLocks noChangeAspect="1"/>
          </p:cNvPicPr>
          <p:nvPr/>
        </p:nvPicPr>
        <p:blipFill>
          <a:blip r:embed="rId7"/>
          <a:stretch>
            <a:fillRect/>
          </a:stretch>
        </p:blipFill>
        <p:spPr bwMode="auto">
          <a:xfrm>
            <a:off x="6279429" y="3202282"/>
            <a:ext cx="2520000" cy="2520000"/>
          </a:xfrm>
          <a:prstGeom prst="rect">
            <a:avLst/>
          </a:prstGeom>
          <a:noFill/>
          <a:ln w="6350">
            <a:solidFill>
              <a:schemeClr val="tx1"/>
            </a:solidFill>
          </a:ln>
        </p:spPr>
      </p:pic>
      <p:sp>
        <p:nvSpPr>
          <p:cNvPr id="49" name="矩形 48">
            <a:extLst>
              <a:ext uri="{FF2B5EF4-FFF2-40B4-BE49-F238E27FC236}">
                <a16:creationId xmlns:a16="http://schemas.microsoft.com/office/drawing/2014/main" id="{C3D981B9-EFA9-4C6A-A224-CDEAD8480516}"/>
              </a:ext>
            </a:extLst>
          </p:cNvPr>
          <p:cNvSpPr/>
          <p:nvPr/>
        </p:nvSpPr>
        <p:spPr>
          <a:xfrm>
            <a:off x="1044620" y="3410098"/>
            <a:ext cx="507495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Times New Roman" panose="02020603050405020304" pitchFamily="18" charset="0"/>
              </a:rPr>
              <a:t>Features from Convolutional </a:t>
            </a:r>
            <a:r>
              <a:rPr kumimoji="0" lang="en-US" altLang="zh-CN" sz="2000" b="0" i="0" u="none" strike="noStrike" kern="1200" cap="none" spc="0" normalizeH="0" baseline="0" noProof="0">
                <a:ln>
                  <a:noFill/>
                </a:ln>
                <a:solidFill>
                  <a:prstClr val="black"/>
                </a:solidFill>
                <a:effectLst/>
                <a:uLnTx/>
                <a:uFillTx/>
                <a:latin typeface="Times New Roman"/>
                <a:ea typeface="宋体"/>
                <a:cs typeface="Times New Roman" panose="02020603050405020304" pitchFamily="18" charset="0"/>
              </a:rPr>
              <a:t>Neural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Times New Roman"/>
                <a:ea typeface="宋体"/>
                <a:cs typeface="Times New Roman" panose="02020603050405020304" pitchFamily="18" charset="0"/>
              </a:rPr>
              <a:t>(CNN, stronger feature extraction tool) </a:t>
            </a:r>
          </a:p>
        </p:txBody>
      </p:sp>
      <p:sp>
        <p:nvSpPr>
          <p:cNvPr id="51" name="矩形 50">
            <a:extLst>
              <a:ext uri="{FF2B5EF4-FFF2-40B4-BE49-F238E27FC236}">
                <a16:creationId xmlns:a16="http://schemas.microsoft.com/office/drawing/2014/main" id="{538A221B-9392-47E9-933F-24F27EA562A7}"/>
              </a:ext>
            </a:extLst>
          </p:cNvPr>
          <p:cNvSpPr/>
          <p:nvPr/>
        </p:nvSpPr>
        <p:spPr>
          <a:xfrm>
            <a:off x="6289689" y="5727493"/>
            <a:ext cx="2499479"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Image</a:t>
            </a:r>
          </a:p>
        </p:txBody>
      </p:sp>
      <p:sp>
        <p:nvSpPr>
          <p:cNvPr id="57" name="矩形 56">
            <a:extLst>
              <a:ext uri="{FF2B5EF4-FFF2-40B4-BE49-F238E27FC236}">
                <a16:creationId xmlns:a16="http://schemas.microsoft.com/office/drawing/2014/main" id="{E824E6CC-5FAB-4EBD-BC79-AD40B76C9231}"/>
              </a:ext>
            </a:extLst>
          </p:cNvPr>
          <p:cNvSpPr/>
          <p:nvPr/>
        </p:nvSpPr>
        <p:spPr>
          <a:xfrm>
            <a:off x="8852746" y="5689098"/>
            <a:ext cx="2499479"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Features</a:t>
            </a:r>
          </a:p>
        </p:txBody>
      </p:sp>
      <p:grpSp>
        <p:nvGrpSpPr>
          <p:cNvPr id="26" name="组合 25">
            <a:extLst>
              <a:ext uri="{FF2B5EF4-FFF2-40B4-BE49-F238E27FC236}">
                <a16:creationId xmlns:a16="http://schemas.microsoft.com/office/drawing/2014/main" id="{5A2E3B26-A4EB-4E3E-B6C2-49A0A9C9B75E}"/>
              </a:ext>
            </a:extLst>
          </p:cNvPr>
          <p:cNvGrpSpPr/>
          <p:nvPr/>
        </p:nvGrpSpPr>
        <p:grpSpPr>
          <a:xfrm>
            <a:off x="838201" y="2109264"/>
            <a:ext cx="10515599" cy="708271"/>
            <a:chOff x="838201" y="2342944"/>
            <a:chExt cx="10515599" cy="708271"/>
          </a:xfrm>
        </p:grpSpPr>
        <p:grpSp>
          <p:nvGrpSpPr>
            <p:cNvPr id="55" name="组合 54">
              <a:extLst>
                <a:ext uri="{FF2B5EF4-FFF2-40B4-BE49-F238E27FC236}">
                  <a16:creationId xmlns:a16="http://schemas.microsoft.com/office/drawing/2014/main" id="{F8B32718-711F-4510-9DAA-9BF903FE9593}"/>
                </a:ext>
              </a:extLst>
            </p:cNvPr>
            <p:cNvGrpSpPr/>
            <p:nvPr/>
          </p:nvGrpSpPr>
          <p:grpSpPr>
            <a:xfrm>
              <a:off x="838201" y="2342944"/>
              <a:ext cx="6959833" cy="708271"/>
              <a:chOff x="838201" y="3912664"/>
              <a:chExt cx="6959833" cy="708271"/>
            </a:xfrm>
          </p:grpSpPr>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AFB3E988-4287-4E0E-B9B2-38EBD7C04544}"/>
                      </a:ext>
                    </a:extLst>
                  </p:cNvPr>
                  <p:cNvSpPr/>
                  <p:nvPr/>
                </p:nvSpPr>
                <p:spPr>
                  <a:xfrm>
                    <a:off x="3136693" y="3912664"/>
                    <a:ext cx="4661341" cy="70827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limLow>
                            <m:limLowPr>
                              <m:ctrlPr>
                                <a:rPr kumimoji="0" lang="zh-CN"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limLowPr>
                            <m:e>
                              <m:func>
                                <m:func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arg</m:t>
                                  </m:r>
                                </m:fName>
                                <m:e>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𝑚𝑖𝑛</m:t>
                                  </m:r>
                                </m:e>
                              </m:func>
                            </m:e>
                            <m:lim>
                              <m:func>
                                <m:func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f</m:t>
                                  </m:r>
                                </m:fName>
                                <m:e>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 </m:t>
                                  </m:r>
                                </m:e>
                              </m:func>
                            </m:lim>
                          </m:limLow>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ℒ</m:t>
                          </m:r>
                          <m:d>
                            <m:d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𝐟</m:t>
                              </m:r>
                            </m:e>
                          </m:d>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1</m:t>
                              </m:r>
                            </m:num>
                            <m:den>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2</m:t>
                              </m:r>
                            </m:den>
                          </m:f>
                          <m:sSup>
                            <m:sSup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𝐱</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𝐟</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𝐲</m:t>
                                  </m:r>
                                </m:e>
                              </m:d>
                            </m:e>
                            <m:sup>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p>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zh-CN" altLang="en-US" sz="2000" b="1" i="0" u="none" strike="noStrike" kern="1200" cap="none" spc="0" normalizeH="0" baseline="0" noProof="0" smtClean="0">
                                      <a:ln>
                                        <a:noFill/>
                                      </a:ln>
                                      <a:solidFill>
                                        <a:srgbClr val="FF0000"/>
                                      </a:solidFill>
                                      <a:effectLst/>
                                      <a:uLnTx/>
                                      <a:uFillTx/>
                                      <a:latin typeface="Cambria Math" panose="02040503050406030204" pitchFamily="18" charset="0"/>
                                      <a:cs typeface="+mn-cs"/>
                                    </a:rPr>
                                    <m:t>𝐰</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𝐟</m:t>
                                  </m:r>
                                </m:e>
                              </m:d>
                            </m:e>
                            <m:sup>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p>
                        </m:oMath>
                      </m:oMathPara>
                    </a14:m>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31" name="矩形 30">
                    <a:extLst>
                      <a:ext uri="{FF2B5EF4-FFF2-40B4-BE49-F238E27FC236}">
                        <a16:creationId xmlns:a16="http://schemas.microsoft.com/office/drawing/2014/main" id="{AFB3E988-4287-4E0E-B9B2-38EBD7C04544}"/>
                      </a:ext>
                    </a:extLst>
                  </p:cNvPr>
                  <p:cNvSpPr>
                    <a:spLocks noRot="1" noChangeAspect="1" noMove="1" noResize="1" noEditPoints="1" noAdjustHandles="1" noChangeArrowheads="1" noChangeShapeType="1" noTextEdit="1"/>
                  </p:cNvSpPr>
                  <p:nvPr/>
                </p:nvSpPr>
                <p:spPr>
                  <a:xfrm>
                    <a:off x="3136693" y="3912664"/>
                    <a:ext cx="4661341" cy="708271"/>
                  </a:xfrm>
                  <a:prstGeom prst="rect">
                    <a:avLst/>
                  </a:prstGeom>
                  <a:blipFill>
                    <a:blip r:embed="rId8"/>
                    <a:stretch>
                      <a:fillRect/>
                    </a:stretch>
                  </a:blipFill>
                </p:spPr>
                <p:txBody>
                  <a:bodyPr/>
                  <a:lstStyle/>
                  <a:p>
                    <a:r>
                      <a:rPr lang="zh-CN" altLang="en-US">
                        <a:noFill/>
                      </a:rPr>
                      <a:t> </a:t>
                    </a:r>
                  </a:p>
                </p:txBody>
              </p:sp>
            </mc:Fallback>
          </mc:AlternateContent>
          <p:sp>
            <p:nvSpPr>
              <p:cNvPr id="34" name="矩形 33">
                <a:extLst>
                  <a:ext uri="{FF2B5EF4-FFF2-40B4-BE49-F238E27FC236}">
                    <a16:creationId xmlns:a16="http://schemas.microsoft.com/office/drawing/2014/main" id="{7AEC214B-0D13-4337-8418-105D0974A4E6}"/>
                  </a:ext>
                </a:extLst>
              </p:cNvPr>
              <p:cNvSpPr/>
              <p:nvPr/>
            </p:nvSpPr>
            <p:spPr>
              <a:xfrm>
                <a:off x="838201" y="4066745"/>
                <a:ext cx="1592782"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C00000"/>
                    </a:solidFill>
                    <a:effectLst/>
                    <a:uLnTx/>
                    <a:uFillTx/>
                    <a:latin typeface="Times New Roman"/>
                    <a:ea typeface="宋体"/>
                    <a:cs typeface="Times New Roman" panose="02020603050405020304" pitchFamily="18" charset="0"/>
                  </a:rPr>
                  <a:t>SR</a:t>
                </a: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Times New Roman" panose="02020603050405020304" pitchFamily="18" charset="0"/>
                  </a:rPr>
                  <a:t>DCF</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p:grpSp>
        <p:sp>
          <p:nvSpPr>
            <p:cNvPr id="58" name="矩形 57">
              <a:extLst>
                <a:ext uri="{FF2B5EF4-FFF2-40B4-BE49-F238E27FC236}">
                  <a16:creationId xmlns:a16="http://schemas.microsoft.com/office/drawing/2014/main" id="{274C0B62-8D93-4CB9-9A7D-AAAE74E68D9B}"/>
                </a:ext>
              </a:extLst>
            </p:cNvPr>
            <p:cNvSpPr/>
            <p:nvPr/>
          </p:nvSpPr>
          <p:spPr>
            <a:xfrm>
              <a:off x="8610600" y="2498340"/>
              <a:ext cx="2743200"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Times New Roman"/>
                  <a:ea typeface="宋体"/>
                  <a:cs typeface="+mn-cs"/>
                </a:rPr>
                <a:t>Assign Weights</a:t>
              </a:r>
              <a:endPar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endParaRPr>
            </a:p>
          </p:txBody>
        </p:sp>
      </p:grpSp>
      <p:grpSp>
        <p:nvGrpSpPr>
          <p:cNvPr id="27" name="组合 26">
            <a:extLst>
              <a:ext uri="{FF2B5EF4-FFF2-40B4-BE49-F238E27FC236}">
                <a16:creationId xmlns:a16="http://schemas.microsoft.com/office/drawing/2014/main" id="{511ECC92-27EE-4E20-A4CE-D174F08156D4}"/>
              </a:ext>
            </a:extLst>
          </p:cNvPr>
          <p:cNvGrpSpPr/>
          <p:nvPr/>
        </p:nvGrpSpPr>
        <p:grpSpPr>
          <a:xfrm>
            <a:off x="1573740" y="1238267"/>
            <a:ext cx="9788746" cy="967444"/>
            <a:chOff x="1573740" y="1471947"/>
            <a:chExt cx="9788746" cy="967444"/>
          </a:xfrm>
        </p:grpSpPr>
        <p:grpSp>
          <p:nvGrpSpPr>
            <p:cNvPr id="53" name="组合 52">
              <a:extLst>
                <a:ext uri="{FF2B5EF4-FFF2-40B4-BE49-F238E27FC236}">
                  <a16:creationId xmlns:a16="http://schemas.microsoft.com/office/drawing/2014/main" id="{7E2F1267-EBC7-4BB2-A6EC-3E917583273A}"/>
                </a:ext>
              </a:extLst>
            </p:cNvPr>
            <p:cNvGrpSpPr/>
            <p:nvPr/>
          </p:nvGrpSpPr>
          <p:grpSpPr>
            <a:xfrm>
              <a:off x="1573740" y="1471947"/>
              <a:ext cx="7743234" cy="967444"/>
              <a:chOff x="1573740" y="1791987"/>
              <a:chExt cx="7743234" cy="967444"/>
            </a:xfrm>
          </p:grpSpPr>
          <p:sp>
            <p:nvSpPr>
              <p:cNvPr id="33" name="矩形 32">
                <a:extLst>
                  <a:ext uri="{FF2B5EF4-FFF2-40B4-BE49-F238E27FC236}">
                    <a16:creationId xmlns:a16="http://schemas.microsoft.com/office/drawing/2014/main" id="{F50B2111-EFD7-4F0B-B1BD-E2BE89FEE97C}"/>
                  </a:ext>
                </a:extLst>
              </p:cNvPr>
              <p:cNvSpPr/>
              <p:nvPr/>
            </p:nvSpPr>
            <p:spPr>
              <a:xfrm>
                <a:off x="1573740" y="2047249"/>
                <a:ext cx="856325" cy="40011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C00000"/>
                    </a:solidFill>
                    <a:effectLst/>
                    <a:uLnTx/>
                    <a:uFillTx/>
                    <a:latin typeface="Times New Roman"/>
                    <a:ea typeface="宋体"/>
                    <a:cs typeface="+mn-cs"/>
                  </a:rPr>
                  <a:t>BA</a:t>
                </a: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CF</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68AF95D9-F1D4-4AD0-9F4A-64A8CE2C9167}"/>
                      </a:ext>
                    </a:extLst>
                  </p:cNvPr>
                  <p:cNvSpPr txBox="1"/>
                  <p:nvPr/>
                </p:nvSpPr>
                <p:spPr>
                  <a:xfrm>
                    <a:off x="3136693" y="1791987"/>
                    <a:ext cx="6180281" cy="967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limLow>
                            <m:limLowPr>
                              <m:ctrlPr>
                                <a:rPr kumimoji="0" lang="zh-CN"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limLowPr>
                            <m:e>
                              <m:func>
                                <m:func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arg</m:t>
                                  </m:r>
                                </m:fName>
                                <m:e>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𝑚𝑖𝑛</m:t>
                                  </m:r>
                                </m:e>
                              </m:func>
                            </m:e>
                            <m:lim>
                              <m:func>
                                <m:func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f</m:t>
                                  </m:r>
                                </m:fName>
                                <m:e>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 </m:t>
                                  </m:r>
                                </m:e>
                              </m:func>
                            </m:lim>
                          </m:limLow>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ℒ</m:t>
                          </m:r>
                          <m:d>
                            <m:d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𝐟</m:t>
                              </m:r>
                            </m:e>
                          </m:d>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f>
                            <m:f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1</m:t>
                              </m:r>
                            </m:num>
                            <m:den>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2</m:t>
                              </m:r>
                            </m:den>
                          </m:f>
                          <m:nary>
                            <m:naryPr>
                              <m:chr m:val="∑"/>
                              <m:limLoc m:val="undOv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𝑗</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=1</m:t>
                              </m:r>
                            </m:sub>
                            <m:sup>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𝑛</m:t>
                              </m:r>
                            </m:sup>
                            <m:e>
                              <m:sSup>
                                <m:sSup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zh-CN" sz="2000" b="1" i="0" u="none" strike="noStrike" kern="1200" cap="none" spc="0" normalizeH="0" baseline="0" noProof="0" smtClean="0">
                                          <a:ln>
                                            <a:noFill/>
                                          </a:ln>
                                          <a:solidFill>
                                            <a:prstClr val="black"/>
                                          </a:solidFill>
                                          <a:effectLst/>
                                          <a:uLnTx/>
                                          <a:uFillTx/>
                                          <a:latin typeface="Cambria Math" panose="02040503050406030204" pitchFamily="18" charset="0"/>
                                          <a:cs typeface="+mn-cs"/>
                                        </a:rPr>
                                        <m:t>𝐟</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000" b="1" i="0" u="none" strike="noStrike" kern="1200" cap="none" spc="0" normalizeH="0" baseline="0" noProof="0" smtClean="0">
                                          <a:ln>
                                            <a:noFill/>
                                          </a:ln>
                                          <a:solidFill>
                                            <a:srgbClr val="FF0000"/>
                                          </a:solidFill>
                                          <a:effectLst/>
                                          <a:uLnTx/>
                                          <a:uFillTx/>
                                          <a:latin typeface="Cambria Math" panose="02040503050406030204" pitchFamily="18" charset="0"/>
                                          <a:cs typeface="+mn-cs"/>
                                        </a:rPr>
                                        <m:t>𝐏</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CN" sz="2000" b="1"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CN" sz="2000" b="1" i="0" u="none" strike="noStrike" kern="1200" cap="none" spc="0" normalizeH="0" baseline="0" noProof="0">
                                          <a:ln>
                                            <a:noFill/>
                                          </a:ln>
                                          <a:solidFill>
                                            <a:prstClr val="black"/>
                                          </a:solidFill>
                                          <a:effectLst/>
                                          <a:uLnTx/>
                                          <a:uFillTx/>
                                          <a:latin typeface="Cambria Math" panose="02040503050406030204" pitchFamily="18" charset="0"/>
                                          <a:cs typeface="+mn-cs"/>
                                        </a:rPr>
                                        <m:t>𝐱</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𝜏</m:t>
                                          </m:r>
                                        </m:e>
                                        <m:sub>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𝑗</m:t>
                                          </m:r>
                                        </m:sub>
                                      </m:s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𝐲</m:t>
                                          </m:r>
                                        </m:e>
                                        <m:sub>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𝑗</m:t>
                                          </m:r>
                                        </m:sub>
                                      </m:sSub>
                                    </m:e>
                                  </m:d>
                                </m:e>
                                <m:sup>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p>
                            </m:e>
                          </m:nary>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zh-CN" sz="2000" b="1" i="0" u="none" strike="noStrike" kern="1200" cap="none" spc="0" normalizeH="0" baseline="0" noProof="0" smtClean="0">
                                      <a:ln>
                                        <a:noFill/>
                                      </a:ln>
                                      <a:solidFill>
                                        <a:prstClr val="black"/>
                                      </a:solidFill>
                                      <a:effectLst/>
                                      <a:uLnTx/>
                                      <a:uFillTx/>
                                      <a:latin typeface="Cambria Math" panose="02040503050406030204" pitchFamily="18" charset="0"/>
                                      <a:cs typeface="+mn-cs"/>
                                    </a:rPr>
                                    <m:t>𝐟</m:t>
                                  </m:r>
                                </m:e>
                              </m:d>
                            </m:e>
                            <m:sup>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p>
                        </m:oMath>
                      </m:oMathPara>
                    </a14:m>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36" name="文本框 35">
                    <a:extLst>
                      <a:ext uri="{FF2B5EF4-FFF2-40B4-BE49-F238E27FC236}">
                        <a16:creationId xmlns:a16="http://schemas.microsoft.com/office/drawing/2014/main" id="{68AF95D9-F1D4-4AD0-9F4A-64A8CE2C9167}"/>
                      </a:ext>
                    </a:extLst>
                  </p:cNvPr>
                  <p:cNvSpPr txBox="1">
                    <a:spLocks noRot="1" noChangeAspect="1" noMove="1" noResize="1" noEditPoints="1" noAdjustHandles="1" noChangeArrowheads="1" noChangeShapeType="1" noTextEdit="1"/>
                  </p:cNvSpPr>
                  <p:nvPr/>
                </p:nvSpPr>
                <p:spPr>
                  <a:xfrm>
                    <a:off x="3136693" y="1791987"/>
                    <a:ext cx="6180281" cy="967444"/>
                  </a:xfrm>
                  <a:prstGeom prst="rect">
                    <a:avLst/>
                  </a:prstGeom>
                  <a:blipFill>
                    <a:blip r:embed="rId9"/>
                    <a:stretch>
                      <a:fillRect/>
                    </a:stretch>
                  </a:blipFill>
                </p:spPr>
                <p:txBody>
                  <a:bodyPr/>
                  <a:lstStyle/>
                  <a:p>
                    <a:r>
                      <a:rPr lang="zh-CN" altLang="en-US">
                        <a:noFill/>
                      </a:rPr>
                      <a:t> </a:t>
                    </a:r>
                  </a:p>
                </p:txBody>
              </p:sp>
            </mc:Fallback>
          </mc:AlternateContent>
        </p:grpSp>
        <p:sp>
          <p:nvSpPr>
            <p:cNvPr id="59" name="矩形 58">
              <a:extLst>
                <a:ext uri="{FF2B5EF4-FFF2-40B4-BE49-F238E27FC236}">
                  <a16:creationId xmlns:a16="http://schemas.microsoft.com/office/drawing/2014/main" id="{F99CD20A-1D56-457D-9ABD-00894710A307}"/>
                </a:ext>
              </a:extLst>
            </p:cNvPr>
            <p:cNvSpPr/>
            <p:nvPr/>
          </p:nvSpPr>
          <p:spPr>
            <a:xfrm>
              <a:off x="9646920" y="1726048"/>
              <a:ext cx="1715566"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C00000"/>
                  </a:solidFill>
                  <a:effectLst/>
                  <a:uLnTx/>
                  <a:uFillTx/>
                  <a:latin typeface="Times New Roman"/>
                  <a:ea typeface="宋体"/>
                  <a:cs typeface="+mn-cs"/>
                </a:rPr>
                <a:t>Ba</a:t>
              </a:r>
              <a:r>
                <a:rPr kumimoji="0" lang="en-US" altLang="zh-CN" sz="2000" b="0" i="0" u="none" strike="noStrike" kern="1200" cap="none" spc="0" normalizeH="0" baseline="0" noProof="0">
                  <a:ln>
                    <a:noFill/>
                  </a:ln>
                  <a:solidFill>
                    <a:prstClr val="black"/>
                  </a:solidFill>
                  <a:effectLst/>
                  <a:uLnTx/>
                  <a:uFillTx/>
                  <a:latin typeface="Times New Roman"/>
                  <a:ea typeface="宋体"/>
                  <a:cs typeface="+mn-cs"/>
                </a:rPr>
                <a:t>ckground</a:t>
              </a:r>
              <a:endPar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endParaRPr>
            </a:p>
          </p:txBody>
        </p:sp>
      </p:grpSp>
      <p:cxnSp>
        <p:nvCxnSpPr>
          <p:cNvPr id="24" name="直接箭头连接符 23">
            <a:extLst>
              <a:ext uri="{FF2B5EF4-FFF2-40B4-BE49-F238E27FC236}">
                <a16:creationId xmlns:a16="http://schemas.microsoft.com/office/drawing/2014/main" id="{E94E2551-6AB1-48A5-9911-6DE2E8E71EB4}"/>
              </a:ext>
            </a:extLst>
          </p:cNvPr>
          <p:cNvCxnSpPr>
            <a:cxnSpLocks/>
          </p:cNvCxnSpPr>
          <p:nvPr/>
        </p:nvCxnSpPr>
        <p:spPr>
          <a:xfrm flipH="1">
            <a:off x="6871039" y="3569135"/>
            <a:ext cx="2212847" cy="78745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5" name="直接箭头连接符 24">
            <a:extLst>
              <a:ext uri="{FF2B5EF4-FFF2-40B4-BE49-F238E27FC236}">
                <a16:creationId xmlns:a16="http://schemas.microsoft.com/office/drawing/2014/main" id="{7E1B857F-CFC2-46BC-832C-6E8B89670C77}"/>
              </a:ext>
            </a:extLst>
          </p:cNvPr>
          <p:cNvCxnSpPr>
            <a:cxnSpLocks/>
          </p:cNvCxnSpPr>
          <p:nvPr/>
        </p:nvCxnSpPr>
        <p:spPr>
          <a:xfrm flipH="1">
            <a:off x="7549234" y="3569135"/>
            <a:ext cx="1705340" cy="80711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8" name="文本框 27">
            <a:extLst>
              <a:ext uri="{FF2B5EF4-FFF2-40B4-BE49-F238E27FC236}">
                <a16:creationId xmlns:a16="http://schemas.microsoft.com/office/drawing/2014/main" id="{D8925D01-E9F4-4A24-A824-887EA5AA2F8D}"/>
              </a:ext>
            </a:extLst>
          </p:cNvPr>
          <p:cNvSpPr txBox="1"/>
          <p:nvPr/>
        </p:nvSpPr>
        <p:spPr>
          <a:xfrm>
            <a:off x="1044620" y="4259753"/>
            <a:ext cx="343594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Times New Roman"/>
                <a:ea typeface="宋体"/>
                <a:cs typeface="Times New Roman" panose="02020603050405020304" pitchFamily="18" charset="0"/>
              </a:rPr>
              <a:t>Semantic features: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C00000"/>
                </a:solidFill>
                <a:effectLst/>
                <a:uLnTx/>
                <a:uFillTx/>
                <a:latin typeface="Times New Roman"/>
                <a:ea typeface="宋体"/>
                <a:cs typeface="+mn-cs"/>
              </a:rPr>
              <a:t>high value </a:t>
            </a:r>
            <a:r>
              <a:rPr kumimoji="0" lang="en-US" altLang="zh-CN" sz="2000" b="0" i="0" u="none" strike="noStrike" kern="1200" cap="none" spc="0" normalizeH="0" baseline="0" noProof="0">
                <a:ln>
                  <a:noFill/>
                </a:ln>
                <a:solidFill>
                  <a:prstClr val="black"/>
                </a:solidFill>
                <a:effectLst/>
                <a:uLnTx/>
                <a:uFillTx/>
                <a:latin typeface="Times New Roman"/>
                <a:ea typeface="宋体"/>
                <a:cs typeface="+mn-cs"/>
              </a:rPr>
              <a:t>on objects (two guys)</a:t>
            </a:r>
            <a:endParaRPr kumimoji="0" lang="en-US" altLang="zh-CN" sz="2000" b="0" i="0" u="none" strike="noStrike" kern="1200" cap="none" spc="0" normalizeH="0" baseline="0" noProof="0">
              <a:ln>
                <a:noFill/>
              </a:ln>
              <a:solidFill>
                <a:prstClr val="black"/>
              </a:solidFill>
              <a:effectLst/>
              <a:uLnTx/>
              <a:uFillTx/>
              <a:latin typeface="Times New Roman"/>
              <a:ea typeface="宋体"/>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1358B3"/>
                </a:solidFill>
                <a:effectLst/>
                <a:uLnTx/>
                <a:uFillTx/>
                <a:latin typeface="Times New Roman"/>
                <a:ea typeface="宋体"/>
                <a:cs typeface="+mn-cs"/>
              </a:rPr>
              <a:t>low value </a:t>
            </a:r>
            <a:r>
              <a:rPr kumimoji="0" lang="en-US" altLang="zh-CN" sz="2000" b="0" i="0" u="none" strike="noStrike" kern="1200" cap="none" spc="0" normalizeH="0" baseline="0" noProof="0">
                <a:ln>
                  <a:noFill/>
                </a:ln>
                <a:solidFill>
                  <a:prstClr val="black"/>
                </a:solidFill>
                <a:effectLst/>
                <a:uLnTx/>
                <a:uFillTx/>
                <a:latin typeface="Times New Roman"/>
                <a:ea typeface="宋体"/>
                <a:cs typeface="+mn-cs"/>
              </a:rPr>
              <a:t>on backgrounds</a:t>
            </a:r>
          </a:p>
        </p:txBody>
      </p:sp>
      <p:sp>
        <p:nvSpPr>
          <p:cNvPr id="29" name="TextBox 28">
            <a:extLst>
              <a:ext uri="{FF2B5EF4-FFF2-40B4-BE49-F238E27FC236}">
                <a16:creationId xmlns:a16="http://schemas.microsoft.com/office/drawing/2014/main" id="{AE90936A-8179-4049-9807-BE3F16A353D2}"/>
              </a:ext>
            </a:extLst>
          </p:cNvPr>
          <p:cNvSpPr txBox="1"/>
          <p:nvPr/>
        </p:nvSpPr>
        <p:spPr>
          <a:xfrm>
            <a:off x="327333" y="6065323"/>
            <a:ext cx="111651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a:ea typeface="宋体"/>
                <a:cs typeface="+mn-cs"/>
              </a:rPr>
              <a:t>BACF: Kiani Galoogahi, Hamed, Ashton Fagg, and Simon Lucey. "Learning background-aware correlation filters for visual tracking ICCV. 2017.</a:t>
            </a:r>
            <a:br>
              <a:rPr kumimoji="0" lang="en-US" altLang="zh-CN" sz="1100" b="0" i="0" u="none" strike="noStrike" kern="1200" cap="none" spc="0" normalizeH="0" baseline="0" noProof="0">
                <a:ln>
                  <a:noFill/>
                </a:ln>
                <a:solidFill>
                  <a:prstClr val="black"/>
                </a:solidFill>
                <a:effectLst/>
                <a:uLnTx/>
                <a:uFillTx/>
                <a:latin typeface="Times New Roman"/>
                <a:ea typeface="宋体"/>
                <a:cs typeface="+mn-cs"/>
              </a:rPr>
            </a:br>
            <a:r>
              <a:rPr kumimoji="0" lang="en-US" altLang="zh-CN" sz="1100" b="0" i="0" u="none" strike="noStrike" kern="1200" cap="none" spc="0" normalizeH="0" baseline="0" noProof="0">
                <a:ln>
                  <a:noFill/>
                </a:ln>
                <a:solidFill>
                  <a:prstClr val="black"/>
                </a:solidFill>
                <a:effectLst/>
                <a:uLnTx/>
                <a:uFillTx/>
                <a:latin typeface="Times New Roman"/>
                <a:ea typeface="宋体"/>
                <a:cs typeface="+mn-cs"/>
              </a:rPr>
              <a:t>SRDCF: Danelljan, Martin, et al. "Learning spatially regularized correlation filters for visual tracking." ICCV. 2015.</a:t>
            </a:r>
            <a:endParaRPr kumimoji="0" lang="en-US" altLang="zh-CN" sz="1100" b="0" i="0" u="none" strike="noStrike" kern="1200" cap="none" spc="0" normalizeH="0" baseline="0" noProof="0" dirty="0">
              <a:ln>
                <a:noFill/>
              </a:ln>
              <a:solidFill>
                <a:prstClr val="black"/>
              </a:solidFill>
              <a:effectLst/>
              <a:uLnTx/>
              <a:uFillTx/>
              <a:latin typeface="Times New Roman"/>
              <a:ea typeface="宋体"/>
              <a:cs typeface="+mn-cs"/>
            </a:endParaRPr>
          </a:p>
        </p:txBody>
      </p:sp>
      <p:sp>
        <p:nvSpPr>
          <p:cNvPr id="30" name="矩形 48">
            <a:extLst>
              <a:ext uri="{FF2B5EF4-FFF2-40B4-BE49-F238E27FC236}">
                <a16:creationId xmlns:a16="http://schemas.microsoft.com/office/drawing/2014/main" id="{1066DE48-3978-45C6-A4F0-E61D243FC1C6}"/>
              </a:ext>
            </a:extLst>
          </p:cNvPr>
          <p:cNvSpPr/>
          <p:nvPr/>
        </p:nvSpPr>
        <p:spPr>
          <a:xfrm>
            <a:off x="1021048" y="5297698"/>
            <a:ext cx="507495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Times New Roman"/>
                <a:ea typeface="宋体"/>
                <a:cs typeface="Times New Roman" panose="02020603050405020304" pitchFamily="18" charset="0"/>
              </a:rPr>
              <a:t>Higher</a:t>
            </a:r>
            <a:r>
              <a:rPr kumimoji="0" lang="en-US" altLang="zh-CN" sz="2000" b="0" i="0" u="none" strike="noStrike" kern="1200" cap="none" spc="0" normalizeH="0" noProof="0">
                <a:ln>
                  <a:noFill/>
                </a:ln>
                <a:solidFill>
                  <a:prstClr val="black"/>
                </a:solidFill>
                <a:effectLst/>
                <a:uLnTx/>
                <a:uFillTx/>
                <a:latin typeface="Times New Roman"/>
                <a:ea typeface="宋体"/>
                <a:cs typeface="Times New Roman" panose="02020603050405020304" pitchFamily="18" charset="0"/>
              </a:rPr>
              <a:t> accuracy, lower speed</a:t>
            </a:r>
            <a:endParaRPr kumimoji="0" lang="en-US" altLang="zh-CN" sz="2000" b="0" i="0" u="none" strike="noStrike" kern="1200" cap="none" spc="0" normalizeH="0" baseline="0" noProof="0">
              <a:ln>
                <a:noFill/>
              </a:ln>
              <a:solidFill>
                <a:prstClr val="black"/>
              </a:solidFill>
              <a:effectLst/>
              <a:uLnTx/>
              <a:uFillTx/>
              <a:latin typeface="Times New Roman"/>
              <a:ea typeface="宋体"/>
              <a:cs typeface="Times New Roman" panose="02020603050405020304" pitchFamily="18" charset="0"/>
            </a:endParaRPr>
          </a:p>
        </p:txBody>
      </p:sp>
    </p:spTree>
    <p:extLst>
      <p:ext uri="{BB962C8B-B14F-4D97-AF65-F5344CB8AC3E}">
        <p14:creationId xmlns:p14="http://schemas.microsoft.com/office/powerpoint/2010/main" val="106148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1" grpId="0"/>
      <p:bldP spid="49" grpId="0"/>
      <p:bldP spid="51" grpId="0"/>
      <p:bldP spid="57" grpId="0"/>
      <p:bldP spid="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825155-BB30-4CDB-A2FD-3235BCB37A80}"/>
              </a:ext>
            </a:extLst>
          </p:cNvPr>
          <p:cNvSpPr>
            <a:spLocks noGrp="1"/>
          </p:cNvSpPr>
          <p:nvPr>
            <p:ph type="title"/>
          </p:nvPr>
        </p:nvSpPr>
        <p:spPr/>
        <p:txBody>
          <a:bodyPr>
            <a:normAutofit/>
          </a:bodyPr>
          <a:lstStyle/>
          <a:p>
            <a:r>
              <a:rPr lang="en-US" altLang="zh-CN" dirty="0">
                <a:cs typeface="Arial" pitchFamily="34" charset="0"/>
              </a:rPr>
              <a:t>Learning Better Filters</a:t>
            </a:r>
          </a:p>
        </p:txBody>
      </p:sp>
      <p:sp>
        <p:nvSpPr>
          <p:cNvPr id="3" name="日期占位符 2">
            <a:extLst>
              <a:ext uri="{FF2B5EF4-FFF2-40B4-BE49-F238E27FC236}">
                <a16:creationId xmlns:a16="http://schemas.microsoft.com/office/drawing/2014/main" id="{F37B4931-F3DF-4A42-B7AB-27F6CFE105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F3C758-2873-40BA-A6E2-76F157EFD657}"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4" name="页脚占位符 3">
            <a:extLst>
              <a:ext uri="{FF2B5EF4-FFF2-40B4-BE49-F238E27FC236}">
                <a16:creationId xmlns:a16="http://schemas.microsoft.com/office/drawing/2014/main" id="{88C295DA-8B1D-445F-BE84-6B0A3AB4CB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5" name="灯片编号占位符 4">
            <a:extLst>
              <a:ext uri="{FF2B5EF4-FFF2-40B4-BE49-F238E27FC236}">
                <a16:creationId xmlns:a16="http://schemas.microsoft.com/office/drawing/2014/main" id="{11781FF7-6BF5-43C6-BCAB-47D25ED36D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6" name="矩形 5">
            <a:extLst>
              <a:ext uri="{FF2B5EF4-FFF2-40B4-BE49-F238E27FC236}">
                <a16:creationId xmlns:a16="http://schemas.microsoft.com/office/drawing/2014/main" id="{484EC778-A753-4F3C-A56E-6638356F8EEF}"/>
              </a:ext>
            </a:extLst>
          </p:cNvPr>
          <p:cNvSpPr/>
          <p:nvPr/>
        </p:nvSpPr>
        <p:spPr>
          <a:xfrm>
            <a:off x="812798" y="790619"/>
            <a:ext cx="5714462"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a:ln>
                  <a:noFill/>
                </a:ln>
                <a:solidFill>
                  <a:prstClr val="black"/>
                </a:solidFill>
                <a:effectLst/>
                <a:uLnTx/>
                <a:uFillTx/>
                <a:latin typeface="Times New Roman"/>
                <a:ea typeface="宋体"/>
                <a:cs typeface="Times New Roman" panose="02020603050405020304" pitchFamily="18" charset="0"/>
              </a:rPr>
              <a:t>Impose Intuition by Regularization</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endParaRPr>
          </a:p>
        </p:txBody>
      </p:sp>
      <p:grpSp>
        <p:nvGrpSpPr>
          <p:cNvPr id="55" name="组合 54">
            <a:extLst>
              <a:ext uri="{FF2B5EF4-FFF2-40B4-BE49-F238E27FC236}">
                <a16:creationId xmlns:a16="http://schemas.microsoft.com/office/drawing/2014/main" id="{F8B32718-711F-4510-9DAA-9BF903FE9593}"/>
              </a:ext>
            </a:extLst>
          </p:cNvPr>
          <p:cNvGrpSpPr/>
          <p:nvPr/>
        </p:nvGrpSpPr>
        <p:grpSpPr>
          <a:xfrm>
            <a:off x="838201" y="3513102"/>
            <a:ext cx="6855870" cy="708271"/>
            <a:chOff x="838201" y="3929662"/>
            <a:chExt cx="6855870" cy="708271"/>
          </a:xfrm>
        </p:grpSpPr>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AFB3E988-4287-4E0E-B9B2-38EBD7C04544}"/>
                    </a:ext>
                  </a:extLst>
                </p:cNvPr>
                <p:cNvSpPr/>
                <p:nvPr/>
              </p:nvSpPr>
              <p:spPr>
                <a:xfrm>
                  <a:off x="3032730" y="3929662"/>
                  <a:ext cx="4661341" cy="70827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limLow>
                          <m:limLowPr>
                            <m:ctrlPr>
                              <a:rPr kumimoji="0" lang="zh-CN"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limLowPr>
                          <m:e>
                            <m:func>
                              <m:func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arg</m:t>
                                </m:r>
                              </m:fName>
                              <m:e>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𝑚𝑖𝑛</m:t>
                                </m:r>
                              </m:e>
                            </m:func>
                          </m:e>
                          <m:lim>
                            <m:func>
                              <m:func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f</m:t>
                                </m:r>
                              </m:fName>
                              <m:e>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 </m:t>
                                </m:r>
                              </m:e>
                            </m:func>
                          </m:lim>
                        </m:limLow>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ℒ</m:t>
                        </m:r>
                        <m:d>
                          <m:d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𝐟</m:t>
                            </m:r>
                          </m:e>
                        </m:d>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1</m:t>
                            </m:r>
                          </m:num>
                          <m:den>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2</m:t>
                            </m:r>
                          </m:den>
                        </m:f>
                        <m:sSup>
                          <m:sSup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𝐱</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𝐟</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𝐲</m:t>
                                </m:r>
                              </m:e>
                            </m:d>
                          </m:e>
                          <m:sup>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p>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zh-CN" altLang="en-US" sz="2000" b="1" i="0" u="none" strike="noStrike" kern="1200" cap="none" spc="0" normalizeH="0" baseline="0" noProof="0" smtClean="0">
                                    <a:ln>
                                      <a:noFill/>
                                    </a:ln>
                                    <a:solidFill>
                                      <a:srgbClr val="FF0000"/>
                                    </a:solidFill>
                                    <a:effectLst/>
                                    <a:uLnTx/>
                                    <a:uFillTx/>
                                    <a:latin typeface="Cambria Math" panose="02040503050406030204" pitchFamily="18" charset="0"/>
                                    <a:cs typeface="+mn-cs"/>
                                  </a:rPr>
                                  <m:t>𝐰</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𝐟</m:t>
                                </m:r>
                              </m:e>
                            </m:d>
                          </m:e>
                          <m:sup>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p>
                      </m:oMath>
                    </m:oMathPara>
                  </a14:m>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31" name="矩形 30">
                  <a:extLst>
                    <a:ext uri="{FF2B5EF4-FFF2-40B4-BE49-F238E27FC236}">
                      <a16:creationId xmlns:a16="http://schemas.microsoft.com/office/drawing/2014/main" id="{AFB3E988-4287-4E0E-B9B2-38EBD7C04544}"/>
                    </a:ext>
                  </a:extLst>
                </p:cNvPr>
                <p:cNvSpPr>
                  <a:spLocks noRot="1" noChangeAspect="1" noMove="1" noResize="1" noEditPoints="1" noAdjustHandles="1" noChangeArrowheads="1" noChangeShapeType="1" noTextEdit="1"/>
                </p:cNvSpPr>
                <p:nvPr/>
              </p:nvSpPr>
              <p:spPr>
                <a:xfrm>
                  <a:off x="3032730" y="3929662"/>
                  <a:ext cx="4661341" cy="708271"/>
                </a:xfrm>
                <a:prstGeom prst="rect">
                  <a:avLst/>
                </a:prstGeom>
                <a:blipFill>
                  <a:blip r:embed="rId3"/>
                  <a:stretch>
                    <a:fillRect/>
                  </a:stretch>
                </a:blipFill>
              </p:spPr>
              <p:txBody>
                <a:bodyPr/>
                <a:lstStyle/>
                <a:p>
                  <a:r>
                    <a:rPr lang="zh-CN" altLang="en-US">
                      <a:noFill/>
                    </a:rPr>
                    <a:t> </a:t>
                  </a:r>
                </a:p>
              </p:txBody>
            </p:sp>
          </mc:Fallback>
        </mc:AlternateContent>
        <p:sp>
          <p:nvSpPr>
            <p:cNvPr id="34" name="矩形 33">
              <a:extLst>
                <a:ext uri="{FF2B5EF4-FFF2-40B4-BE49-F238E27FC236}">
                  <a16:creationId xmlns:a16="http://schemas.microsoft.com/office/drawing/2014/main" id="{7AEC214B-0D13-4337-8418-105D0974A4E6}"/>
                </a:ext>
              </a:extLst>
            </p:cNvPr>
            <p:cNvSpPr/>
            <p:nvPr/>
          </p:nvSpPr>
          <p:spPr>
            <a:xfrm>
              <a:off x="838201" y="4066745"/>
              <a:ext cx="1592782"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C00000"/>
                  </a:solidFill>
                  <a:effectLst/>
                  <a:uLnTx/>
                  <a:uFillTx/>
                  <a:latin typeface="Times New Roman"/>
                  <a:ea typeface="宋体"/>
                  <a:cs typeface="Times New Roman" panose="02020603050405020304" pitchFamily="18" charset="0"/>
                </a:rPr>
                <a:t>SR</a:t>
              </a: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Times New Roman" panose="02020603050405020304" pitchFamily="18" charset="0"/>
                </a:rPr>
                <a:t>DCF</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p:grpSp>
      <p:grpSp>
        <p:nvGrpSpPr>
          <p:cNvPr id="53" name="组合 52">
            <a:extLst>
              <a:ext uri="{FF2B5EF4-FFF2-40B4-BE49-F238E27FC236}">
                <a16:creationId xmlns:a16="http://schemas.microsoft.com/office/drawing/2014/main" id="{7E2F1267-EBC7-4BB2-A6EC-3E917583273A}"/>
              </a:ext>
            </a:extLst>
          </p:cNvPr>
          <p:cNvGrpSpPr/>
          <p:nvPr/>
        </p:nvGrpSpPr>
        <p:grpSpPr>
          <a:xfrm>
            <a:off x="1573740" y="1375427"/>
            <a:ext cx="7743234" cy="967444"/>
            <a:chOff x="1573740" y="1791987"/>
            <a:chExt cx="7743234" cy="967444"/>
          </a:xfrm>
        </p:grpSpPr>
        <p:sp>
          <p:nvSpPr>
            <p:cNvPr id="33" name="矩形 32">
              <a:extLst>
                <a:ext uri="{FF2B5EF4-FFF2-40B4-BE49-F238E27FC236}">
                  <a16:creationId xmlns:a16="http://schemas.microsoft.com/office/drawing/2014/main" id="{F50B2111-EFD7-4F0B-B1BD-E2BE89FEE97C}"/>
                </a:ext>
              </a:extLst>
            </p:cNvPr>
            <p:cNvSpPr/>
            <p:nvPr/>
          </p:nvSpPr>
          <p:spPr>
            <a:xfrm>
              <a:off x="1573740" y="2047249"/>
              <a:ext cx="856325" cy="40011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C00000"/>
                  </a:solidFill>
                  <a:effectLst/>
                  <a:uLnTx/>
                  <a:uFillTx/>
                  <a:latin typeface="Times New Roman"/>
                  <a:ea typeface="宋体"/>
                  <a:cs typeface="+mn-cs"/>
                </a:rPr>
                <a:t>BA</a:t>
              </a: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CF</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68AF95D9-F1D4-4AD0-9F4A-64A8CE2C9167}"/>
                    </a:ext>
                  </a:extLst>
                </p:cNvPr>
                <p:cNvSpPr txBox="1"/>
                <p:nvPr/>
              </p:nvSpPr>
              <p:spPr>
                <a:xfrm>
                  <a:off x="3136693" y="1791987"/>
                  <a:ext cx="6180281" cy="967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limLow>
                          <m:limLowPr>
                            <m:ctrlPr>
                              <a:rPr kumimoji="0" lang="zh-CN"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limLowPr>
                          <m:e>
                            <m:func>
                              <m:func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arg</m:t>
                                </m:r>
                              </m:fName>
                              <m:e>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𝑚𝑖𝑛</m:t>
                                </m:r>
                              </m:e>
                            </m:func>
                          </m:e>
                          <m:lim>
                            <m:func>
                              <m:func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f</m:t>
                                </m:r>
                              </m:fName>
                              <m:e>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 </m:t>
                                </m:r>
                              </m:e>
                            </m:func>
                          </m:lim>
                        </m:limLow>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ℒ</m:t>
                        </m:r>
                        <m:d>
                          <m:d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𝐟</m:t>
                            </m:r>
                          </m:e>
                        </m:d>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f>
                          <m:f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1</m:t>
                            </m:r>
                          </m:num>
                          <m:den>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2</m:t>
                            </m:r>
                          </m:den>
                        </m:f>
                        <m:nary>
                          <m:naryPr>
                            <m:chr m:val="∑"/>
                            <m:limLoc m:val="undOv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𝑗</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=1</m:t>
                            </m:r>
                          </m:sub>
                          <m:sup>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𝑛</m:t>
                            </m:r>
                          </m:sup>
                          <m:e>
                            <m:sSup>
                              <m:sSup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𝐟</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000" b="1" i="0" u="none" strike="noStrike" kern="1200" cap="none" spc="0" normalizeH="0" baseline="0" noProof="0" smtClean="0">
                                        <a:ln>
                                          <a:noFill/>
                                        </a:ln>
                                        <a:solidFill>
                                          <a:srgbClr val="C00000"/>
                                        </a:solidFill>
                                        <a:effectLst/>
                                        <a:uLnTx/>
                                        <a:uFillTx/>
                                        <a:latin typeface="Cambria Math" panose="02040503050406030204" pitchFamily="18" charset="0"/>
                                        <a:cs typeface="+mn-cs"/>
                                      </a:rPr>
                                      <m:t>𝐏</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CN" sz="2000" b="1"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CN" sz="2000" b="1" i="0" u="none" strike="noStrike" kern="1200" cap="none" spc="0" normalizeH="0" baseline="0" noProof="0">
                                        <a:ln>
                                          <a:noFill/>
                                        </a:ln>
                                        <a:solidFill>
                                          <a:prstClr val="black"/>
                                        </a:solidFill>
                                        <a:effectLst/>
                                        <a:uLnTx/>
                                        <a:uFillTx/>
                                        <a:latin typeface="Cambria Math" panose="02040503050406030204" pitchFamily="18" charset="0"/>
                                        <a:cs typeface="+mn-cs"/>
                                      </a:rPr>
                                      <m:t>𝐱</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𝜏</m:t>
                                        </m:r>
                                      </m:e>
                                      <m:sub>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𝑗</m:t>
                                        </m:r>
                                      </m:sub>
                                    </m:s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𝐲</m:t>
                                        </m:r>
                                      </m:e>
                                      <m:sub>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𝑗</m:t>
                                        </m:r>
                                      </m:sub>
                                    </m:sSub>
                                  </m:e>
                                </m:d>
                              </m:e>
                              <m:sup>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p>
                          </m:e>
                        </m:nary>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zh-CN" altLang="en-US" sz="2000" b="1" i="0" u="none" strike="noStrike" kern="1200" cap="none" spc="0" normalizeH="0" baseline="0" noProof="0">
                                    <a:ln>
                                      <a:noFill/>
                                    </a:ln>
                                    <a:solidFill>
                                      <a:prstClr val="black"/>
                                    </a:solidFill>
                                    <a:effectLst/>
                                    <a:uLnTx/>
                                    <a:uFillTx/>
                                    <a:latin typeface="Cambria Math" panose="02040503050406030204" pitchFamily="18" charset="0"/>
                                    <a:cs typeface="+mn-cs"/>
                                  </a:rPr>
                                  <m:t>𝐟</m:t>
                                </m:r>
                              </m:e>
                            </m:d>
                          </m:e>
                          <m:sup>
                            <m:r>
                              <a:rPr kumimoji="0" lang="zh-CN" altLang="en-US" sz="20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p>
                      </m:oMath>
                    </m:oMathPara>
                  </a14:m>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36" name="文本框 35">
                  <a:extLst>
                    <a:ext uri="{FF2B5EF4-FFF2-40B4-BE49-F238E27FC236}">
                      <a16:creationId xmlns:a16="http://schemas.microsoft.com/office/drawing/2014/main" id="{68AF95D9-F1D4-4AD0-9F4A-64A8CE2C9167}"/>
                    </a:ext>
                  </a:extLst>
                </p:cNvPr>
                <p:cNvSpPr txBox="1">
                  <a:spLocks noRot="1" noChangeAspect="1" noMove="1" noResize="1" noEditPoints="1" noAdjustHandles="1" noChangeArrowheads="1" noChangeShapeType="1" noTextEdit="1"/>
                </p:cNvSpPr>
                <p:nvPr/>
              </p:nvSpPr>
              <p:spPr>
                <a:xfrm>
                  <a:off x="3136693" y="1791987"/>
                  <a:ext cx="6180281" cy="967444"/>
                </a:xfrm>
                <a:prstGeom prst="rect">
                  <a:avLst/>
                </a:prstGeom>
                <a:blipFill>
                  <a:blip r:embed="rId4"/>
                  <a:stretch>
                    <a:fillRect/>
                  </a:stretch>
                </a:blipFill>
              </p:spPr>
              <p:txBody>
                <a:bodyPr/>
                <a:lstStyle/>
                <a:p>
                  <a:r>
                    <a:rPr lang="zh-CN" altLang="en-US">
                      <a:noFill/>
                    </a:rPr>
                    <a:t> </a:t>
                  </a:r>
                </a:p>
              </p:txBody>
            </p:sp>
          </mc:Fallback>
        </mc:AlternateContent>
      </p:grpSp>
      <p:grpSp>
        <p:nvGrpSpPr>
          <p:cNvPr id="54" name="组合 53">
            <a:extLst>
              <a:ext uri="{FF2B5EF4-FFF2-40B4-BE49-F238E27FC236}">
                <a16:creationId xmlns:a16="http://schemas.microsoft.com/office/drawing/2014/main" id="{04740618-4449-419F-B561-AB452E08F916}"/>
              </a:ext>
            </a:extLst>
          </p:cNvPr>
          <p:cNvGrpSpPr/>
          <p:nvPr/>
        </p:nvGrpSpPr>
        <p:grpSpPr>
          <a:xfrm>
            <a:off x="991851" y="2388573"/>
            <a:ext cx="9774973" cy="1079706"/>
            <a:chOff x="991851" y="2805133"/>
            <a:chExt cx="9774973" cy="1079706"/>
          </a:xfrm>
        </p:grpSpPr>
        <p:sp>
          <p:nvSpPr>
            <p:cNvPr id="24" name="矩形 23">
              <a:extLst>
                <a:ext uri="{FF2B5EF4-FFF2-40B4-BE49-F238E27FC236}">
                  <a16:creationId xmlns:a16="http://schemas.microsoft.com/office/drawing/2014/main" id="{E94BC8CA-88B0-4E94-A7C8-3674A097EAAD}"/>
                </a:ext>
              </a:extLst>
            </p:cNvPr>
            <p:cNvSpPr/>
            <p:nvPr/>
          </p:nvSpPr>
          <p:spPr>
            <a:xfrm>
              <a:off x="991851" y="2951666"/>
              <a:ext cx="1438214" cy="707886"/>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Remove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C00000"/>
                  </a:solidFill>
                  <a:effectLst/>
                  <a:uLnTx/>
                  <a:uFillTx/>
                  <a:latin typeface="Times New Roman"/>
                  <a:ea typeface="宋体"/>
                  <a:cs typeface="+mn-cs"/>
                </a:rPr>
                <a:t>Ba</a:t>
              </a: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ckground</a:t>
              </a:r>
            </a:p>
          </p:txBody>
        </p:sp>
        <p:sp>
          <p:nvSpPr>
            <p:cNvPr id="25" name="矩形 24">
              <a:extLst>
                <a:ext uri="{FF2B5EF4-FFF2-40B4-BE49-F238E27FC236}">
                  <a16:creationId xmlns:a16="http://schemas.microsoft.com/office/drawing/2014/main" id="{BCFE3F59-A168-46CA-A810-B24398DE9A20}"/>
                </a:ext>
              </a:extLst>
            </p:cNvPr>
            <p:cNvSpPr/>
            <p:nvPr/>
          </p:nvSpPr>
          <p:spPr>
            <a:xfrm>
              <a:off x="7550879" y="3116086"/>
              <a:ext cx="321594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Focus on </a:t>
              </a:r>
              <a:r>
                <a:rPr kumimoji="0" lang="en-US" altLang="zh-CN" sz="2000" b="0" i="0" u="none" strike="noStrike" kern="1200" cap="none" spc="0" normalizeH="0" baseline="0" noProof="0">
                  <a:ln>
                    <a:noFill/>
                  </a:ln>
                  <a:solidFill>
                    <a:prstClr val="black"/>
                  </a:solidFill>
                  <a:effectLst/>
                  <a:uLnTx/>
                  <a:uFillTx/>
                  <a:latin typeface="Times New Roman"/>
                  <a:ea typeface="宋体"/>
                  <a:cs typeface="+mn-cs"/>
                </a:rPr>
                <a:t>the object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a:solidFill>
                    <a:prstClr val="black"/>
                  </a:solidFill>
                  <a:latin typeface="Times New Roman"/>
                  <a:ea typeface="宋体"/>
                </a:rPr>
                <a:t>(element-wise multiplication)</a:t>
              </a:r>
              <a:endPar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endParaRPr>
            </a:p>
          </p:txBody>
        </p:sp>
        <p:pic>
          <p:nvPicPr>
            <p:cNvPr id="44" name="图片 43">
              <a:extLst>
                <a:ext uri="{FF2B5EF4-FFF2-40B4-BE49-F238E27FC236}">
                  <a16:creationId xmlns:a16="http://schemas.microsoft.com/office/drawing/2014/main" id="{7845248B-C407-4A29-B910-2956F01A91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2855" y="2805133"/>
              <a:ext cx="1078268" cy="1079706"/>
            </a:xfrm>
            <a:prstGeom prst="rect">
              <a:avLst/>
            </a:prstGeom>
            <a:ln>
              <a:solidFill>
                <a:schemeClr val="tx1"/>
              </a:solidFill>
            </a:ln>
          </p:spPr>
        </p:pic>
        <p:pic>
          <p:nvPicPr>
            <p:cNvPr id="45" name="图片 44">
              <a:extLst>
                <a:ext uri="{FF2B5EF4-FFF2-40B4-BE49-F238E27FC236}">
                  <a16:creationId xmlns:a16="http://schemas.microsoft.com/office/drawing/2014/main" id="{C7330502-B9F3-44C7-8F65-FCA066A72C0D}"/>
                </a:ext>
              </a:extLst>
            </p:cNvPr>
            <p:cNvPicPr>
              <a:picLocks noChangeAspect="1"/>
            </p:cNvPicPr>
            <p:nvPr/>
          </p:nvPicPr>
          <p:blipFill rotWithShape="1">
            <a:blip r:embed="rId5">
              <a:extLst>
                <a:ext uri="{28A0092B-C50C-407E-A947-70E740481C1C}">
                  <a14:useLocalDpi xmlns:a14="http://schemas.microsoft.com/office/drawing/2010/main" val="0"/>
                </a:ext>
              </a:extLst>
            </a:blip>
            <a:srcRect l="29749" t="24715" r="29750" b="24715"/>
            <a:stretch/>
          </p:blipFill>
          <p:spPr>
            <a:xfrm>
              <a:off x="6428890" y="3071976"/>
              <a:ext cx="436712" cy="546017"/>
            </a:xfrm>
            <a:prstGeom prst="rect">
              <a:avLst/>
            </a:prstGeom>
            <a:ln>
              <a:solidFill>
                <a:schemeClr val="tx1"/>
              </a:solidFill>
            </a:ln>
          </p:spPr>
        </p:pic>
        <p:cxnSp>
          <p:nvCxnSpPr>
            <p:cNvPr id="46" name="直接箭头连接符 45">
              <a:extLst>
                <a:ext uri="{FF2B5EF4-FFF2-40B4-BE49-F238E27FC236}">
                  <a16:creationId xmlns:a16="http://schemas.microsoft.com/office/drawing/2014/main" id="{27F4F05F-BA16-4CB7-9293-9269388EDB47}"/>
                </a:ext>
              </a:extLst>
            </p:cNvPr>
            <p:cNvCxnSpPr>
              <a:cxnSpLocks/>
            </p:cNvCxnSpPr>
            <p:nvPr/>
          </p:nvCxnSpPr>
          <p:spPr>
            <a:xfrm flipV="1">
              <a:off x="5128811" y="3344985"/>
              <a:ext cx="1012888" cy="5775"/>
            </a:xfrm>
            <a:prstGeom prst="straightConnector1">
              <a:avLst/>
            </a:prstGeom>
            <a:ln w="12700">
              <a:headEnd w="lg" len="med"/>
              <a:tailEnd type="stealth" w="med" len="lg"/>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C69C14E0-AF1E-4A9F-9E21-F32194E66065}"/>
                    </a:ext>
                  </a:extLst>
                </p:cNvPr>
                <p:cNvSpPr txBox="1"/>
                <p:nvPr/>
              </p:nvSpPr>
              <p:spPr>
                <a:xfrm>
                  <a:off x="5365026" y="3029567"/>
                  <a:ext cx="540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000" b="1" i="0" u="none" strike="noStrike" kern="1200" cap="none" spc="0" normalizeH="0" baseline="0" noProof="0" smtClean="0">
                            <a:ln>
                              <a:noFill/>
                            </a:ln>
                            <a:solidFill>
                              <a:prstClr val="black"/>
                            </a:solidFill>
                            <a:effectLst/>
                            <a:uLnTx/>
                            <a:uFillTx/>
                            <a:latin typeface="Cambria Math" panose="02040503050406030204" pitchFamily="18" charset="0"/>
                            <a:cs typeface="+mn-cs"/>
                          </a:rPr>
                          <m:t>𝐏</m:t>
                        </m:r>
                      </m:oMath>
                    </m:oMathPara>
                  </a14:m>
                  <a:endParaRPr kumimoji="0" lang="zh-CN" altLang="en-US" sz="2000" b="1"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47" name="文本框 46">
                  <a:extLst>
                    <a:ext uri="{FF2B5EF4-FFF2-40B4-BE49-F238E27FC236}">
                      <a16:creationId xmlns:a16="http://schemas.microsoft.com/office/drawing/2014/main" id="{C69C14E0-AF1E-4A9F-9E21-F32194E66065}"/>
                    </a:ext>
                  </a:extLst>
                </p:cNvPr>
                <p:cNvSpPr txBox="1">
                  <a:spLocks noRot="1" noChangeAspect="1" noMove="1" noResize="1" noEditPoints="1" noAdjustHandles="1" noChangeArrowheads="1" noChangeShapeType="1" noTextEdit="1"/>
                </p:cNvSpPr>
                <p:nvPr/>
              </p:nvSpPr>
              <p:spPr>
                <a:xfrm>
                  <a:off x="5365026" y="3029567"/>
                  <a:ext cx="540457" cy="400110"/>
                </a:xfrm>
                <a:prstGeom prst="rect">
                  <a:avLst/>
                </a:prstGeom>
                <a:blipFill>
                  <a:blip r:embed="rId6"/>
                  <a:stretch>
                    <a:fillRect/>
                  </a:stretch>
                </a:blipFill>
              </p:spPr>
              <p:txBody>
                <a:bodyPr/>
                <a:lstStyle/>
                <a:p>
                  <a:r>
                    <a:rPr lang="zh-CN" altLang="en-US">
                      <a:noFill/>
                    </a:rPr>
                    <a:t> </a:t>
                  </a:r>
                </a:p>
              </p:txBody>
            </p:sp>
          </mc:Fallback>
        </mc:AlternateContent>
      </p:grpSp>
      <p:grpSp>
        <p:nvGrpSpPr>
          <p:cNvPr id="56" name="组合 55">
            <a:extLst>
              <a:ext uri="{FF2B5EF4-FFF2-40B4-BE49-F238E27FC236}">
                <a16:creationId xmlns:a16="http://schemas.microsoft.com/office/drawing/2014/main" id="{145F3442-449D-4F3B-8960-3C1C60DFDBF4}"/>
              </a:ext>
            </a:extLst>
          </p:cNvPr>
          <p:cNvGrpSpPr/>
          <p:nvPr/>
        </p:nvGrpSpPr>
        <p:grpSpPr>
          <a:xfrm>
            <a:off x="1413120" y="4180699"/>
            <a:ext cx="9515606" cy="1568593"/>
            <a:chOff x="1413120" y="4597259"/>
            <a:chExt cx="9515606" cy="1568593"/>
          </a:xfrm>
        </p:grpSpPr>
        <p:grpSp>
          <p:nvGrpSpPr>
            <p:cNvPr id="7" name="组合 6">
              <a:extLst>
                <a:ext uri="{FF2B5EF4-FFF2-40B4-BE49-F238E27FC236}">
                  <a16:creationId xmlns:a16="http://schemas.microsoft.com/office/drawing/2014/main" id="{7B5E817D-9F08-4159-88D0-3D5A269008FC}"/>
                </a:ext>
              </a:extLst>
            </p:cNvPr>
            <p:cNvGrpSpPr>
              <a:grpSpLocks noChangeAspect="1"/>
            </p:cNvGrpSpPr>
            <p:nvPr/>
          </p:nvGrpSpPr>
          <p:grpSpPr>
            <a:xfrm>
              <a:off x="3491339" y="4597259"/>
              <a:ext cx="1800000" cy="1568593"/>
              <a:chOff x="2791985" y="1564724"/>
              <a:chExt cx="4919555" cy="4287098"/>
            </a:xfrm>
          </p:grpSpPr>
          <p:pic>
            <p:nvPicPr>
              <p:cNvPr id="8" name="图片 7">
                <a:extLst>
                  <a:ext uri="{FF2B5EF4-FFF2-40B4-BE49-F238E27FC236}">
                    <a16:creationId xmlns:a16="http://schemas.microsoft.com/office/drawing/2014/main" id="{AFE14C75-65FB-428F-9DB4-01FD7485FC7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8409" t="24176" r="9545" b="29679"/>
              <a:stretch/>
            </p:blipFill>
            <p:spPr>
              <a:xfrm>
                <a:off x="3400904" y="3537581"/>
                <a:ext cx="3852386" cy="2005958"/>
              </a:xfrm>
              <a:prstGeom prst="rect">
                <a:avLst/>
              </a:prstGeom>
            </p:spPr>
          </p:pic>
          <p:cxnSp>
            <p:nvCxnSpPr>
              <p:cNvPr id="9" name="直接箭头连接符 8">
                <a:extLst>
                  <a:ext uri="{FF2B5EF4-FFF2-40B4-BE49-F238E27FC236}">
                    <a16:creationId xmlns:a16="http://schemas.microsoft.com/office/drawing/2014/main" id="{F1ECE306-F09B-4D1C-8A26-0A140DE2F98C}"/>
                  </a:ext>
                </a:extLst>
              </p:cNvPr>
              <p:cNvCxnSpPr/>
              <p:nvPr/>
            </p:nvCxnSpPr>
            <p:spPr>
              <a:xfrm flipV="1">
                <a:off x="3433295" y="1973048"/>
                <a:ext cx="0" cy="23226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直接箭头连接符 9">
                <a:extLst>
                  <a:ext uri="{FF2B5EF4-FFF2-40B4-BE49-F238E27FC236}">
                    <a16:creationId xmlns:a16="http://schemas.microsoft.com/office/drawing/2014/main" id="{D1216423-71C6-4ADE-A30C-771C0296BA72}"/>
                  </a:ext>
                </a:extLst>
              </p:cNvPr>
              <p:cNvCxnSpPr/>
              <p:nvPr/>
            </p:nvCxnSpPr>
            <p:spPr>
              <a:xfrm flipV="1">
                <a:off x="3433296" y="3192818"/>
                <a:ext cx="4043513" cy="10953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直接连接符 10">
                <a:extLst>
                  <a:ext uri="{FF2B5EF4-FFF2-40B4-BE49-F238E27FC236}">
                    <a16:creationId xmlns:a16="http://schemas.microsoft.com/office/drawing/2014/main" id="{6554BBA9-0318-4D99-B08E-9A46EBF16197}"/>
                  </a:ext>
                </a:extLst>
              </p:cNvPr>
              <p:cNvCxnSpPr/>
              <p:nvPr/>
            </p:nvCxnSpPr>
            <p:spPr>
              <a:xfrm flipV="1">
                <a:off x="7238283" y="3201976"/>
                <a:ext cx="0" cy="1571432"/>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9C5193BA-E40D-4403-B5A7-29989CD9C4C4}"/>
                  </a:ext>
                </a:extLst>
              </p:cNvPr>
              <p:cNvCxnSpPr/>
              <p:nvPr/>
            </p:nvCxnSpPr>
            <p:spPr>
              <a:xfrm flipV="1">
                <a:off x="5836837" y="2063107"/>
                <a:ext cx="0" cy="1571432"/>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9B21281-9576-47BA-987B-7BABC1A47282}"/>
                  </a:ext>
                </a:extLst>
              </p:cNvPr>
              <p:cNvCxnSpPr>
                <a:cxnSpLocks/>
                <a:endCxn id="23" idx="8"/>
              </p:cNvCxnSpPr>
              <p:nvPr/>
            </p:nvCxnSpPr>
            <p:spPr>
              <a:xfrm flipV="1">
                <a:off x="5251763" y="3888580"/>
                <a:ext cx="1268" cy="884828"/>
              </a:xfrm>
              <a:prstGeom prst="line">
                <a:avLst/>
              </a:prstGeom>
              <a:ln w="25400">
                <a:solidFill>
                  <a:srgbClr val="F834EA"/>
                </a:solidFill>
                <a:prstDash val="dash"/>
              </a:ln>
            </p:spPr>
            <p:style>
              <a:lnRef idx="1">
                <a:schemeClr val="accent2"/>
              </a:lnRef>
              <a:fillRef idx="0">
                <a:schemeClr val="accent2"/>
              </a:fillRef>
              <a:effectRef idx="0">
                <a:schemeClr val="accent2"/>
              </a:effectRef>
              <a:fontRef idx="minor">
                <a:schemeClr val="tx1"/>
              </a:fontRef>
            </p:style>
          </p:cxnSp>
          <p:cxnSp>
            <p:nvCxnSpPr>
              <p:cNvPr id="14" name="直接连接符 13">
                <a:extLst>
                  <a:ext uri="{FF2B5EF4-FFF2-40B4-BE49-F238E27FC236}">
                    <a16:creationId xmlns:a16="http://schemas.microsoft.com/office/drawing/2014/main" id="{0CC990BA-60AC-4914-AB00-7E64A28B0EEE}"/>
                  </a:ext>
                </a:extLst>
              </p:cNvPr>
              <p:cNvCxnSpPr>
                <a:cxnSpLocks/>
              </p:cNvCxnSpPr>
              <p:nvPr/>
            </p:nvCxnSpPr>
            <p:spPr>
              <a:xfrm flipV="1">
                <a:off x="4987984" y="3300209"/>
                <a:ext cx="0" cy="995519"/>
              </a:xfrm>
              <a:prstGeom prst="line">
                <a:avLst/>
              </a:prstGeom>
              <a:ln w="25400">
                <a:solidFill>
                  <a:srgbClr val="F834EA"/>
                </a:solidFill>
                <a:prstDash val="dash"/>
              </a:ln>
            </p:spPr>
            <p:style>
              <a:lnRef idx="1">
                <a:schemeClr val="accent2"/>
              </a:lnRef>
              <a:fillRef idx="0">
                <a:schemeClr val="accent2"/>
              </a:fillRef>
              <a:effectRef idx="0">
                <a:schemeClr val="accent2"/>
              </a:effectRef>
              <a:fontRef idx="minor">
                <a:schemeClr val="tx1"/>
              </a:fontRef>
            </p:style>
          </p:cxnSp>
          <p:cxnSp>
            <p:nvCxnSpPr>
              <p:cNvPr id="15" name="直接连接符 14">
                <a:extLst>
                  <a:ext uri="{FF2B5EF4-FFF2-40B4-BE49-F238E27FC236}">
                    <a16:creationId xmlns:a16="http://schemas.microsoft.com/office/drawing/2014/main" id="{9DA778B0-ADD7-40BA-B81E-804CA9C10170}"/>
                  </a:ext>
                </a:extLst>
              </p:cNvPr>
              <p:cNvCxnSpPr>
                <a:cxnSpLocks/>
                <a:endCxn id="23" idx="5"/>
              </p:cNvCxnSpPr>
              <p:nvPr/>
            </p:nvCxnSpPr>
            <p:spPr>
              <a:xfrm flipV="1">
                <a:off x="5857807" y="3732895"/>
                <a:ext cx="0" cy="916146"/>
              </a:xfrm>
              <a:prstGeom prst="line">
                <a:avLst/>
              </a:prstGeom>
              <a:ln w="25400">
                <a:solidFill>
                  <a:srgbClr val="F834EA"/>
                </a:solidFill>
                <a:prstDash val="dash"/>
              </a:ln>
            </p:spPr>
            <p:style>
              <a:lnRef idx="1">
                <a:schemeClr val="accent2"/>
              </a:lnRef>
              <a:fillRef idx="0">
                <a:schemeClr val="accent2"/>
              </a:fillRef>
              <a:effectRef idx="0">
                <a:schemeClr val="accent2"/>
              </a:effectRef>
              <a:fontRef idx="minor">
                <a:schemeClr val="tx1"/>
              </a:fontRef>
            </p:style>
          </p:cxnSp>
          <p:cxnSp>
            <p:nvCxnSpPr>
              <p:cNvPr id="16" name="直接箭头连接符 15">
                <a:extLst>
                  <a:ext uri="{FF2B5EF4-FFF2-40B4-BE49-F238E27FC236}">
                    <a16:creationId xmlns:a16="http://schemas.microsoft.com/office/drawing/2014/main" id="{55BB2E60-299D-4B49-B9D2-66660D56728F}"/>
                  </a:ext>
                </a:extLst>
              </p:cNvPr>
              <p:cNvCxnSpPr/>
              <p:nvPr/>
            </p:nvCxnSpPr>
            <p:spPr>
              <a:xfrm>
                <a:off x="3433296" y="4288135"/>
                <a:ext cx="1818467" cy="15235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直接连接符 16">
                <a:extLst>
                  <a:ext uri="{FF2B5EF4-FFF2-40B4-BE49-F238E27FC236}">
                    <a16:creationId xmlns:a16="http://schemas.microsoft.com/office/drawing/2014/main" id="{ABE2DFA4-523C-4112-9202-4312EE507530}"/>
                  </a:ext>
                </a:extLst>
              </p:cNvPr>
              <p:cNvCxnSpPr/>
              <p:nvPr/>
            </p:nvCxnSpPr>
            <p:spPr>
              <a:xfrm flipV="1">
                <a:off x="4824819" y="3871036"/>
                <a:ext cx="0" cy="1571432"/>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321C2ED3-6F97-43B1-B753-996EBB482965}"/>
                      </a:ext>
                    </a:extLst>
                  </p:cNvPr>
                  <p:cNvSpPr txBox="1"/>
                  <p:nvPr/>
                </p:nvSpPr>
                <p:spPr>
                  <a:xfrm>
                    <a:off x="5290691" y="5561597"/>
                    <a:ext cx="196280" cy="29022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𝑥</m:t>
                          </m:r>
                        </m:oMath>
                      </m:oMathPara>
                    </a14:m>
                    <a:endParaRPr kumimoji="0" lang="zh-CN" altLang="en-US" sz="16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59" name="文本框 58">
                    <a:extLst>
                      <a:ext uri="{FF2B5EF4-FFF2-40B4-BE49-F238E27FC236}">
                        <a16:creationId xmlns:a16="http://schemas.microsoft.com/office/drawing/2014/main" id="{25EA362F-DDAF-4705-8F61-EDD6D4B97A89}"/>
                      </a:ext>
                    </a:extLst>
                  </p:cNvPr>
                  <p:cNvSpPr txBox="1">
                    <a:spLocks noRot="1" noChangeAspect="1" noMove="1" noResize="1" noEditPoints="1" noAdjustHandles="1" noChangeArrowheads="1" noChangeShapeType="1" noTextEdit="1"/>
                  </p:cNvSpPr>
                  <p:nvPr/>
                </p:nvSpPr>
                <p:spPr>
                  <a:xfrm>
                    <a:off x="5290691" y="5561597"/>
                    <a:ext cx="196280" cy="290225"/>
                  </a:xfrm>
                  <a:prstGeom prst="rect">
                    <a:avLst/>
                  </a:prstGeom>
                  <a:blipFill>
                    <a:blip r:embed="rId15"/>
                    <a:stretch>
                      <a:fillRect l="-81818" r="-136364" b="-1352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E5EA3048-077E-44A5-B842-64CC3DC54CEC}"/>
                      </a:ext>
                    </a:extLst>
                  </p:cNvPr>
                  <p:cNvSpPr txBox="1"/>
                  <p:nvPr/>
                </p:nvSpPr>
                <p:spPr>
                  <a:xfrm>
                    <a:off x="3563436" y="1908953"/>
                    <a:ext cx="181767" cy="29022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𝑧</m:t>
                          </m:r>
                        </m:oMath>
                      </m:oMathPara>
                    </a14:m>
                    <a:endParaRPr kumimoji="0" lang="zh-CN" altLang="en-US" sz="16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60" name="文本框 59">
                    <a:extLst>
                      <a:ext uri="{FF2B5EF4-FFF2-40B4-BE49-F238E27FC236}">
                        <a16:creationId xmlns:a16="http://schemas.microsoft.com/office/drawing/2014/main" id="{0B889719-A5D2-49DB-8B15-1ADA9A829ABA}"/>
                      </a:ext>
                    </a:extLst>
                  </p:cNvPr>
                  <p:cNvSpPr txBox="1">
                    <a:spLocks noRot="1" noChangeAspect="1" noMove="1" noResize="1" noEditPoints="1" noAdjustHandles="1" noChangeArrowheads="1" noChangeShapeType="1" noTextEdit="1"/>
                  </p:cNvSpPr>
                  <p:nvPr/>
                </p:nvSpPr>
                <p:spPr>
                  <a:xfrm>
                    <a:off x="3563436" y="1908953"/>
                    <a:ext cx="181767" cy="290225"/>
                  </a:xfrm>
                  <a:prstGeom prst="rect">
                    <a:avLst/>
                  </a:prstGeom>
                  <a:blipFill>
                    <a:blip r:embed="rId16"/>
                    <a:stretch>
                      <a:fillRect l="-81818" r="-118182" b="-12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4749417F-F665-4EFC-99C0-D6D4664F0A30}"/>
                      </a:ext>
                    </a:extLst>
                  </p:cNvPr>
                  <p:cNvSpPr txBox="1"/>
                  <p:nvPr/>
                </p:nvSpPr>
                <p:spPr>
                  <a:xfrm>
                    <a:off x="7380895" y="3284747"/>
                    <a:ext cx="200663" cy="29022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𝑦</m:t>
                          </m:r>
                        </m:oMath>
                      </m:oMathPara>
                    </a14:m>
                    <a:endParaRPr kumimoji="0" lang="zh-CN" altLang="en-US" sz="16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61" name="文本框 60">
                    <a:extLst>
                      <a:ext uri="{FF2B5EF4-FFF2-40B4-BE49-F238E27FC236}">
                        <a16:creationId xmlns:a16="http://schemas.microsoft.com/office/drawing/2014/main" id="{CB7EB926-B665-40A0-A8DB-1C0FC3A3EE62}"/>
                      </a:ext>
                    </a:extLst>
                  </p:cNvPr>
                  <p:cNvSpPr txBox="1">
                    <a:spLocks noRot="1" noChangeAspect="1" noMove="1" noResize="1" noEditPoints="1" noAdjustHandles="1" noChangeArrowheads="1" noChangeShapeType="1" noTextEdit="1"/>
                  </p:cNvSpPr>
                  <p:nvPr/>
                </p:nvSpPr>
                <p:spPr>
                  <a:xfrm>
                    <a:off x="7380895" y="3284747"/>
                    <a:ext cx="200663" cy="290225"/>
                  </a:xfrm>
                  <a:prstGeom prst="rect">
                    <a:avLst/>
                  </a:prstGeom>
                  <a:blipFill>
                    <a:blip r:embed="rId17"/>
                    <a:stretch>
                      <a:fillRect l="-100000" r="-150000" b="-20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2835A0EC-03D5-45DF-BD52-32EA14A2098F}"/>
                      </a:ext>
                    </a:extLst>
                  </p:cNvPr>
                  <p:cNvSpPr txBox="1"/>
                  <p:nvPr/>
                </p:nvSpPr>
                <p:spPr>
                  <a:xfrm>
                    <a:off x="3255414" y="4255572"/>
                    <a:ext cx="194617" cy="29022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0</m:t>
                          </m:r>
                        </m:oMath>
                      </m:oMathPara>
                    </a14:m>
                    <a:endParaRPr kumimoji="0" lang="zh-CN" altLang="en-US" sz="16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62" name="文本框 61">
                    <a:extLst>
                      <a:ext uri="{FF2B5EF4-FFF2-40B4-BE49-F238E27FC236}">
                        <a16:creationId xmlns:a16="http://schemas.microsoft.com/office/drawing/2014/main" id="{9F857E9E-5146-4BCA-A8BA-FBE60554788D}"/>
                      </a:ext>
                    </a:extLst>
                  </p:cNvPr>
                  <p:cNvSpPr txBox="1">
                    <a:spLocks noRot="1" noChangeAspect="1" noMove="1" noResize="1" noEditPoints="1" noAdjustHandles="1" noChangeArrowheads="1" noChangeShapeType="1" noTextEdit="1"/>
                  </p:cNvSpPr>
                  <p:nvPr/>
                </p:nvSpPr>
                <p:spPr>
                  <a:xfrm>
                    <a:off x="3255414" y="4255572"/>
                    <a:ext cx="194617" cy="290225"/>
                  </a:xfrm>
                  <a:prstGeom prst="rect">
                    <a:avLst/>
                  </a:prstGeom>
                  <a:blipFill>
                    <a:blip r:embed="rId18"/>
                    <a:stretch>
                      <a:fillRect l="-91667" r="-150000" b="-144444"/>
                    </a:stretch>
                  </a:blipFill>
                </p:spPr>
                <p:txBody>
                  <a:bodyPr/>
                  <a:lstStyle/>
                  <a:p>
                    <a:r>
                      <a:rPr lang="zh-CN" altLang="en-US">
                        <a:noFill/>
                      </a:rPr>
                      <a:t> </a:t>
                    </a:r>
                  </a:p>
                </p:txBody>
              </p:sp>
            </mc:Fallback>
          </mc:AlternateContent>
          <p:pic>
            <p:nvPicPr>
              <p:cNvPr id="22" name="图片 21">
                <a:extLst>
                  <a:ext uri="{FF2B5EF4-FFF2-40B4-BE49-F238E27FC236}">
                    <a16:creationId xmlns:a16="http://schemas.microsoft.com/office/drawing/2014/main" id="{2C072D69-45E9-410F-8B9F-88C0089B5B4E}"/>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91985" y="1564724"/>
                <a:ext cx="4919555" cy="3689666"/>
              </a:xfrm>
              <a:prstGeom prst="rect">
                <a:avLst/>
              </a:prstGeom>
            </p:spPr>
          </p:pic>
          <p:sp>
            <p:nvSpPr>
              <p:cNvPr id="23" name="任意多边形: 形状 22">
                <a:extLst>
                  <a:ext uri="{FF2B5EF4-FFF2-40B4-BE49-F238E27FC236}">
                    <a16:creationId xmlns:a16="http://schemas.microsoft.com/office/drawing/2014/main" id="{2099BCD4-F8FE-4E39-A42C-E9FFD34E12F7}"/>
                  </a:ext>
                </a:extLst>
              </p:cNvPr>
              <p:cNvSpPr/>
              <p:nvPr/>
            </p:nvSpPr>
            <p:spPr>
              <a:xfrm>
                <a:off x="4851860" y="3300209"/>
                <a:ext cx="1008438" cy="636893"/>
              </a:xfrm>
              <a:custGeom>
                <a:avLst/>
                <a:gdLst>
                  <a:gd name="connsiteX0" fmla="*/ 5066 w 855539"/>
                  <a:gd name="connsiteY0" fmla="*/ 219762 h 540328"/>
                  <a:gd name="connsiteX1" fmla="*/ 35546 w 855539"/>
                  <a:gd name="connsiteY1" fmla="*/ 26722 h 540328"/>
                  <a:gd name="connsiteX2" fmla="*/ 309866 w 855539"/>
                  <a:gd name="connsiteY2" fmla="*/ 6402 h 540328"/>
                  <a:gd name="connsiteX3" fmla="*/ 574026 w 855539"/>
                  <a:gd name="connsiteY3" fmla="*/ 72442 h 540328"/>
                  <a:gd name="connsiteX4" fmla="*/ 772146 w 855539"/>
                  <a:gd name="connsiteY4" fmla="*/ 214682 h 540328"/>
                  <a:gd name="connsiteX5" fmla="*/ 853426 w 855539"/>
                  <a:gd name="connsiteY5" fmla="*/ 367082 h 540328"/>
                  <a:gd name="connsiteX6" fmla="*/ 812786 w 855539"/>
                  <a:gd name="connsiteY6" fmla="*/ 473762 h 540328"/>
                  <a:gd name="connsiteX7" fmla="*/ 619746 w 855539"/>
                  <a:gd name="connsiteY7" fmla="*/ 539802 h 540328"/>
                  <a:gd name="connsiteX8" fmla="*/ 340346 w 855539"/>
                  <a:gd name="connsiteY8" fmla="*/ 499162 h 540328"/>
                  <a:gd name="connsiteX9" fmla="*/ 152386 w 855539"/>
                  <a:gd name="connsiteY9" fmla="*/ 402642 h 540328"/>
                  <a:gd name="connsiteX10" fmla="*/ 50786 w 855539"/>
                  <a:gd name="connsiteY10" fmla="*/ 316282 h 540328"/>
                  <a:gd name="connsiteX11" fmla="*/ 5066 w 855539"/>
                  <a:gd name="connsiteY11" fmla="*/ 219762 h 54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5539" h="540328">
                    <a:moveTo>
                      <a:pt x="5066" y="219762"/>
                    </a:moveTo>
                    <a:cubicBezTo>
                      <a:pt x="2526" y="171502"/>
                      <a:pt x="-15254" y="62282"/>
                      <a:pt x="35546" y="26722"/>
                    </a:cubicBezTo>
                    <a:cubicBezTo>
                      <a:pt x="86346" y="-8838"/>
                      <a:pt x="220119" y="-1218"/>
                      <a:pt x="309866" y="6402"/>
                    </a:cubicBezTo>
                    <a:cubicBezTo>
                      <a:pt x="399613" y="14022"/>
                      <a:pt x="496979" y="37729"/>
                      <a:pt x="574026" y="72442"/>
                    </a:cubicBezTo>
                    <a:cubicBezTo>
                      <a:pt x="651073" y="107155"/>
                      <a:pt x="725579" y="165575"/>
                      <a:pt x="772146" y="214682"/>
                    </a:cubicBezTo>
                    <a:cubicBezTo>
                      <a:pt x="818713" y="263789"/>
                      <a:pt x="846653" y="323902"/>
                      <a:pt x="853426" y="367082"/>
                    </a:cubicBezTo>
                    <a:cubicBezTo>
                      <a:pt x="860199" y="410262"/>
                      <a:pt x="851733" y="444975"/>
                      <a:pt x="812786" y="473762"/>
                    </a:cubicBezTo>
                    <a:cubicBezTo>
                      <a:pt x="773839" y="502549"/>
                      <a:pt x="698486" y="535569"/>
                      <a:pt x="619746" y="539802"/>
                    </a:cubicBezTo>
                    <a:cubicBezTo>
                      <a:pt x="541006" y="544035"/>
                      <a:pt x="418239" y="522022"/>
                      <a:pt x="340346" y="499162"/>
                    </a:cubicBezTo>
                    <a:cubicBezTo>
                      <a:pt x="262453" y="476302"/>
                      <a:pt x="200646" y="433122"/>
                      <a:pt x="152386" y="402642"/>
                    </a:cubicBezTo>
                    <a:cubicBezTo>
                      <a:pt x="104126" y="372162"/>
                      <a:pt x="76186" y="347609"/>
                      <a:pt x="50786" y="316282"/>
                    </a:cubicBezTo>
                    <a:cubicBezTo>
                      <a:pt x="25386" y="284955"/>
                      <a:pt x="7606" y="268022"/>
                      <a:pt x="5066" y="219762"/>
                    </a:cubicBezTo>
                    <a:close/>
                  </a:path>
                </a:pathLst>
              </a:custGeom>
              <a:noFill/>
              <a:ln w="22225">
                <a:solidFill>
                  <a:srgbClr val="F834E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a:ea typeface="宋体"/>
                  <a:cs typeface="+mn-cs"/>
                </a:endParaRPr>
              </a:p>
            </p:txBody>
          </p:sp>
        </p:grpSp>
        <p:sp>
          <p:nvSpPr>
            <p:cNvPr id="39" name="矩形 38">
              <a:extLst>
                <a:ext uri="{FF2B5EF4-FFF2-40B4-BE49-F238E27FC236}">
                  <a16:creationId xmlns:a16="http://schemas.microsoft.com/office/drawing/2014/main" id="{96DFA7F0-BCD0-41DB-8F4B-13CBAC822CB7}"/>
                </a:ext>
              </a:extLst>
            </p:cNvPr>
            <p:cNvSpPr/>
            <p:nvPr/>
          </p:nvSpPr>
          <p:spPr>
            <a:xfrm>
              <a:off x="1413120" y="5067398"/>
              <a:ext cx="1016945" cy="707886"/>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Assign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Weights</a:t>
              </a:r>
            </a:p>
          </p:txBody>
        </p:sp>
        <p:sp>
          <p:nvSpPr>
            <p:cNvPr id="50" name="矩形 49">
              <a:extLst>
                <a:ext uri="{FF2B5EF4-FFF2-40B4-BE49-F238E27FC236}">
                  <a16:creationId xmlns:a16="http://schemas.microsoft.com/office/drawing/2014/main" id="{A6F8CCC0-5C46-4FC1-BD55-A18360DE0163}"/>
                </a:ext>
              </a:extLst>
            </p:cNvPr>
            <p:cNvSpPr/>
            <p:nvPr/>
          </p:nvSpPr>
          <p:spPr>
            <a:xfrm>
              <a:off x="7550878" y="5064804"/>
              <a:ext cx="33778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Do not pay attention </a:t>
              </a:r>
              <a:r>
                <a:rPr kumimoji="0" lang="en-US" altLang="zh-CN" sz="2000" b="0" i="0" u="none" strike="noStrike" kern="1200" cap="none" spc="0" normalizeH="0" baseline="0" noProof="0">
                  <a:ln>
                    <a:noFill/>
                  </a:ln>
                  <a:solidFill>
                    <a:prstClr val="black"/>
                  </a:solidFill>
                  <a:effectLst/>
                  <a:uLnTx/>
                  <a:uFillTx/>
                  <a:latin typeface="Times New Roman"/>
                  <a:ea typeface="宋体"/>
                  <a:cs typeface="+mn-cs"/>
                </a:rPr>
                <a:t>to borders</a:t>
              </a:r>
            </a:p>
            <a:p>
              <a:r>
                <a:rPr lang="en-US" altLang="zh-CN" sz="2000">
                  <a:solidFill>
                    <a:prstClr val="black"/>
                  </a:solidFill>
                  <a:latin typeface="Times New Roman"/>
                  <a:ea typeface="宋体"/>
                </a:rPr>
                <a:t>(element-wise multiplication)</a:t>
              </a:r>
              <a:endParaRPr kumimoji="0" lang="en-US" altLang="zh-CN" sz="2000" b="0" i="0" u="none" strike="noStrike" kern="1200" cap="none" spc="0" normalizeH="0" baseline="0" noProof="0">
                <a:ln>
                  <a:noFill/>
                </a:ln>
                <a:solidFill>
                  <a:prstClr val="black"/>
                </a:solidFill>
                <a:effectLst/>
                <a:uLnTx/>
                <a:uFillTx/>
                <a:latin typeface="Times New Roman"/>
                <a:ea typeface="宋体"/>
                <a:cs typeface="+mn-cs"/>
              </a:endParaRPr>
            </a:p>
          </p:txBody>
        </p: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FD8ADFDB-D9BE-4231-A71C-FE510973AE36}"/>
                    </a:ext>
                  </a:extLst>
                </p:cNvPr>
                <p:cNvSpPr txBox="1"/>
                <p:nvPr/>
              </p:nvSpPr>
              <p:spPr>
                <a:xfrm>
                  <a:off x="4799630" y="4702587"/>
                  <a:ext cx="275078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zh-CN" altLang="en-US" sz="2000" b="1" i="0" u="none" strike="noStrike" kern="1200" cap="none" spc="0" normalizeH="0" baseline="0" noProof="0" smtClean="0">
                          <a:ln>
                            <a:noFill/>
                          </a:ln>
                          <a:solidFill>
                            <a:prstClr val="black"/>
                          </a:solidFill>
                          <a:effectLst/>
                          <a:uLnTx/>
                          <a:uFillTx/>
                          <a:latin typeface="Cambria Math" panose="02040503050406030204" pitchFamily="18" charset="0"/>
                          <a:cs typeface="+mn-cs"/>
                        </a:rPr>
                        <m:t>𝐰</m:t>
                      </m:r>
                    </m:oMath>
                  </a14:m>
                  <a:r>
                    <a:rPr kumimoji="0" lang="zh-CN" altLang="en-US" sz="2000" b="0" i="0" u="none" strike="noStrike" kern="1200" cap="none" spc="0" normalizeH="0" baseline="0" noProof="0">
                      <a:ln>
                        <a:noFill/>
                      </a:ln>
                      <a:solidFill>
                        <a:prstClr val="black"/>
                      </a:solidFill>
                      <a:effectLst/>
                      <a:uLnTx/>
                      <a:uFillTx/>
                      <a:latin typeface="Times New Roman"/>
                      <a:ea typeface="宋体"/>
                      <a:cs typeface="+mn-cs"/>
                    </a:rPr>
                    <a:t>  </a:t>
                  </a:r>
                  <a:r>
                    <a:rPr kumimoji="0" lang="en-US" altLang="zh-CN" sz="2000" b="0" i="0" u="none" strike="noStrike" kern="1200" cap="none" spc="0" normalizeH="0" baseline="0" noProof="0">
                      <a:ln>
                        <a:noFill/>
                      </a:ln>
                      <a:solidFill>
                        <a:srgbClr val="C00000"/>
                      </a:solidFill>
                      <a:effectLst/>
                      <a:uLnTx/>
                      <a:uFillTx/>
                      <a:latin typeface="Times New Roman"/>
                      <a:ea typeface="宋体"/>
                      <a:cs typeface="+mn-cs"/>
                    </a:rPr>
                    <a:t>S</a:t>
                  </a:r>
                  <a:r>
                    <a:rPr kumimoji="0" lang="en-US" altLang="zh-CN" sz="2000" b="0" i="0" u="none" strike="noStrike" kern="1200" cap="none" spc="0" normalizeH="0" baseline="0" noProof="0">
                      <a:ln>
                        <a:noFill/>
                      </a:ln>
                      <a:solidFill>
                        <a:prstClr val="black"/>
                      </a:solidFill>
                      <a:effectLst/>
                      <a:uLnTx/>
                      <a:uFillTx/>
                      <a:latin typeface="Times New Roman"/>
                      <a:ea typeface="宋体"/>
                      <a:cs typeface="+mn-cs"/>
                    </a:rPr>
                    <a:t>patial </a:t>
                  </a:r>
                  <a:r>
                    <a:rPr kumimoji="0" lang="en-US" altLang="zh-CN" sz="2000" b="0" i="0" u="none" strike="noStrike" kern="1200" cap="none" spc="0" normalizeH="0" baseline="0" noProof="0">
                      <a:ln>
                        <a:noFill/>
                      </a:ln>
                      <a:solidFill>
                        <a:srgbClr val="C00000"/>
                      </a:solidFill>
                      <a:effectLst/>
                      <a:uLnTx/>
                      <a:uFillTx/>
                      <a:latin typeface="Times New Roman"/>
                      <a:ea typeface="宋体"/>
                      <a:cs typeface="+mn-cs"/>
                    </a:rPr>
                    <a:t>R</a:t>
                  </a:r>
                  <a:r>
                    <a:rPr kumimoji="0" lang="en-US" altLang="zh-CN" sz="2000" b="0" i="0" u="none" strike="noStrike" kern="1200" cap="none" spc="0" normalizeH="0" baseline="0" noProof="0">
                      <a:ln>
                        <a:noFill/>
                      </a:ln>
                      <a:solidFill>
                        <a:prstClr val="black"/>
                      </a:solidFill>
                      <a:effectLst/>
                      <a:uLnTx/>
                      <a:uFillTx/>
                      <a:latin typeface="Times New Roman"/>
                      <a:ea typeface="宋体"/>
                      <a:cs typeface="+mn-cs"/>
                    </a:rPr>
                    <a:t>egularizer</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52" name="文本框 51">
                  <a:extLst>
                    <a:ext uri="{FF2B5EF4-FFF2-40B4-BE49-F238E27FC236}">
                      <a16:creationId xmlns:a16="http://schemas.microsoft.com/office/drawing/2014/main" id="{FD8ADFDB-D9BE-4231-A71C-FE510973AE36}"/>
                    </a:ext>
                  </a:extLst>
                </p:cNvPr>
                <p:cNvSpPr txBox="1">
                  <a:spLocks noRot="1" noChangeAspect="1" noMove="1" noResize="1" noEditPoints="1" noAdjustHandles="1" noChangeArrowheads="1" noChangeShapeType="1" noTextEdit="1"/>
                </p:cNvSpPr>
                <p:nvPr/>
              </p:nvSpPr>
              <p:spPr>
                <a:xfrm>
                  <a:off x="4799630" y="4702587"/>
                  <a:ext cx="2750784" cy="400110"/>
                </a:xfrm>
                <a:prstGeom prst="rect">
                  <a:avLst/>
                </a:prstGeom>
                <a:blipFill>
                  <a:blip r:embed="rId21"/>
                  <a:stretch>
                    <a:fillRect t="-7576" b="-25758"/>
                  </a:stretch>
                </a:blipFill>
              </p:spPr>
              <p:txBody>
                <a:bodyPr/>
                <a:lstStyle/>
                <a:p>
                  <a:r>
                    <a:rPr lang="zh-CN" altLang="en-US">
                      <a:noFill/>
                    </a:rPr>
                    <a:t> </a:t>
                  </a:r>
                </a:p>
              </p:txBody>
            </p:sp>
          </mc:Fallback>
        </mc:AlternateContent>
      </p:grpSp>
      <p:sp>
        <p:nvSpPr>
          <p:cNvPr id="41" name="TextBox 40">
            <a:extLst>
              <a:ext uri="{FF2B5EF4-FFF2-40B4-BE49-F238E27FC236}">
                <a16:creationId xmlns:a16="http://schemas.microsoft.com/office/drawing/2014/main" id="{01664822-365A-4212-81D7-8E68C5C87EF3}"/>
              </a:ext>
            </a:extLst>
          </p:cNvPr>
          <p:cNvSpPr txBox="1"/>
          <p:nvPr/>
        </p:nvSpPr>
        <p:spPr>
          <a:xfrm>
            <a:off x="327333" y="6024683"/>
            <a:ext cx="111651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a:ea typeface="宋体"/>
                <a:cs typeface="+mn-cs"/>
              </a:rPr>
              <a:t>BACF: Kiani Galoogahi, Hamed, Ashton Fagg, and Simon Lucey. Learning background-aware correlation filters for visual tracking ICCV. 2017.</a:t>
            </a:r>
            <a:br>
              <a:rPr kumimoji="0" lang="en-US" altLang="zh-CN" sz="1100" b="0" i="0" u="none" strike="noStrike" kern="1200" cap="none" spc="0" normalizeH="0" baseline="0" noProof="0">
                <a:ln>
                  <a:noFill/>
                </a:ln>
                <a:solidFill>
                  <a:prstClr val="black"/>
                </a:solidFill>
                <a:effectLst/>
                <a:uLnTx/>
                <a:uFillTx/>
                <a:latin typeface="Times New Roman"/>
                <a:ea typeface="宋体"/>
                <a:cs typeface="+mn-cs"/>
              </a:rPr>
            </a:br>
            <a:r>
              <a:rPr kumimoji="0" lang="en-US" altLang="zh-CN" sz="1100" b="0" i="0" u="none" strike="noStrike" kern="1200" cap="none" spc="0" normalizeH="0" baseline="0" noProof="0">
                <a:ln>
                  <a:noFill/>
                </a:ln>
                <a:solidFill>
                  <a:prstClr val="black"/>
                </a:solidFill>
                <a:effectLst/>
                <a:uLnTx/>
                <a:uFillTx/>
                <a:latin typeface="Times New Roman"/>
                <a:ea typeface="宋体"/>
                <a:cs typeface="+mn-cs"/>
              </a:rPr>
              <a:t>SRDCF: Danelljan, Martin, et al. Learning spatially regularized correlation filters for visual tracking. ICCV. 2015.</a:t>
            </a:r>
            <a:endParaRPr kumimoji="0" lang="en-US" altLang="zh-CN" sz="1100" b="0" i="0" u="none" strike="noStrike" kern="1200" cap="none" spc="0" normalizeH="0" baseline="0" noProof="0" dirty="0">
              <a:ln>
                <a:noFill/>
              </a:ln>
              <a:solidFill>
                <a:prstClr val="black"/>
              </a:solidFill>
              <a:effectLst/>
              <a:uLnTx/>
              <a:uFillTx/>
              <a:latin typeface="Times New Roman"/>
              <a:ea typeface="宋体"/>
              <a:cs typeface="+mn-cs"/>
            </a:endParaRPr>
          </a:p>
        </p:txBody>
      </p:sp>
    </p:spTree>
    <p:extLst>
      <p:ext uri="{BB962C8B-B14F-4D97-AF65-F5344CB8AC3E}">
        <p14:creationId xmlns:p14="http://schemas.microsoft.com/office/powerpoint/2010/main" val="347948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85AD0E-3560-4F85-BC30-EE2B7D2F9943}"/>
              </a:ext>
            </a:extLst>
          </p:cNvPr>
          <p:cNvSpPr>
            <a:spLocks noGrp="1"/>
          </p:cNvSpPr>
          <p:nvPr>
            <p:ph type="title"/>
          </p:nvPr>
        </p:nvSpPr>
        <p:spPr/>
        <p:txBody>
          <a:bodyPr/>
          <a:lstStyle/>
          <a:p>
            <a:r>
              <a:rPr lang="en-US" altLang="zh-CN" dirty="0">
                <a:latin typeface="+mj-lt"/>
              </a:rPr>
              <a:t>Contents</a:t>
            </a:r>
            <a:endParaRPr lang="zh-CN" altLang="en-US" dirty="0">
              <a:latin typeface="+mj-lt"/>
              <a:ea typeface="黑体" panose="02010609060101010101" pitchFamily="49" charset="-122"/>
            </a:endParaRPr>
          </a:p>
        </p:txBody>
      </p:sp>
      <p:sp>
        <p:nvSpPr>
          <p:cNvPr id="3" name="日期占位符 2">
            <a:extLst>
              <a:ext uri="{FF2B5EF4-FFF2-40B4-BE49-F238E27FC236}">
                <a16:creationId xmlns:a16="http://schemas.microsoft.com/office/drawing/2014/main" id="{1D31D4A3-D6E3-490A-96D5-DA9DAAAF72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959D0A-958D-4D69-B5D3-0936845FF524}"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4" name="页脚占位符 3">
            <a:extLst>
              <a:ext uri="{FF2B5EF4-FFF2-40B4-BE49-F238E27FC236}">
                <a16:creationId xmlns:a16="http://schemas.microsoft.com/office/drawing/2014/main" id="{917AC0DF-E633-4516-8984-031CD2C5F3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7" name="灯片编号占位符 6">
            <a:extLst>
              <a:ext uri="{FF2B5EF4-FFF2-40B4-BE49-F238E27FC236}">
                <a16:creationId xmlns:a16="http://schemas.microsoft.com/office/drawing/2014/main" id="{72F2CD05-B34C-49D9-9EB0-106F9114C1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grpSp>
        <p:nvGrpSpPr>
          <p:cNvPr id="14" name="组合 13">
            <a:extLst>
              <a:ext uri="{FF2B5EF4-FFF2-40B4-BE49-F238E27FC236}">
                <a16:creationId xmlns:a16="http://schemas.microsoft.com/office/drawing/2014/main" id="{EE27B0A2-FC5C-4D15-8EA0-DD0D2A9100C3}"/>
              </a:ext>
            </a:extLst>
          </p:cNvPr>
          <p:cNvGrpSpPr/>
          <p:nvPr/>
        </p:nvGrpSpPr>
        <p:grpSpPr>
          <a:xfrm>
            <a:off x="1260000" y="1800000"/>
            <a:ext cx="7444088" cy="2695559"/>
            <a:chOff x="1295466" y="1700808"/>
            <a:chExt cx="7444088" cy="2695559"/>
          </a:xfrm>
        </p:grpSpPr>
        <p:sp>
          <p:nvSpPr>
            <p:cNvPr id="5" name="矩形 4">
              <a:extLst>
                <a:ext uri="{FF2B5EF4-FFF2-40B4-BE49-F238E27FC236}">
                  <a16:creationId xmlns:a16="http://schemas.microsoft.com/office/drawing/2014/main" id="{73579E19-B419-49E1-8113-374BA3D6E9F8}"/>
                </a:ext>
              </a:extLst>
            </p:cNvPr>
            <p:cNvSpPr/>
            <p:nvPr/>
          </p:nvSpPr>
          <p:spPr>
            <a:xfrm>
              <a:off x="1295466" y="1700808"/>
              <a:ext cx="6893400"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Overview and Basic Workflow</a:t>
              </a:r>
              <a:endParaRPr kumimoji="0" lang="zh-CN" altLang="en-US" sz="2400" b="0" i="0" u="none" strike="noStrike" kern="1200" cap="none" spc="0" normalizeH="0" baseline="0" noProof="0">
                <a:ln>
                  <a:noFill/>
                </a:ln>
                <a:solidFill>
                  <a:prstClr val="black"/>
                </a:solidFill>
                <a:effectLst/>
                <a:uLnTx/>
                <a:uFillTx/>
                <a:latin typeface="Times New Roman"/>
                <a:ea typeface="黑体" panose="02010609060101010101" pitchFamily="49" charset="-122"/>
                <a:cs typeface="Arial" pitchFamily="34" charset="0"/>
              </a:endParaRPr>
            </a:p>
          </p:txBody>
        </p:sp>
        <p:sp>
          <p:nvSpPr>
            <p:cNvPr id="6" name="矩形 5">
              <a:extLst>
                <a:ext uri="{FF2B5EF4-FFF2-40B4-BE49-F238E27FC236}">
                  <a16:creationId xmlns:a16="http://schemas.microsoft.com/office/drawing/2014/main" id="{3F3EE7A1-AB54-4CBE-A24D-2E839FD26396}"/>
                </a:ext>
              </a:extLst>
            </p:cNvPr>
            <p:cNvSpPr/>
            <p:nvPr/>
          </p:nvSpPr>
          <p:spPr>
            <a:xfrm>
              <a:off x="1295466" y="2445439"/>
              <a:ext cx="7444088"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Visual Tracking with Correlation Filters</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endParaRPr>
            </a:p>
          </p:txBody>
        </p:sp>
        <p:sp>
          <p:nvSpPr>
            <p:cNvPr id="8" name="矩形 7">
              <a:extLst>
                <a:ext uri="{FF2B5EF4-FFF2-40B4-BE49-F238E27FC236}">
                  <a16:creationId xmlns:a16="http://schemas.microsoft.com/office/drawing/2014/main" id="{0C44E0E4-D0C3-4678-9323-3FDA502F1D82}"/>
                </a:ext>
              </a:extLst>
            </p:cNvPr>
            <p:cNvSpPr/>
            <p:nvPr/>
          </p:nvSpPr>
          <p:spPr>
            <a:xfrm>
              <a:off x="1295467" y="3934702"/>
              <a:ext cx="6747521"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Discussion and Summary</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endParaRPr>
            </a:p>
          </p:txBody>
        </p:sp>
        <p:sp>
          <p:nvSpPr>
            <p:cNvPr id="10" name="矩形 9">
              <a:extLst>
                <a:ext uri="{FF2B5EF4-FFF2-40B4-BE49-F238E27FC236}">
                  <a16:creationId xmlns:a16="http://schemas.microsoft.com/office/drawing/2014/main" id="{239F4A7F-6A26-417D-886B-303D4FFFC825}"/>
                </a:ext>
              </a:extLst>
            </p:cNvPr>
            <p:cNvSpPr/>
            <p:nvPr/>
          </p:nvSpPr>
          <p:spPr>
            <a:xfrm>
              <a:off x="1295466" y="3190069"/>
              <a:ext cx="7251821"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srgbClr val="C00000"/>
                  </a:solidFill>
                  <a:effectLst/>
                  <a:uLnTx/>
                  <a:uFillTx/>
                  <a:latin typeface="Times New Roman"/>
                  <a:ea typeface="黑体" panose="02010609060101010101" pitchFamily="49" charset="-122"/>
                  <a:cs typeface="Arial" pitchFamily="34" charset="0"/>
                </a:rPr>
                <a:t>Siamese Networks for Visual Tracking</a:t>
              </a:r>
              <a:endParaRPr kumimoji="0" lang="zh-CN" altLang="en-US" sz="2400" b="0" i="0" u="none" strike="noStrike" kern="1200" cap="none" spc="0" normalizeH="0" baseline="0" noProof="0" dirty="0">
                <a:ln>
                  <a:noFill/>
                </a:ln>
                <a:solidFill>
                  <a:srgbClr val="C00000"/>
                </a:solidFill>
                <a:effectLst/>
                <a:uLnTx/>
                <a:uFillTx/>
                <a:latin typeface="Times New Roman"/>
                <a:ea typeface="黑体" panose="02010609060101010101" pitchFamily="49" charset="-122"/>
                <a:cs typeface="Arial" pitchFamily="34" charset="0"/>
              </a:endParaRPr>
            </a:p>
          </p:txBody>
        </p:sp>
      </p:grpSp>
    </p:spTree>
    <p:extLst>
      <p:ext uri="{BB962C8B-B14F-4D97-AF65-F5344CB8AC3E}">
        <p14:creationId xmlns:p14="http://schemas.microsoft.com/office/powerpoint/2010/main" val="3596470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B8F2A9-09E4-4B4A-A055-A4B4458EDCAC}"/>
              </a:ext>
            </a:extLst>
          </p:cNvPr>
          <p:cNvSpPr>
            <a:spLocks noGrp="1"/>
          </p:cNvSpPr>
          <p:nvPr>
            <p:ph type="title"/>
          </p:nvPr>
        </p:nvSpPr>
        <p:spPr>
          <a:xfrm>
            <a:off x="336000" y="1703"/>
            <a:ext cx="8378134" cy="504001"/>
          </a:xfrm>
        </p:spPr>
        <p:txBody>
          <a:bodyPr>
            <a:normAutofit/>
          </a:bodyPr>
          <a:lstStyle/>
          <a:p>
            <a:r>
              <a:rPr lang="en-US" altLang="zh-CN" dirty="0"/>
              <a:t>Siamese </a:t>
            </a:r>
            <a:r>
              <a:rPr lang="en-US" altLang="zh-CN"/>
              <a:t>Networks (Similarity by Deep </a:t>
            </a:r>
            <a:r>
              <a:rPr lang="en-US" altLang="zh-CN" dirty="0"/>
              <a:t>Learning)</a:t>
            </a:r>
            <a:endParaRPr lang="zh-CN" altLang="en-US"/>
          </a:p>
        </p:txBody>
      </p:sp>
      <p:sp>
        <p:nvSpPr>
          <p:cNvPr id="7" name="日期占位符 6">
            <a:extLst>
              <a:ext uri="{FF2B5EF4-FFF2-40B4-BE49-F238E27FC236}">
                <a16:creationId xmlns:a16="http://schemas.microsoft.com/office/drawing/2014/main" id="{4FB8C9CF-28C9-4AD5-8AA7-C4C953E74A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3C3222-67F9-44F1-942A-CADF9CB7F8F7}"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8" name="页脚占位符 7">
            <a:extLst>
              <a:ext uri="{FF2B5EF4-FFF2-40B4-BE49-F238E27FC236}">
                <a16:creationId xmlns:a16="http://schemas.microsoft.com/office/drawing/2014/main" id="{CFBC5FEB-D79E-4737-A36A-6FB6B13FD2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65" name="灯片编号占位符 64">
            <a:extLst>
              <a:ext uri="{FF2B5EF4-FFF2-40B4-BE49-F238E27FC236}">
                <a16:creationId xmlns:a16="http://schemas.microsoft.com/office/drawing/2014/main" id="{79AE7E5C-A205-4138-B8FA-ABEF69DBD2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6" name="矩形 5">
            <a:extLst>
              <a:ext uri="{FF2B5EF4-FFF2-40B4-BE49-F238E27FC236}">
                <a16:creationId xmlns:a16="http://schemas.microsoft.com/office/drawing/2014/main" id="{718DA56A-2DA2-4478-85DB-3F2B83071D50}"/>
              </a:ext>
            </a:extLst>
          </p:cNvPr>
          <p:cNvSpPr/>
          <p:nvPr/>
        </p:nvSpPr>
        <p:spPr>
          <a:xfrm>
            <a:off x="812799" y="912539"/>
            <a:ext cx="3917821"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Basic Structure (SiamFC)</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endParaRPr>
          </a:p>
        </p:txBody>
      </p:sp>
      <p:sp>
        <p:nvSpPr>
          <p:cNvPr id="21" name="文本框 20">
            <a:extLst>
              <a:ext uri="{FF2B5EF4-FFF2-40B4-BE49-F238E27FC236}">
                <a16:creationId xmlns:a16="http://schemas.microsoft.com/office/drawing/2014/main" id="{91176CC1-DAC4-417F-8C4F-F82F838B6677}"/>
              </a:ext>
            </a:extLst>
          </p:cNvPr>
          <p:cNvSpPr txBox="1"/>
          <p:nvPr/>
        </p:nvSpPr>
        <p:spPr>
          <a:xfrm>
            <a:off x="6723700" y="2687548"/>
            <a:ext cx="10823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rgbClr val="131413"/>
                </a:solidFill>
                <a:effectLst/>
                <a:uLnTx/>
                <a:uFillTx/>
                <a:latin typeface="Times New Roman"/>
                <a:ea typeface="宋体" panose="02010600030101010101" pitchFamily="2" charset="-122"/>
                <a:cs typeface="Times New Roman" panose="02020603050405020304" pitchFamily="18" charset="0"/>
                <a:sym typeface="Arial"/>
                <a:rtl val="0"/>
              </a:rPr>
              <a:t>6x6x128</a:t>
            </a:r>
          </a:p>
        </p:txBody>
      </p:sp>
      <p:sp>
        <p:nvSpPr>
          <p:cNvPr id="23" name="文本框 22">
            <a:extLst>
              <a:ext uri="{FF2B5EF4-FFF2-40B4-BE49-F238E27FC236}">
                <a16:creationId xmlns:a16="http://schemas.microsoft.com/office/drawing/2014/main" id="{F745D841-B06F-460F-8FAC-348691E030BD}"/>
              </a:ext>
            </a:extLst>
          </p:cNvPr>
          <p:cNvSpPr txBox="1"/>
          <p:nvPr/>
        </p:nvSpPr>
        <p:spPr>
          <a:xfrm>
            <a:off x="6631113" y="4661408"/>
            <a:ext cx="13388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rgbClr val="131413"/>
                </a:solidFill>
                <a:effectLst/>
                <a:uLnTx/>
                <a:uFillTx/>
                <a:latin typeface="Times New Roman"/>
                <a:ea typeface="宋体" panose="02010600030101010101" pitchFamily="2" charset="-122"/>
                <a:cs typeface="Times New Roman" panose="02020603050405020304" pitchFamily="18" charset="0"/>
                <a:sym typeface="Arial"/>
                <a:rtl val="0"/>
              </a:rPr>
              <a:t>22x22x128</a:t>
            </a:r>
          </a:p>
        </p:txBody>
      </p:sp>
      <p:sp>
        <p:nvSpPr>
          <p:cNvPr id="20" name="文本框 19">
            <a:extLst>
              <a:ext uri="{FF2B5EF4-FFF2-40B4-BE49-F238E27FC236}">
                <a16:creationId xmlns:a16="http://schemas.microsoft.com/office/drawing/2014/main" id="{7581A3C9-4E92-4BCA-8578-11E6C8CFF0BB}"/>
              </a:ext>
            </a:extLst>
          </p:cNvPr>
          <p:cNvSpPr txBox="1"/>
          <p:nvPr/>
        </p:nvSpPr>
        <p:spPr>
          <a:xfrm>
            <a:off x="3158542" y="2616957"/>
            <a:ext cx="13388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rgbClr val="131413"/>
                </a:solidFill>
                <a:effectLst/>
                <a:uLnTx/>
                <a:uFillTx/>
                <a:latin typeface="Times New Roman"/>
                <a:ea typeface="宋体" panose="02010600030101010101" pitchFamily="2" charset="-122"/>
                <a:cs typeface="Times New Roman" panose="02020603050405020304" pitchFamily="18" charset="0"/>
                <a:sym typeface="Arial"/>
                <a:rtl val="0"/>
              </a:rPr>
              <a:t>127x127x3</a:t>
            </a:r>
          </a:p>
        </p:txBody>
      </p:sp>
      <p:sp>
        <p:nvSpPr>
          <p:cNvPr id="22" name="文本框 21">
            <a:extLst>
              <a:ext uri="{FF2B5EF4-FFF2-40B4-BE49-F238E27FC236}">
                <a16:creationId xmlns:a16="http://schemas.microsoft.com/office/drawing/2014/main" id="{FBEFAAF1-DA81-4CA0-8C06-C680539E5659}"/>
              </a:ext>
            </a:extLst>
          </p:cNvPr>
          <p:cNvSpPr txBox="1"/>
          <p:nvPr/>
        </p:nvSpPr>
        <p:spPr>
          <a:xfrm>
            <a:off x="3158542" y="4810132"/>
            <a:ext cx="13388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rgbClr val="131413"/>
                </a:solidFill>
                <a:effectLst/>
                <a:uLnTx/>
                <a:uFillTx/>
                <a:latin typeface="Times New Roman"/>
                <a:ea typeface="宋体" panose="02010600030101010101" pitchFamily="2" charset="-122"/>
                <a:cs typeface="Times New Roman" panose="02020603050405020304" pitchFamily="18" charset="0"/>
                <a:sym typeface="Arial"/>
                <a:rtl val="0"/>
              </a:rPr>
              <a:t>255x255x3</a:t>
            </a:r>
          </a:p>
        </p:txBody>
      </p:sp>
      <p:grpSp>
        <p:nvGrpSpPr>
          <p:cNvPr id="67" name="组合 66">
            <a:extLst>
              <a:ext uri="{FF2B5EF4-FFF2-40B4-BE49-F238E27FC236}">
                <a16:creationId xmlns:a16="http://schemas.microsoft.com/office/drawing/2014/main" id="{202CA412-3B0F-4E90-B472-8D73A4C0CE5F}"/>
              </a:ext>
            </a:extLst>
          </p:cNvPr>
          <p:cNvGrpSpPr/>
          <p:nvPr/>
        </p:nvGrpSpPr>
        <p:grpSpPr>
          <a:xfrm>
            <a:off x="2938828" y="1689917"/>
            <a:ext cx="7310687" cy="3180229"/>
            <a:chOff x="2938828" y="1984557"/>
            <a:chExt cx="7310687" cy="3180229"/>
          </a:xfrm>
        </p:grpSpPr>
        <p:grpSp>
          <p:nvGrpSpPr>
            <p:cNvPr id="66" name="组合 65">
              <a:extLst>
                <a:ext uri="{FF2B5EF4-FFF2-40B4-BE49-F238E27FC236}">
                  <a16:creationId xmlns:a16="http://schemas.microsoft.com/office/drawing/2014/main" id="{D7DFE3B2-1B8E-42AA-857A-A3B9477519E2}"/>
                </a:ext>
              </a:extLst>
            </p:cNvPr>
            <p:cNvGrpSpPr/>
            <p:nvPr/>
          </p:nvGrpSpPr>
          <p:grpSpPr>
            <a:xfrm>
              <a:off x="2938828" y="2021237"/>
              <a:ext cx="2924332" cy="3143549"/>
              <a:chOff x="2938828" y="2021237"/>
              <a:chExt cx="2924332" cy="3143549"/>
            </a:xfrm>
          </p:grpSpPr>
          <p:pic>
            <p:nvPicPr>
              <p:cNvPr id="16" name="图片 15">
                <a:extLst>
                  <a:ext uri="{FF2B5EF4-FFF2-40B4-BE49-F238E27FC236}">
                    <a16:creationId xmlns:a16="http://schemas.microsoft.com/office/drawing/2014/main" id="{FF2656B4-A0D8-485D-87AF-7E361B978888}"/>
                  </a:ext>
                </a:extLst>
              </p:cNvPr>
              <p:cNvPicPr>
                <a:picLocks noChangeAspect="1"/>
              </p:cNvPicPr>
              <p:nvPr/>
            </p:nvPicPr>
            <p:blipFill>
              <a:blip r:embed="rId3"/>
              <a:stretch>
                <a:fillRect/>
              </a:stretch>
            </p:blipFill>
            <p:spPr>
              <a:xfrm>
                <a:off x="3152286" y="3606251"/>
                <a:ext cx="1414485" cy="1376628"/>
              </a:xfrm>
              <a:custGeom>
                <a:avLst/>
                <a:gdLst>
                  <a:gd name="connsiteX0" fmla="*/ -173 w 1164027"/>
                  <a:gd name="connsiteY0" fmla="*/ -119 h 1132873"/>
                  <a:gd name="connsiteX1" fmla="*/ 1163855 w 1164027"/>
                  <a:gd name="connsiteY1" fmla="*/ -119 h 1132873"/>
                  <a:gd name="connsiteX2" fmla="*/ 1163855 w 1164027"/>
                  <a:gd name="connsiteY2" fmla="*/ 1132755 h 1132873"/>
                  <a:gd name="connsiteX3" fmla="*/ -173 w 1164027"/>
                  <a:gd name="connsiteY3" fmla="*/ 1132755 h 1132873"/>
                </a:gdLst>
                <a:ahLst/>
                <a:cxnLst>
                  <a:cxn ang="0">
                    <a:pos x="connsiteX0" y="connsiteY0"/>
                  </a:cxn>
                  <a:cxn ang="0">
                    <a:pos x="connsiteX1" y="connsiteY1"/>
                  </a:cxn>
                  <a:cxn ang="0">
                    <a:pos x="connsiteX2" y="connsiteY2"/>
                  </a:cxn>
                  <a:cxn ang="0">
                    <a:pos x="connsiteX3" y="connsiteY3"/>
                  </a:cxn>
                </a:cxnLst>
                <a:rect l="l" t="t" r="r" b="b"/>
                <a:pathLst>
                  <a:path w="1164027" h="1132873">
                    <a:moveTo>
                      <a:pt x="-173" y="-119"/>
                    </a:moveTo>
                    <a:lnTo>
                      <a:pt x="1163855" y="-119"/>
                    </a:lnTo>
                    <a:lnTo>
                      <a:pt x="1163855" y="1132755"/>
                    </a:lnTo>
                    <a:lnTo>
                      <a:pt x="-173" y="1132755"/>
                    </a:lnTo>
                    <a:close/>
                  </a:path>
                </a:pathLst>
              </a:custGeom>
            </p:spPr>
          </p:pic>
          <p:sp>
            <p:nvSpPr>
              <p:cNvPr id="25" name="任意多边形: 形状 24">
                <a:extLst>
                  <a:ext uri="{FF2B5EF4-FFF2-40B4-BE49-F238E27FC236}">
                    <a16:creationId xmlns:a16="http://schemas.microsoft.com/office/drawing/2014/main" id="{58CAD8B3-3D1C-49F4-91F6-80F4495BFB5F}"/>
                  </a:ext>
                </a:extLst>
              </p:cNvPr>
              <p:cNvSpPr/>
              <p:nvPr/>
            </p:nvSpPr>
            <p:spPr>
              <a:xfrm>
                <a:off x="4400851" y="2496352"/>
                <a:ext cx="915842" cy="28655"/>
              </a:xfrm>
              <a:custGeom>
                <a:avLst/>
                <a:gdLst>
                  <a:gd name="connsiteX0" fmla="*/ 0 w 753677"/>
                  <a:gd name="connsiteY0" fmla="*/ 0 h 23581"/>
                  <a:gd name="connsiteX1" fmla="*/ 753677 w 753677"/>
                  <a:gd name="connsiteY1" fmla="*/ 0 h 23581"/>
                </a:gdLst>
                <a:ahLst/>
                <a:cxnLst>
                  <a:cxn ang="0">
                    <a:pos x="connsiteX0" y="connsiteY0"/>
                  </a:cxn>
                  <a:cxn ang="0">
                    <a:pos x="connsiteX1" y="connsiteY1"/>
                  </a:cxn>
                </a:cxnLst>
                <a:rect l="l" t="t" r="r" b="b"/>
                <a:pathLst>
                  <a:path w="753677" h="23581">
                    <a:moveTo>
                      <a:pt x="0" y="0"/>
                    </a:moveTo>
                    <a:lnTo>
                      <a:pt x="753677" y="0"/>
                    </a:lnTo>
                  </a:path>
                </a:pathLst>
              </a:custGeom>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26" name="任意多边形: 形状 25">
                <a:extLst>
                  <a:ext uri="{FF2B5EF4-FFF2-40B4-BE49-F238E27FC236}">
                    <a16:creationId xmlns:a16="http://schemas.microsoft.com/office/drawing/2014/main" id="{385B0C41-1B16-4479-815C-4B18892E5A10}"/>
                  </a:ext>
                </a:extLst>
              </p:cNvPr>
              <p:cNvSpPr/>
              <p:nvPr/>
            </p:nvSpPr>
            <p:spPr>
              <a:xfrm>
                <a:off x="5265972" y="2429583"/>
                <a:ext cx="158466" cy="133536"/>
              </a:xfrm>
              <a:custGeom>
                <a:avLst/>
                <a:gdLst>
                  <a:gd name="connsiteX0" fmla="*/ 0 w 130407"/>
                  <a:gd name="connsiteY0" fmla="*/ 109892 h 109891"/>
                  <a:gd name="connsiteX1" fmla="*/ 23346 w 130407"/>
                  <a:gd name="connsiteY1" fmla="*/ 54946 h 109891"/>
                  <a:gd name="connsiteX2" fmla="*/ 0 w 130407"/>
                  <a:gd name="connsiteY2" fmla="*/ 0 h 109891"/>
                  <a:gd name="connsiteX3" fmla="*/ 130408 w 130407"/>
                  <a:gd name="connsiteY3" fmla="*/ 54946 h 109891"/>
                  <a:gd name="connsiteX4" fmla="*/ 0 w 130407"/>
                  <a:gd name="connsiteY4" fmla="*/ 109892 h 10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07" h="109891">
                    <a:moveTo>
                      <a:pt x="0" y="109892"/>
                    </a:moveTo>
                    <a:lnTo>
                      <a:pt x="23346" y="54946"/>
                    </a:lnTo>
                    <a:lnTo>
                      <a:pt x="0" y="0"/>
                    </a:lnTo>
                    <a:lnTo>
                      <a:pt x="130408" y="54946"/>
                    </a:lnTo>
                    <a:lnTo>
                      <a:pt x="0" y="109892"/>
                    </a:lnTo>
                  </a:path>
                </a:pathLst>
              </a:custGeom>
              <a:solidFill>
                <a:srgbClr val="131413"/>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29" name="任意多边形: 形状 28">
                <a:extLst>
                  <a:ext uri="{FF2B5EF4-FFF2-40B4-BE49-F238E27FC236}">
                    <a16:creationId xmlns:a16="http://schemas.microsoft.com/office/drawing/2014/main" id="{77C37FFF-08E1-4B7F-9163-76D9F1E2FC71}"/>
                  </a:ext>
                </a:extLst>
              </p:cNvPr>
              <p:cNvSpPr/>
              <p:nvPr/>
            </p:nvSpPr>
            <p:spPr>
              <a:xfrm>
                <a:off x="4839573" y="4250950"/>
                <a:ext cx="477120" cy="28655"/>
              </a:xfrm>
              <a:custGeom>
                <a:avLst/>
                <a:gdLst>
                  <a:gd name="connsiteX0" fmla="*/ 0 w 392638"/>
                  <a:gd name="connsiteY0" fmla="*/ 0 h 23581"/>
                  <a:gd name="connsiteX1" fmla="*/ 392638 w 392638"/>
                  <a:gd name="connsiteY1" fmla="*/ 0 h 23581"/>
                </a:gdLst>
                <a:ahLst/>
                <a:cxnLst>
                  <a:cxn ang="0">
                    <a:pos x="connsiteX0" y="connsiteY0"/>
                  </a:cxn>
                  <a:cxn ang="0">
                    <a:pos x="connsiteX1" y="connsiteY1"/>
                  </a:cxn>
                </a:cxnLst>
                <a:rect l="l" t="t" r="r" b="b"/>
                <a:pathLst>
                  <a:path w="392638" h="23581">
                    <a:moveTo>
                      <a:pt x="0" y="0"/>
                    </a:moveTo>
                    <a:lnTo>
                      <a:pt x="392638" y="0"/>
                    </a:lnTo>
                  </a:path>
                </a:pathLst>
              </a:custGeom>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30" name="任意多边形: 形状 29">
                <a:extLst>
                  <a:ext uri="{FF2B5EF4-FFF2-40B4-BE49-F238E27FC236}">
                    <a16:creationId xmlns:a16="http://schemas.microsoft.com/office/drawing/2014/main" id="{05A4F8C1-FF04-4C50-ACD7-0C540E6B8A27}"/>
                  </a:ext>
                </a:extLst>
              </p:cNvPr>
              <p:cNvSpPr/>
              <p:nvPr/>
            </p:nvSpPr>
            <p:spPr>
              <a:xfrm>
                <a:off x="5265972" y="4183896"/>
                <a:ext cx="158466" cy="133822"/>
              </a:xfrm>
              <a:custGeom>
                <a:avLst/>
                <a:gdLst>
                  <a:gd name="connsiteX0" fmla="*/ 0 w 130407"/>
                  <a:gd name="connsiteY0" fmla="*/ 110128 h 110127"/>
                  <a:gd name="connsiteX1" fmla="*/ 23346 w 130407"/>
                  <a:gd name="connsiteY1" fmla="*/ 55182 h 110127"/>
                  <a:gd name="connsiteX2" fmla="*/ 0 w 130407"/>
                  <a:gd name="connsiteY2" fmla="*/ 0 h 110127"/>
                  <a:gd name="connsiteX3" fmla="*/ 130408 w 130407"/>
                  <a:gd name="connsiteY3" fmla="*/ 55182 h 110127"/>
                  <a:gd name="connsiteX4" fmla="*/ 0 w 130407"/>
                  <a:gd name="connsiteY4" fmla="*/ 110128 h 110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07" h="110127">
                    <a:moveTo>
                      <a:pt x="0" y="110128"/>
                    </a:moveTo>
                    <a:lnTo>
                      <a:pt x="23346" y="55182"/>
                    </a:lnTo>
                    <a:lnTo>
                      <a:pt x="0" y="0"/>
                    </a:lnTo>
                    <a:lnTo>
                      <a:pt x="130408" y="55182"/>
                    </a:lnTo>
                    <a:lnTo>
                      <a:pt x="0" y="110128"/>
                    </a:lnTo>
                  </a:path>
                </a:pathLst>
              </a:custGeom>
              <a:solidFill>
                <a:srgbClr val="131413"/>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41" name="任意多边形: 形状 40">
                <a:extLst>
                  <a:ext uri="{FF2B5EF4-FFF2-40B4-BE49-F238E27FC236}">
                    <a16:creationId xmlns:a16="http://schemas.microsoft.com/office/drawing/2014/main" id="{6D967658-8287-460D-90B8-69C4B18B854A}"/>
                  </a:ext>
                </a:extLst>
              </p:cNvPr>
              <p:cNvSpPr/>
              <p:nvPr/>
            </p:nvSpPr>
            <p:spPr>
              <a:xfrm>
                <a:off x="2938828" y="3337115"/>
                <a:ext cx="1827671" cy="1827671"/>
              </a:xfrm>
              <a:custGeom>
                <a:avLst/>
                <a:gdLst>
                  <a:gd name="connsiteX0" fmla="*/ 1443919 w 1504052"/>
                  <a:gd name="connsiteY0" fmla="*/ 1504052 h 1504052"/>
                  <a:gd name="connsiteX1" fmla="*/ 1504053 w 1504052"/>
                  <a:gd name="connsiteY1" fmla="*/ 1443919 h 1504052"/>
                  <a:gd name="connsiteX2" fmla="*/ 1504053 w 1504052"/>
                  <a:gd name="connsiteY2" fmla="*/ 0 h 1504052"/>
                  <a:gd name="connsiteX3" fmla="*/ 60134 w 1504052"/>
                  <a:gd name="connsiteY3" fmla="*/ 0 h 1504052"/>
                  <a:gd name="connsiteX4" fmla="*/ 0 w 1504052"/>
                  <a:gd name="connsiteY4" fmla="*/ 60134 h 1504052"/>
                  <a:gd name="connsiteX5" fmla="*/ 0 w 1504052"/>
                  <a:gd name="connsiteY5" fmla="*/ 1504052 h 150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052" h="1504052">
                    <a:moveTo>
                      <a:pt x="1443919" y="1504052"/>
                    </a:moveTo>
                    <a:lnTo>
                      <a:pt x="1504053" y="1443919"/>
                    </a:lnTo>
                    <a:lnTo>
                      <a:pt x="1504053" y="0"/>
                    </a:lnTo>
                    <a:lnTo>
                      <a:pt x="60134" y="0"/>
                    </a:lnTo>
                    <a:lnTo>
                      <a:pt x="0" y="60134"/>
                    </a:lnTo>
                    <a:lnTo>
                      <a:pt x="0" y="1504052"/>
                    </a:lnTo>
                    <a:close/>
                  </a:path>
                </a:pathLst>
              </a:custGeom>
              <a:noFill/>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42" name="任意多边形: 形状 41">
                <a:extLst>
                  <a:ext uri="{FF2B5EF4-FFF2-40B4-BE49-F238E27FC236}">
                    <a16:creationId xmlns:a16="http://schemas.microsoft.com/office/drawing/2014/main" id="{8223341F-E332-4151-B1E0-7A5FE5BE5148}"/>
                  </a:ext>
                </a:extLst>
              </p:cNvPr>
              <p:cNvSpPr/>
              <p:nvPr/>
            </p:nvSpPr>
            <p:spPr>
              <a:xfrm>
                <a:off x="2938828" y="3410187"/>
                <a:ext cx="1754598" cy="1754599"/>
              </a:xfrm>
              <a:custGeom>
                <a:avLst/>
                <a:gdLst>
                  <a:gd name="connsiteX0" fmla="*/ 0 w 1443918"/>
                  <a:gd name="connsiteY0" fmla="*/ 0 h 1443918"/>
                  <a:gd name="connsiteX1" fmla="*/ 1443919 w 1443918"/>
                  <a:gd name="connsiteY1" fmla="*/ 0 h 1443918"/>
                  <a:gd name="connsiteX2" fmla="*/ 1443919 w 1443918"/>
                  <a:gd name="connsiteY2" fmla="*/ 1443919 h 1443918"/>
                </a:gdLst>
                <a:ahLst/>
                <a:cxnLst>
                  <a:cxn ang="0">
                    <a:pos x="connsiteX0" y="connsiteY0"/>
                  </a:cxn>
                  <a:cxn ang="0">
                    <a:pos x="connsiteX1" y="connsiteY1"/>
                  </a:cxn>
                  <a:cxn ang="0">
                    <a:pos x="connsiteX2" y="connsiteY2"/>
                  </a:cxn>
                </a:cxnLst>
                <a:rect l="l" t="t" r="r" b="b"/>
                <a:pathLst>
                  <a:path w="1443918" h="1443918">
                    <a:moveTo>
                      <a:pt x="0" y="0"/>
                    </a:moveTo>
                    <a:lnTo>
                      <a:pt x="1443919" y="0"/>
                    </a:lnTo>
                    <a:lnTo>
                      <a:pt x="1443919" y="1443919"/>
                    </a:lnTo>
                  </a:path>
                </a:pathLst>
              </a:custGeom>
              <a:noFill/>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43" name="任意多边形: 形状 42">
                <a:extLst>
                  <a:ext uri="{FF2B5EF4-FFF2-40B4-BE49-F238E27FC236}">
                    <a16:creationId xmlns:a16="http://schemas.microsoft.com/office/drawing/2014/main" id="{4D7B926B-28AE-41CB-8005-1364DB2ABC5B}"/>
                  </a:ext>
                </a:extLst>
              </p:cNvPr>
              <p:cNvSpPr/>
              <p:nvPr/>
            </p:nvSpPr>
            <p:spPr>
              <a:xfrm>
                <a:off x="4693428" y="3337115"/>
                <a:ext cx="73072" cy="73072"/>
              </a:xfrm>
              <a:custGeom>
                <a:avLst/>
                <a:gdLst>
                  <a:gd name="connsiteX0" fmla="*/ 0 w 60133"/>
                  <a:gd name="connsiteY0" fmla="*/ 60134 h 60133"/>
                  <a:gd name="connsiteX1" fmla="*/ 60134 w 60133"/>
                  <a:gd name="connsiteY1" fmla="*/ 0 h 60133"/>
                </a:gdLst>
                <a:ahLst/>
                <a:cxnLst>
                  <a:cxn ang="0">
                    <a:pos x="connsiteX0" y="connsiteY0"/>
                  </a:cxn>
                  <a:cxn ang="0">
                    <a:pos x="connsiteX1" y="connsiteY1"/>
                  </a:cxn>
                </a:cxnLst>
                <a:rect l="l" t="t" r="r" b="b"/>
                <a:pathLst>
                  <a:path w="60133" h="60133">
                    <a:moveTo>
                      <a:pt x="0" y="60134"/>
                    </a:moveTo>
                    <a:lnTo>
                      <a:pt x="60134" y="0"/>
                    </a:lnTo>
                  </a:path>
                </a:pathLst>
              </a:custGeom>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44" name="任意多边形: 形状 43">
                <a:extLst>
                  <a:ext uri="{FF2B5EF4-FFF2-40B4-BE49-F238E27FC236}">
                    <a16:creationId xmlns:a16="http://schemas.microsoft.com/office/drawing/2014/main" id="{F1D2E630-E5BA-4E61-A68D-EE4CFE4841F8}"/>
                  </a:ext>
                </a:extLst>
              </p:cNvPr>
              <p:cNvSpPr/>
              <p:nvPr/>
            </p:nvSpPr>
            <p:spPr>
              <a:xfrm>
                <a:off x="3153461" y="4810314"/>
                <a:ext cx="178239" cy="162765"/>
              </a:xfrm>
              <a:custGeom>
                <a:avLst/>
                <a:gdLst>
                  <a:gd name="connsiteX0" fmla="*/ 89611 w 146679"/>
                  <a:gd name="connsiteY0" fmla="*/ 41268 h 133945"/>
                  <a:gd name="connsiteX1" fmla="*/ 119089 w 146679"/>
                  <a:gd name="connsiteY1" fmla="*/ 6839 h 133945"/>
                  <a:gd name="connsiteX2" fmla="*/ 133709 w 146679"/>
                  <a:gd name="connsiteY2" fmla="*/ 10848 h 133945"/>
                  <a:gd name="connsiteX3" fmla="*/ 119560 w 146679"/>
                  <a:gd name="connsiteY3" fmla="*/ 26648 h 133945"/>
                  <a:gd name="connsiteX4" fmla="*/ 130879 w 146679"/>
                  <a:gd name="connsiteY4" fmla="*/ 36788 h 133945"/>
                  <a:gd name="connsiteX5" fmla="*/ 146679 w 146679"/>
                  <a:gd name="connsiteY5" fmla="*/ 19809 h 133945"/>
                  <a:gd name="connsiteX6" fmla="*/ 119560 w 146679"/>
                  <a:gd name="connsiteY6" fmla="*/ 0 h 133945"/>
                  <a:gd name="connsiteX7" fmla="*/ 88432 w 146679"/>
                  <a:gd name="connsiteY7" fmla="*/ 22639 h 133945"/>
                  <a:gd name="connsiteX8" fmla="*/ 56361 w 146679"/>
                  <a:gd name="connsiteY8" fmla="*/ 0 h 133945"/>
                  <a:gd name="connsiteX9" fmla="*/ 8961 w 146679"/>
                  <a:gd name="connsiteY9" fmla="*/ 45749 h 133945"/>
                  <a:gd name="connsiteX10" fmla="*/ 12970 w 146679"/>
                  <a:gd name="connsiteY10" fmla="*/ 48579 h 133945"/>
                  <a:gd name="connsiteX11" fmla="*/ 16272 w 146679"/>
                  <a:gd name="connsiteY11" fmla="*/ 45277 h 133945"/>
                  <a:gd name="connsiteX12" fmla="*/ 55889 w 146679"/>
                  <a:gd name="connsiteY12" fmla="*/ 6839 h 133945"/>
                  <a:gd name="connsiteX13" fmla="*/ 72161 w 146679"/>
                  <a:gd name="connsiteY13" fmla="*/ 26648 h 133945"/>
                  <a:gd name="connsiteX14" fmla="*/ 55889 w 146679"/>
                  <a:gd name="connsiteY14" fmla="*/ 96686 h 133945"/>
                  <a:gd name="connsiteX15" fmla="*/ 28298 w 146679"/>
                  <a:gd name="connsiteY15" fmla="*/ 127106 h 133945"/>
                  <a:gd name="connsiteX16" fmla="*/ 13678 w 146679"/>
                  <a:gd name="connsiteY16" fmla="*/ 123805 h 133945"/>
                  <a:gd name="connsiteX17" fmla="*/ 27119 w 146679"/>
                  <a:gd name="connsiteY17" fmla="*/ 107298 h 133945"/>
                  <a:gd name="connsiteX18" fmla="*/ 16272 w 146679"/>
                  <a:gd name="connsiteY18" fmla="*/ 97157 h 133945"/>
                  <a:gd name="connsiteX19" fmla="*/ 0 w 146679"/>
                  <a:gd name="connsiteY19" fmla="*/ 114136 h 133945"/>
                  <a:gd name="connsiteX20" fmla="*/ 27591 w 146679"/>
                  <a:gd name="connsiteY20" fmla="*/ 133945 h 133945"/>
                  <a:gd name="connsiteX21" fmla="*/ 58719 w 146679"/>
                  <a:gd name="connsiteY21" fmla="*/ 111307 h 133945"/>
                  <a:gd name="connsiteX22" fmla="*/ 90319 w 146679"/>
                  <a:gd name="connsiteY22" fmla="*/ 133945 h 133945"/>
                  <a:gd name="connsiteX23" fmla="*/ 137718 w 146679"/>
                  <a:gd name="connsiteY23" fmla="*/ 88668 h 133945"/>
                  <a:gd name="connsiteX24" fmla="*/ 134417 w 146679"/>
                  <a:gd name="connsiteY24" fmla="*/ 85366 h 133945"/>
                  <a:gd name="connsiteX25" fmla="*/ 130408 w 146679"/>
                  <a:gd name="connsiteY25" fmla="*/ 88668 h 133945"/>
                  <a:gd name="connsiteX26" fmla="*/ 90790 w 146679"/>
                  <a:gd name="connsiteY26" fmla="*/ 127106 h 133945"/>
                  <a:gd name="connsiteX27" fmla="*/ 74990 w 146679"/>
                  <a:gd name="connsiteY27" fmla="*/ 107769 h 133945"/>
                  <a:gd name="connsiteX28" fmla="*/ 79943 w 146679"/>
                  <a:gd name="connsiteY28" fmla="*/ 81829 h 133945"/>
                  <a:gd name="connsiteX29" fmla="*/ 89611 w 146679"/>
                  <a:gd name="connsiteY29" fmla="*/ 41268 h 1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679" h="133945">
                    <a:moveTo>
                      <a:pt x="89611" y="41268"/>
                    </a:moveTo>
                    <a:cubicBezTo>
                      <a:pt x="91734" y="33958"/>
                      <a:pt x="98572" y="6839"/>
                      <a:pt x="119089" y="6839"/>
                    </a:cubicBezTo>
                    <a:cubicBezTo>
                      <a:pt x="120739" y="6839"/>
                      <a:pt x="127578" y="6839"/>
                      <a:pt x="133709" y="10848"/>
                    </a:cubicBezTo>
                    <a:cubicBezTo>
                      <a:pt x="125691" y="12027"/>
                      <a:pt x="119560" y="19337"/>
                      <a:pt x="119560" y="26648"/>
                    </a:cubicBezTo>
                    <a:cubicBezTo>
                      <a:pt x="119560" y="31128"/>
                      <a:pt x="122862" y="36788"/>
                      <a:pt x="130879" y="36788"/>
                    </a:cubicBezTo>
                    <a:cubicBezTo>
                      <a:pt x="137718" y="36788"/>
                      <a:pt x="146679" y="31836"/>
                      <a:pt x="146679" y="19809"/>
                    </a:cubicBezTo>
                    <a:cubicBezTo>
                      <a:pt x="146679" y="4481"/>
                      <a:pt x="129229" y="0"/>
                      <a:pt x="119560" y="0"/>
                    </a:cubicBezTo>
                    <a:cubicBezTo>
                      <a:pt x="102110" y="0"/>
                      <a:pt x="91734" y="15800"/>
                      <a:pt x="88432" y="22639"/>
                    </a:cubicBezTo>
                    <a:cubicBezTo>
                      <a:pt x="81122" y="3301"/>
                      <a:pt x="65322" y="0"/>
                      <a:pt x="56361" y="0"/>
                    </a:cubicBezTo>
                    <a:cubicBezTo>
                      <a:pt x="25940" y="0"/>
                      <a:pt x="8961" y="38439"/>
                      <a:pt x="8961" y="45749"/>
                    </a:cubicBezTo>
                    <a:cubicBezTo>
                      <a:pt x="8961" y="48579"/>
                      <a:pt x="12263" y="48579"/>
                      <a:pt x="12970" y="48579"/>
                    </a:cubicBezTo>
                    <a:cubicBezTo>
                      <a:pt x="15328" y="48579"/>
                      <a:pt x="15800" y="48107"/>
                      <a:pt x="16272" y="45277"/>
                    </a:cubicBezTo>
                    <a:cubicBezTo>
                      <a:pt x="26412" y="14149"/>
                      <a:pt x="46220" y="6839"/>
                      <a:pt x="55889" y="6839"/>
                    </a:cubicBezTo>
                    <a:cubicBezTo>
                      <a:pt x="61549" y="6839"/>
                      <a:pt x="72161" y="9669"/>
                      <a:pt x="72161" y="26648"/>
                    </a:cubicBezTo>
                    <a:cubicBezTo>
                      <a:pt x="72161" y="35609"/>
                      <a:pt x="67208" y="55418"/>
                      <a:pt x="55889" y="96686"/>
                    </a:cubicBezTo>
                    <a:cubicBezTo>
                      <a:pt x="51409" y="115315"/>
                      <a:pt x="41268" y="127106"/>
                      <a:pt x="28298" y="127106"/>
                    </a:cubicBezTo>
                    <a:cubicBezTo>
                      <a:pt x="26648" y="127106"/>
                      <a:pt x="19809" y="127106"/>
                      <a:pt x="13678" y="123805"/>
                    </a:cubicBezTo>
                    <a:cubicBezTo>
                      <a:pt x="20988" y="122154"/>
                      <a:pt x="27119" y="115787"/>
                      <a:pt x="27119" y="107298"/>
                    </a:cubicBezTo>
                    <a:cubicBezTo>
                      <a:pt x="27119" y="99516"/>
                      <a:pt x="20988" y="97157"/>
                      <a:pt x="16272" y="97157"/>
                    </a:cubicBezTo>
                    <a:cubicBezTo>
                      <a:pt x="7310" y="97157"/>
                      <a:pt x="0" y="105175"/>
                      <a:pt x="0" y="114136"/>
                    </a:cubicBezTo>
                    <a:cubicBezTo>
                      <a:pt x="0" y="128286"/>
                      <a:pt x="14621" y="133945"/>
                      <a:pt x="27591" y="133945"/>
                    </a:cubicBezTo>
                    <a:cubicBezTo>
                      <a:pt x="47400" y="133945"/>
                      <a:pt x="58011" y="112957"/>
                      <a:pt x="58719" y="111307"/>
                    </a:cubicBezTo>
                    <a:cubicBezTo>
                      <a:pt x="62020" y="122626"/>
                      <a:pt x="72868" y="133945"/>
                      <a:pt x="90319" y="133945"/>
                    </a:cubicBezTo>
                    <a:cubicBezTo>
                      <a:pt x="120739" y="133945"/>
                      <a:pt x="137718" y="95978"/>
                      <a:pt x="137718" y="88668"/>
                    </a:cubicBezTo>
                    <a:cubicBezTo>
                      <a:pt x="137718" y="85366"/>
                      <a:pt x="134888" y="85366"/>
                      <a:pt x="134417" y="85366"/>
                    </a:cubicBezTo>
                    <a:cubicBezTo>
                      <a:pt x="131587" y="85366"/>
                      <a:pt x="130879" y="86546"/>
                      <a:pt x="130408" y="88668"/>
                    </a:cubicBezTo>
                    <a:cubicBezTo>
                      <a:pt x="120739" y="120268"/>
                      <a:pt x="100459" y="127106"/>
                      <a:pt x="90790" y="127106"/>
                    </a:cubicBezTo>
                    <a:cubicBezTo>
                      <a:pt x="79471" y="127106"/>
                      <a:pt x="74990" y="118145"/>
                      <a:pt x="74990" y="107769"/>
                    </a:cubicBezTo>
                    <a:cubicBezTo>
                      <a:pt x="74990" y="101638"/>
                      <a:pt x="76641" y="94799"/>
                      <a:pt x="79943" y="81829"/>
                    </a:cubicBezTo>
                    <a:lnTo>
                      <a:pt x="89611" y="41268"/>
                    </a:lnTo>
                  </a:path>
                </a:pathLst>
              </a:custGeom>
              <a:solidFill>
                <a:srgbClr val="131413"/>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45" name="任意多边形: 形状 44">
                <a:extLst>
                  <a:ext uri="{FF2B5EF4-FFF2-40B4-BE49-F238E27FC236}">
                    <a16:creationId xmlns:a16="http://schemas.microsoft.com/office/drawing/2014/main" id="{F669DD1F-69A8-4538-A0D7-E34C36B7F58C}"/>
                  </a:ext>
                </a:extLst>
              </p:cNvPr>
              <p:cNvSpPr/>
              <p:nvPr/>
            </p:nvSpPr>
            <p:spPr>
              <a:xfrm>
                <a:off x="3377550" y="2021237"/>
                <a:ext cx="950229" cy="950229"/>
              </a:xfrm>
              <a:custGeom>
                <a:avLst/>
                <a:gdLst>
                  <a:gd name="connsiteX0" fmla="*/ 721841 w 781975"/>
                  <a:gd name="connsiteY0" fmla="*/ 781975 h 781975"/>
                  <a:gd name="connsiteX1" fmla="*/ 781975 w 781975"/>
                  <a:gd name="connsiteY1" fmla="*/ 721841 h 781975"/>
                  <a:gd name="connsiteX2" fmla="*/ 781975 w 781975"/>
                  <a:gd name="connsiteY2" fmla="*/ 0 h 781975"/>
                  <a:gd name="connsiteX3" fmla="*/ 60134 w 781975"/>
                  <a:gd name="connsiteY3" fmla="*/ 0 h 781975"/>
                  <a:gd name="connsiteX4" fmla="*/ 0 w 781975"/>
                  <a:gd name="connsiteY4" fmla="*/ 60134 h 781975"/>
                  <a:gd name="connsiteX5" fmla="*/ 0 w 781975"/>
                  <a:gd name="connsiteY5" fmla="*/ 781975 h 7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975" h="781975">
                    <a:moveTo>
                      <a:pt x="721841" y="781975"/>
                    </a:moveTo>
                    <a:lnTo>
                      <a:pt x="781975" y="721841"/>
                    </a:lnTo>
                    <a:lnTo>
                      <a:pt x="781975" y="0"/>
                    </a:lnTo>
                    <a:lnTo>
                      <a:pt x="60134" y="0"/>
                    </a:lnTo>
                    <a:lnTo>
                      <a:pt x="0" y="60134"/>
                    </a:lnTo>
                    <a:lnTo>
                      <a:pt x="0" y="781975"/>
                    </a:lnTo>
                    <a:close/>
                  </a:path>
                </a:pathLst>
              </a:custGeom>
              <a:noFill/>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46" name="任意多边形: 形状 45">
                <a:extLst>
                  <a:ext uri="{FF2B5EF4-FFF2-40B4-BE49-F238E27FC236}">
                    <a16:creationId xmlns:a16="http://schemas.microsoft.com/office/drawing/2014/main" id="{CA26B201-36CC-49CD-A701-C10F319D75D7}"/>
                  </a:ext>
                </a:extLst>
              </p:cNvPr>
              <p:cNvSpPr/>
              <p:nvPr/>
            </p:nvSpPr>
            <p:spPr>
              <a:xfrm>
                <a:off x="3377550" y="2094309"/>
                <a:ext cx="877156" cy="877156"/>
              </a:xfrm>
              <a:custGeom>
                <a:avLst/>
                <a:gdLst>
                  <a:gd name="connsiteX0" fmla="*/ 0 w 721841"/>
                  <a:gd name="connsiteY0" fmla="*/ 0 h 721841"/>
                  <a:gd name="connsiteX1" fmla="*/ 721841 w 721841"/>
                  <a:gd name="connsiteY1" fmla="*/ 0 h 721841"/>
                  <a:gd name="connsiteX2" fmla="*/ 721841 w 721841"/>
                  <a:gd name="connsiteY2" fmla="*/ 721841 h 721841"/>
                </a:gdLst>
                <a:ahLst/>
                <a:cxnLst>
                  <a:cxn ang="0">
                    <a:pos x="connsiteX0" y="connsiteY0"/>
                  </a:cxn>
                  <a:cxn ang="0">
                    <a:pos x="connsiteX1" y="connsiteY1"/>
                  </a:cxn>
                  <a:cxn ang="0">
                    <a:pos x="connsiteX2" y="connsiteY2"/>
                  </a:cxn>
                </a:cxnLst>
                <a:rect l="l" t="t" r="r" b="b"/>
                <a:pathLst>
                  <a:path w="721841" h="721841">
                    <a:moveTo>
                      <a:pt x="0" y="0"/>
                    </a:moveTo>
                    <a:lnTo>
                      <a:pt x="721841" y="0"/>
                    </a:lnTo>
                    <a:lnTo>
                      <a:pt x="721841" y="721841"/>
                    </a:lnTo>
                  </a:path>
                </a:pathLst>
              </a:custGeom>
              <a:noFill/>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47" name="任意多边形: 形状 46">
                <a:extLst>
                  <a:ext uri="{FF2B5EF4-FFF2-40B4-BE49-F238E27FC236}">
                    <a16:creationId xmlns:a16="http://schemas.microsoft.com/office/drawing/2014/main" id="{E2EFF0B6-936C-4A5F-B39C-B7E5E9C8F6A0}"/>
                  </a:ext>
                </a:extLst>
              </p:cNvPr>
              <p:cNvSpPr/>
              <p:nvPr/>
            </p:nvSpPr>
            <p:spPr>
              <a:xfrm>
                <a:off x="4254706" y="2021237"/>
                <a:ext cx="73072" cy="73072"/>
              </a:xfrm>
              <a:custGeom>
                <a:avLst/>
                <a:gdLst>
                  <a:gd name="connsiteX0" fmla="*/ 0 w 60133"/>
                  <a:gd name="connsiteY0" fmla="*/ 60134 h 60133"/>
                  <a:gd name="connsiteX1" fmla="*/ 60134 w 60133"/>
                  <a:gd name="connsiteY1" fmla="*/ 0 h 60133"/>
                </a:gdLst>
                <a:ahLst/>
                <a:cxnLst>
                  <a:cxn ang="0">
                    <a:pos x="connsiteX0" y="connsiteY0"/>
                  </a:cxn>
                  <a:cxn ang="0">
                    <a:pos x="connsiteX1" y="connsiteY1"/>
                  </a:cxn>
                </a:cxnLst>
                <a:rect l="l" t="t" r="r" b="b"/>
                <a:pathLst>
                  <a:path w="60133" h="60133">
                    <a:moveTo>
                      <a:pt x="0" y="60134"/>
                    </a:moveTo>
                    <a:lnTo>
                      <a:pt x="60134" y="0"/>
                    </a:lnTo>
                  </a:path>
                </a:pathLst>
              </a:custGeom>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48" name="任意多边形: 形状 47">
                <a:extLst>
                  <a:ext uri="{FF2B5EF4-FFF2-40B4-BE49-F238E27FC236}">
                    <a16:creationId xmlns:a16="http://schemas.microsoft.com/office/drawing/2014/main" id="{CA03BB58-0EBD-431B-A2C9-5FD2851CC366}"/>
                  </a:ext>
                </a:extLst>
              </p:cNvPr>
              <p:cNvSpPr/>
              <p:nvPr/>
            </p:nvSpPr>
            <p:spPr>
              <a:xfrm>
                <a:off x="3744058" y="2451361"/>
                <a:ext cx="152162" cy="162478"/>
              </a:xfrm>
              <a:custGeom>
                <a:avLst/>
                <a:gdLst>
                  <a:gd name="connsiteX0" fmla="*/ 26176 w 125219"/>
                  <a:gd name="connsiteY0" fmla="*/ 106354 h 133709"/>
                  <a:gd name="connsiteX1" fmla="*/ 61313 w 125219"/>
                  <a:gd name="connsiteY1" fmla="*/ 72396 h 133709"/>
                  <a:gd name="connsiteX2" fmla="*/ 90790 w 125219"/>
                  <a:gd name="connsiteY2" fmla="*/ 45749 h 133709"/>
                  <a:gd name="connsiteX3" fmla="*/ 125220 w 125219"/>
                  <a:gd name="connsiteY3" fmla="*/ 3301 h 133709"/>
                  <a:gd name="connsiteX4" fmla="*/ 121918 w 125219"/>
                  <a:gd name="connsiteY4" fmla="*/ 0 h 133709"/>
                  <a:gd name="connsiteX5" fmla="*/ 117438 w 125219"/>
                  <a:gd name="connsiteY5" fmla="*/ 3301 h 133709"/>
                  <a:gd name="connsiteX6" fmla="*/ 95507 w 125219"/>
                  <a:gd name="connsiteY6" fmla="*/ 22639 h 133709"/>
                  <a:gd name="connsiteX7" fmla="*/ 80178 w 125219"/>
                  <a:gd name="connsiteY7" fmla="*/ 12970 h 133709"/>
                  <a:gd name="connsiteX8" fmla="*/ 59898 w 125219"/>
                  <a:gd name="connsiteY8" fmla="*/ 0 h 133709"/>
                  <a:gd name="connsiteX9" fmla="*/ 24289 w 125219"/>
                  <a:gd name="connsiteY9" fmla="*/ 33958 h 133709"/>
                  <a:gd name="connsiteX10" fmla="*/ 27591 w 125219"/>
                  <a:gd name="connsiteY10" fmla="*/ 37259 h 133709"/>
                  <a:gd name="connsiteX11" fmla="*/ 31600 w 125219"/>
                  <a:gd name="connsiteY11" fmla="*/ 33958 h 133709"/>
                  <a:gd name="connsiteX12" fmla="*/ 57068 w 125219"/>
                  <a:gd name="connsiteY12" fmla="*/ 19809 h 133709"/>
                  <a:gd name="connsiteX13" fmla="*/ 75226 w 125219"/>
                  <a:gd name="connsiteY13" fmla="*/ 24289 h 133709"/>
                  <a:gd name="connsiteX14" fmla="*/ 98337 w 125219"/>
                  <a:gd name="connsiteY14" fmla="*/ 28770 h 133709"/>
                  <a:gd name="connsiteX15" fmla="*/ 57068 w 125219"/>
                  <a:gd name="connsiteY15" fmla="*/ 67208 h 133709"/>
                  <a:gd name="connsiteX16" fmla="*/ 30421 w 125219"/>
                  <a:gd name="connsiteY16" fmla="*/ 91969 h 133709"/>
                  <a:gd name="connsiteX17" fmla="*/ 0 w 125219"/>
                  <a:gd name="connsiteY17" fmla="*/ 130879 h 133709"/>
                  <a:gd name="connsiteX18" fmla="*/ 4009 w 125219"/>
                  <a:gd name="connsiteY18" fmla="*/ 133709 h 133709"/>
                  <a:gd name="connsiteX19" fmla="*/ 8489 w 125219"/>
                  <a:gd name="connsiteY19" fmla="*/ 129700 h 133709"/>
                  <a:gd name="connsiteX20" fmla="*/ 33486 w 125219"/>
                  <a:gd name="connsiteY20" fmla="*/ 111542 h 133709"/>
                  <a:gd name="connsiteX21" fmla="*/ 50937 w 125219"/>
                  <a:gd name="connsiteY21" fmla="*/ 122862 h 133709"/>
                  <a:gd name="connsiteX22" fmla="*/ 69567 w 125219"/>
                  <a:gd name="connsiteY22" fmla="*/ 133709 h 133709"/>
                  <a:gd name="connsiteX23" fmla="*/ 115787 w 125219"/>
                  <a:gd name="connsiteY23" fmla="*/ 88432 h 133709"/>
                  <a:gd name="connsiteX24" fmla="*/ 112486 w 125219"/>
                  <a:gd name="connsiteY24" fmla="*/ 85131 h 133709"/>
                  <a:gd name="connsiteX25" fmla="*/ 108005 w 125219"/>
                  <a:gd name="connsiteY25" fmla="*/ 89140 h 133709"/>
                  <a:gd name="connsiteX26" fmla="*/ 72868 w 125219"/>
                  <a:gd name="connsiteY26" fmla="*/ 113900 h 133709"/>
                  <a:gd name="connsiteX27" fmla="*/ 55417 w 125219"/>
                  <a:gd name="connsiteY27" fmla="*/ 109892 h 133709"/>
                  <a:gd name="connsiteX28" fmla="*/ 34430 w 125219"/>
                  <a:gd name="connsiteY28" fmla="*/ 104704 h 133709"/>
                  <a:gd name="connsiteX29" fmla="*/ 26176 w 125219"/>
                  <a:gd name="connsiteY29" fmla="*/ 106354 h 13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219" h="133709">
                    <a:moveTo>
                      <a:pt x="26176" y="106354"/>
                    </a:moveTo>
                    <a:cubicBezTo>
                      <a:pt x="41976" y="89375"/>
                      <a:pt x="50937" y="81593"/>
                      <a:pt x="61313" y="72396"/>
                    </a:cubicBezTo>
                    <a:cubicBezTo>
                      <a:pt x="61313" y="72396"/>
                      <a:pt x="79943" y="56597"/>
                      <a:pt x="90790" y="45749"/>
                    </a:cubicBezTo>
                    <a:cubicBezTo>
                      <a:pt x="118381" y="18630"/>
                      <a:pt x="125220" y="4481"/>
                      <a:pt x="125220" y="3301"/>
                    </a:cubicBezTo>
                    <a:cubicBezTo>
                      <a:pt x="125220" y="0"/>
                      <a:pt x="122390" y="0"/>
                      <a:pt x="121918" y="0"/>
                    </a:cubicBezTo>
                    <a:cubicBezTo>
                      <a:pt x="119560" y="0"/>
                      <a:pt x="119089" y="472"/>
                      <a:pt x="117438" y="3301"/>
                    </a:cubicBezTo>
                    <a:cubicBezTo>
                      <a:pt x="108477" y="17451"/>
                      <a:pt x="102110" y="22639"/>
                      <a:pt x="95507" y="22639"/>
                    </a:cubicBezTo>
                    <a:cubicBezTo>
                      <a:pt x="88196" y="22639"/>
                      <a:pt x="84659" y="18158"/>
                      <a:pt x="80178" y="12970"/>
                    </a:cubicBezTo>
                    <a:cubicBezTo>
                      <a:pt x="74519" y="6131"/>
                      <a:pt x="69567" y="0"/>
                      <a:pt x="59898" y="0"/>
                    </a:cubicBezTo>
                    <a:cubicBezTo>
                      <a:pt x="37967" y="0"/>
                      <a:pt x="24289" y="27591"/>
                      <a:pt x="24289" y="33958"/>
                    </a:cubicBezTo>
                    <a:cubicBezTo>
                      <a:pt x="24289" y="35609"/>
                      <a:pt x="25468" y="37259"/>
                      <a:pt x="27591" y="37259"/>
                    </a:cubicBezTo>
                    <a:cubicBezTo>
                      <a:pt x="30421" y="37259"/>
                      <a:pt x="30892" y="35609"/>
                      <a:pt x="31600" y="33958"/>
                    </a:cubicBezTo>
                    <a:cubicBezTo>
                      <a:pt x="37259" y="20280"/>
                      <a:pt x="54238" y="19809"/>
                      <a:pt x="57068" y="19809"/>
                    </a:cubicBezTo>
                    <a:cubicBezTo>
                      <a:pt x="62728" y="19809"/>
                      <a:pt x="68388" y="22167"/>
                      <a:pt x="75226" y="24289"/>
                    </a:cubicBezTo>
                    <a:cubicBezTo>
                      <a:pt x="87017" y="28770"/>
                      <a:pt x="90554" y="28770"/>
                      <a:pt x="98337" y="28770"/>
                    </a:cubicBezTo>
                    <a:cubicBezTo>
                      <a:pt x="87489" y="41268"/>
                      <a:pt x="62728" y="62728"/>
                      <a:pt x="57068" y="67208"/>
                    </a:cubicBezTo>
                    <a:lnTo>
                      <a:pt x="30421" y="91969"/>
                    </a:lnTo>
                    <a:cubicBezTo>
                      <a:pt x="10140" y="111778"/>
                      <a:pt x="0" y="128757"/>
                      <a:pt x="0" y="130879"/>
                    </a:cubicBezTo>
                    <a:cubicBezTo>
                      <a:pt x="0" y="133709"/>
                      <a:pt x="2830" y="133709"/>
                      <a:pt x="4009" y="133709"/>
                    </a:cubicBezTo>
                    <a:cubicBezTo>
                      <a:pt x="6367" y="133709"/>
                      <a:pt x="6839" y="133002"/>
                      <a:pt x="8489" y="129700"/>
                    </a:cubicBezTo>
                    <a:cubicBezTo>
                      <a:pt x="15328" y="119560"/>
                      <a:pt x="24289" y="111542"/>
                      <a:pt x="33486" y="111542"/>
                    </a:cubicBezTo>
                    <a:cubicBezTo>
                      <a:pt x="40325" y="111542"/>
                      <a:pt x="43155" y="113665"/>
                      <a:pt x="50937" y="122862"/>
                    </a:cubicBezTo>
                    <a:cubicBezTo>
                      <a:pt x="55417" y="128993"/>
                      <a:pt x="61077" y="133709"/>
                      <a:pt x="69567" y="133709"/>
                    </a:cubicBezTo>
                    <a:cubicBezTo>
                      <a:pt x="99044" y="133709"/>
                      <a:pt x="115787" y="96450"/>
                      <a:pt x="115787" y="88432"/>
                    </a:cubicBezTo>
                    <a:cubicBezTo>
                      <a:pt x="115787" y="86781"/>
                      <a:pt x="114608" y="85131"/>
                      <a:pt x="112486" y="85131"/>
                    </a:cubicBezTo>
                    <a:cubicBezTo>
                      <a:pt x="109656" y="85131"/>
                      <a:pt x="109184" y="86781"/>
                      <a:pt x="108005" y="89140"/>
                    </a:cubicBezTo>
                    <a:cubicBezTo>
                      <a:pt x="101166" y="108477"/>
                      <a:pt x="82537" y="113900"/>
                      <a:pt x="72868" y="113900"/>
                    </a:cubicBezTo>
                    <a:cubicBezTo>
                      <a:pt x="66737" y="113900"/>
                      <a:pt x="61549" y="112250"/>
                      <a:pt x="55417" y="109892"/>
                    </a:cubicBezTo>
                    <a:cubicBezTo>
                      <a:pt x="45277" y="105883"/>
                      <a:pt x="40797" y="104704"/>
                      <a:pt x="34430" y="104704"/>
                    </a:cubicBezTo>
                    <a:cubicBezTo>
                      <a:pt x="33722" y="105175"/>
                      <a:pt x="29006" y="105175"/>
                      <a:pt x="26176" y="106354"/>
                    </a:cubicBezTo>
                  </a:path>
                </a:pathLst>
              </a:custGeom>
              <a:solidFill>
                <a:srgbClr val="131413"/>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49" name="任意多边形: 形状 48">
                <a:extLst>
                  <a:ext uri="{FF2B5EF4-FFF2-40B4-BE49-F238E27FC236}">
                    <a16:creationId xmlns:a16="http://schemas.microsoft.com/office/drawing/2014/main" id="{C2BF71C9-2687-4A5A-8496-0764AC1EEAE6}"/>
                  </a:ext>
                </a:extLst>
              </p:cNvPr>
              <p:cNvSpPr/>
              <p:nvPr/>
            </p:nvSpPr>
            <p:spPr>
              <a:xfrm>
                <a:off x="5424439" y="2276848"/>
                <a:ext cx="438721" cy="438721"/>
              </a:xfrm>
              <a:custGeom>
                <a:avLst/>
                <a:gdLst>
                  <a:gd name="connsiteX0" fmla="*/ 0 w 361038"/>
                  <a:gd name="connsiteY0" fmla="*/ 0 h 361038"/>
                  <a:gd name="connsiteX1" fmla="*/ 361039 w 361038"/>
                  <a:gd name="connsiteY1" fmla="*/ 0 h 361038"/>
                  <a:gd name="connsiteX2" fmla="*/ 361039 w 361038"/>
                  <a:gd name="connsiteY2" fmla="*/ 361039 h 361038"/>
                  <a:gd name="connsiteX3" fmla="*/ 0 w 361038"/>
                  <a:gd name="connsiteY3" fmla="*/ 361039 h 361038"/>
                </a:gdLst>
                <a:ahLst/>
                <a:cxnLst>
                  <a:cxn ang="0">
                    <a:pos x="connsiteX0" y="connsiteY0"/>
                  </a:cxn>
                  <a:cxn ang="0">
                    <a:pos x="connsiteX1" y="connsiteY1"/>
                  </a:cxn>
                  <a:cxn ang="0">
                    <a:pos x="connsiteX2" y="connsiteY2"/>
                  </a:cxn>
                  <a:cxn ang="0">
                    <a:pos x="connsiteX3" y="connsiteY3"/>
                  </a:cxn>
                </a:cxnLst>
                <a:rect l="l" t="t" r="r" b="b"/>
                <a:pathLst>
                  <a:path w="361038" h="361038">
                    <a:moveTo>
                      <a:pt x="0" y="0"/>
                    </a:moveTo>
                    <a:lnTo>
                      <a:pt x="361039" y="0"/>
                    </a:lnTo>
                    <a:lnTo>
                      <a:pt x="361039" y="361039"/>
                    </a:lnTo>
                    <a:lnTo>
                      <a:pt x="0" y="361039"/>
                    </a:lnTo>
                    <a:close/>
                  </a:path>
                </a:pathLst>
              </a:custGeom>
              <a:solidFill>
                <a:srgbClr val="C7CDF0"/>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50" name="任意多边形: 形状 49">
                <a:extLst>
                  <a:ext uri="{FF2B5EF4-FFF2-40B4-BE49-F238E27FC236}">
                    <a16:creationId xmlns:a16="http://schemas.microsoft.com/office/drawing/2014/main" id="{80B41F01-91FB-4DBE-AC76-5C267BECF034}"/>
                  </a:ext>
                </a:extLst>
              </p:cNvPr>
              <p:cNvSpPr/>
              <p:nvPr/>
            </p:nvSpPr>
            <p:spPr>
              <a:xfrm>
                <a:off x="5424439" y="2277133"/>
                <a:ext cx="438721" cy="438721"/>
              </a:xfrm>
              <a:custGeom>
                <a:avLst/>
                <a:gdLst>
                  <a:gd name="connsiteX0" fmla="*/ 0 w 361038"/>
                  <a:gd name="connsiteY0" fmla="*/ 0 h 361038"/>
                  <a:gd name="connsiteX1" fmla="*/ 361039 w 361038"/>
                  <a:gd name="connsiteY1" fmla="*/ 0 h 361038"/>
                  <a:gd name="connsiteX2" fmla="*/ 361039 w 361038"/>
                  <a:gd name="connsiteY2" fmla="*/ 361039 h 361038"/>
                  <a:gd name="connsiteX3" fmla="*/ 0 w 361038"/>
                  <a:gd name="connsiteY3" fmla="*/ 361039 h 361038"/>
                </a:gdLst>
                <a:ahLst/>
                <a:cxnLst>
                  <a:cxn ang="0">
                    <a:pos x="connsiteX0" y="connsiteY0"/>
                  </a:cxn>
                  <a:cxn ang="0">
                    <a:pos x="connsiteX1" y="connsiteY1"/>
                  </a:cxn>
                  <a:cxn ang="0">
                    <a:pos x="connsiteX2" y="connsiteY2"/>
                  </a:cxn>
                  <a:cxn ang="0">
                    <a:pos x="connsiteX3" y="connsiteY3"/>
                  </a:cxn>
                </a:cxnLst>
                <a:rect l="l" t="t" r="r" b="b"/>
                <a:pathLst>
                  <a:path w="361038" h="361038">
                    <a:moveTo>
                      <a:pt x="0" y="0"/>
                    </a:moveTo>
                    <a:lnTo>
                      <a:pt x="361039" y="0"/>
                    </a:lnTo>
                    <a:lnTo>
                      <a:pt x="361039" y="361039"/>
                    </a:lnTo>
                    <a:lnTo>
                      <a:pt x="0" y="361039"/>
                    </a:lnTo>
                    <a:close/>
                  </a:path>
                </a:pathLst>
              </a:custGeom>
              <a:noFill/>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51" name="任意多边形: 形状 50">
                <a:extLst>
                  <a:ext uri="{FF2B5EF4-FFF2-40B4-BE49-F238E27FC236}">
                    <a16:creationId xmlns:a16="http://schemas.microsoft.com/office/drawing/2014/main" id="{0D0C072B-8886-4BA8-98FF-174011EF9D91}"/>
                  </a:ext>
                </a:extLst>
              </p:cNvPr>
              <p:cNvSpPr/>
              <p:nvPr/>
            </p:nvSpPr>
            <p:spPr>
              <a:xfrm>
                <a:off x="5536197" y="2388892"/>
                <a:ext cx="203743" cy="236984"/>
              </a:xfrm>
              <a:custGeom>
                <a:avLst/>
                <a:gdLst>
                  <a:gd name="connsiteX0" fmla="*/ 76170 w 167667"/>
                  <a:gd name="connsiteY0" fmla="*/ 116966 h 195022"/>
                  <a:gd name="connsiteX1" fmla="*/ 70982 w 167667"/>
                  <a:gd name="connsiteY1" fmla="*/ 116494 h 195022"/>
                  <a:gd name="connsiteX2" fmla="*/ 66973 w 167667"/>
                  <a:gd name="connsiteY2" fmla="*/ 115315 h 195022"/>
                  <a:gd name="connsiteX3" fmla="*/ 72632 w 167667"/>
                  <a:gd name="connsiteY3" fmla="*/ 83716 h 195022"/>
                  <a:gd name="connsiteX4" fmla="*/ 131351 w 167667"/>
                  <a:gd name="connsiteY4" fmla="*/ 17686 h 195022"/>
                  <a:gd name="connsiteX5" fmla="*/ 159649 w 167667"/>
                  <a:gd name="connsiteY5" fmla="*/ 47635 h 195022"/>
                  <a:gd name="connsiteX6" fmla="*/ 76170 w 167667"/>
                  <a:gd name="connsiteY6" fmla="*/ 116966 h 195022"/>
                  <a:gd name="connsiteX7" fmla="*/ 35373 w 167667"/>
                  <a:gd name="connsiteY7" fmla="*/ 180873 h 195022"/>
                  <a:gd name="connsiteX8" fmla="*/ 33722 w 167667"/>
                  <a:gd name="connsiteY8" fmla="*/ 187004 h 195022"/>
                  <a:gd name="connsiteX9" fmla="*/ 42683 w 167667"/>
                  <a:gd name="connsiteY9" fmla="*/ 195022 h 195022"/>
                  <a:gd name="connsiteX10" fmla="*/ 53531 w 167667"/>
                  <a:gd name="connsiteY10" fmla="*/ 187712 h 195022"/>
                  <a:gd name="connsiteX11" fmla="*/ 63671 w 167667"/>
                  <a:gd name="connsiteY11" fmla="*/ 133473 h 195022"/>
                  <a:gd name="connsiteX12" fmla="*/ 73340 w 167667"/>
                  <a:gd name="connsiteY12" fmla="*/ 133945 h 195022"/>
                  <a:gd name="connsiteX13" fmla="*/ 167667 w 167667"/>
                  <a:gd name="connsiteY13" fmla="*/ 41268 h 195022"/>
                  <a:gd name="connsiteX14" fmla="*/ 134417 w 167667"/>
                  <a:gd name="connsiteY14" fmla="*/ 0 h 195022"/>
                  <a:gd name="connsiteX15" fmla="*/ 56361 w 167667"/>
                  <a:gd name="connsiteY15" fmla="*/ 115315 h 195022"/>
                  <a:gd name="connsiteX16" fmla="*/ 7782 w 167667"/>
                  <a:gd name="connsiteY16" fmla="*/ 71217 h 195022"/>
                  <a:gd name="connsiteX17" fmla="*/ 32071 w 167667"/>
                  <a:gd name="connsiteY17" fmla="*/ 10140 h 195022"/>
                  <a:gd name="connsiteX18" fmla="*/ 34430 w 167667"/>
                  <a:gd name="connsiteY18" fmla="*/ 6131 h 195022"/>
                  <a:gd name="connsiteX19" fmla="*/ 31128 w 167667"/>
                  <a:gd name="connsiteY19" fmla="*/ 3301 h 195022"/>
                  <a:gd name="connsiteX20" fmla="*/ 0 w 167667"/>
                  <a:gd name="connsiteY20" fmla="*/ 74519 h 195022"/>
                  <a:gd name="connsiteX21" fmla="*/ 51409 w 167667"/>
                  <a:gd name="connsiteY21" fmla="*/ 131115 h 195022"/>
                  <a:gd name="connsiteX22" fmla="*/ 35373 w 167667"/>
                  <a:gd name="connsiteY22" fmla="*/ 180873 h 19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667" h="195022">
                    <a:moveTo>
                      <a:pt x="76170" y="116966"/>
                    </a:moveTo>
                    <a:cubicBezTo>
                      <a:pt x="73811" y="116966"/>
                      <a:pt x="73340" y="116966"/>
                      <a:pt x="70982" y="116494"/>
                    </a:cubicBezTo>
                    <a:cubicBezTo>
                      <a:pt x="66973" y="116494"/>
                      <a:pt x="66973" y="116494"/>
                      <a:pt x="66973" y="115315"/>
                    </a:cubicBezTo>
                    <a:cubicBezTo>
                      <a:pt x="66973" y="114844"/>
                      <a:pt x="72161" y="88196"/>
                      <a:pt x="72632" y="83716"/>
                    </a:cubicBezTo>
                    <a:cubicBezTo>
                      <a:pt x="82301" y="45749"/>
                      <a:pt x="104939" y="17686"/>
                      <a:pt x="131351" y="17686"/>
                    </a:cubicBezTo>
                    <a:cubicBezTo>
                      <a:pt x="151632" y="17686"/>
                      <a:pt x="159649" y="33486"/>
                      <a:pt x="159649" y="47635"/>
                    </a:cubicBezTo>
                    <a:cubicBezTo>
                      <a:pt x="159649" y="80886"/>
                      <a:pt x="121918" y="116966"/>
                      <a:pt x="76170" y="116966"/>
                    </a:cubicBezTo>
                    <a:moveTo>
                      <a:pt x="35373" y="180873"/>
                    </a:moveTo>
                    <a:cubicBezTo>
                      <a:pt x="34194" y="184882"/>
                      <a:pt x="33722" y="185354"/>
                      <a:pt x="33722" y="187004"/>
                    </a:cubicBezTo>
                    <a:cubicBezTo>
                      <a:pt x="33722" y="193136"/>
                      <a:pt x="39382" y="195022"/>
                      <a:pt x="42683" y="195022"/>
                    </a:cubicBezTo>
                    <a:cubicBezTo>
                      <a:pt x="43862" y="195022"/>
                      <a:pt x="50701" y="194551"/>
                      <a:pt x="53531" y="187712"/>
                    </a:cubicBezTo>
                    <a:cubicBezTo>
                      <a:pt x="54003" y="184882"/>
                      <a:pt x="55889" y="175213"/>
                      <a:pt x="63671" y="133473"/>
                    </a:cubicBezTo>
                    <a:cubicBezTo>
                      <a:pt x="66501" y="133945"/>
                      <a:pt x="68623" y="133945"/>
                      <a:pt x="73340" y="133945"/>
                    </a:cubicBezTo>
                    <a:cubicBezTo>
                      <a:pt x="122626" y="133945"/>
                      <a:pt x="167667" y="87725"/>
                      <a:pt x="167667" y="41268"/>
                    </a:cubicBezTo>
                    <a:cubicBezTo>
                      <a:pt x="167667" y="18158"/>
                      <a:pt x="156348" y="0"/>
                      <a:pt x="134417" y="0"/>
                    </a:cubicBezTo>
                    <a:cubicBezTo>
                      <a:pt x="91498" y="0"/>
                      <a:pt x="74047" y="57540"/>
                      <a:pt x="56361" y="115315"/>
                    </a:cubicBezTo>
                    <a:cubicBezTo>
                      <a:pt x="24054" y="109184"/>
                      <a:pt x="7782" y="92677"/>
                      <a:pt x="7782" y="71217"/>
                    </a:cubicBezTo>
                    <a:cubicBezTo>
                      <a:pt x="7782" y="63199"/>
                      <a:pt x="14621" y="30421"/>
                      <a:pt x="32071" y="10140"/>
                    </a:cubicBezTo>
                    <a:cubicBezTo>
                      <a:pt x="34430" y="7782"/>
                      <a:pt x="34430" y="7310"/>
                      <a:pt x="34430" y="6131"/>
                    </a:cubicBezTo>
                    <a:cubicBezTo>
                      <a:pt x="34430" y="4952"/>
                      <a:pt x="33958" y="3301"/>
                      <a:pt x="31128" y="3301"/>
                    </a:cubicBezTo>
                    <a:cubicBezTo>
                      <a:pt x="23110" y="3301"/>
                      <a:pt x="0" y="46220"/>
                      <a:pt x="0" y="74519"/>
                    </a:cubicBezTo>
                    <a:cubicBezTo>
                      <a:pt x="0" y="102110"/>
                      <a:pt x="19809" y="123805"/>
                      <a:pt x="51409" y="131115"/>
                    </a:cubicBezTo>
                    <a:lnTo>
                      <a:pt x="35373" y="180873"/>
                    </a:lnTo>
                    <a:close/>
                  </a:path>
                </a:pathLst>
              </a:custGeom>
              <a:solidFill>
                <a:srgbClr val="131413"/>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52" name="任意多边形: 形状 51">
                <a:extLst>
                  <a:ext uri="{FF2B5EF4-FFF2-40B4-BE49-F238E27FC236}">
                    <a16:creationId xmlns:a16="http://schemas.microsoft.com/office/drawing/2014/main" id="{D407EBC3-BB1B-4E07-98B9-F0ADE78AE5AC}"/>
                  </a:ext>
                </a:extLst>
              </p:cNvPr>
              <p:cNvSpPr/>
              <p:nvPr/>
            </p:nvSpPr>
            <p:spPr>
              <a:xfrm>
                <a:off x="5424439" y="4031446"/>
                <a:ext cx="438721" cy="438721"/>
              </a:xfrm>
              <a:custGeom>
                <a:avLst/>
                <a:gdLst>
                  <a:gd name="connsiteX0" fmla="*/ 0 w 361038"/>
                  <a:gd name="connsiteY0" fmla="*/ 0 h 361038"/>
                  <a:gd name="connsiteX1" fmla="*/ 361039 w 361038"/>
                  <a:gd name="connsiteY1" fmla="*/ 0 h 361038"/>
                  <a:gd name="connsiteX2" fmla="*/ 361039 w 361038"/>
                  <a:gd name="connsiteY2" fmla="*/ 361039 h 361038"/>
                  <a:gd name="connsiteX3" fmla="*/ 0 w 361038"/>
                  <a:gd name="connsiteY3" fmla="*/ 361039 h 361038"/>
                </a:gdLst>
                <a:ahLst/>
                <a:cxnLst>
                  <a:cxn ang="0">
                    <a:pos x="connsiteX0" y="connsiteY0"/>
                  </a:cxn>
                  <a:cxn ang="0">
                    <a:pos x="connsiteX1" y="connsiteY1"/>
                  </a:cxn>
                  <a:cxn ang="0">
                    <a:pos x="connsiteX2" y="connsiteY2"/>
                  </a:cxn>
                  <a:cxn ang="0">
                    <a:pos x="connsiteX3" y="connsiteY3"/>
                  </a:cxn>
                </a:cxnLst>
                <a:rect l="l" t="t" r="r" b="b"/>
                <a:pathLst>
                  <a:path w="361038" h="361038">
                    <a:moveTo>
                      <a:pt x="0" y="0"/>
                    </a:moveTo>
                    <a:lnTo>
                      <a:pt x="361039" y="0"/>
                    </a:lnTo>
                    <a:lnTo>
                      <a:pt x="361039" y="361039"/>
                    </a:lnTo>
                    <a:lnTo>
                      <a:pt x="0" y="361039"/>
                    </a:lnTo>
                    <a:close/>
                  </a:path>
                </a:pathLst>
              </a:custGeom>
              <a:solidFill>
                <a:srgbClr val="C7CDF0"/>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53" name="任意多边形: 形状 52">
                <a:extLst>
                  <a:ext uri="{FF2B5EF4-FFF2-40B4-BE49-F238E27FC236}">
                    <a16:creationId xmlns:a16="http://schemas.microsoft.com/office/drawing/2014/main" id="{24BD0C36-51DC-4829-A8E9-B5A2CB17AC6C}"/>
                  </a:ext>
                </a:extLst>
              </p:cNvPr>
              <p:cNvSpPr/>
              <p:nvPr/>
            </p:nvSpPr>
            <p:spPr>
              <a:xfrm>
                <a:off x="5424439" y="4031446"/>
                <a:ext cx="438721" cy="438721"/>
              </a:xfrm>
              <a:custGeom>
                <a:avLst/>
                <a:gdLst>
                  <a:gd name="connsiteX0" fmla="*/ 0 w 361038"/>
                  <a:gd name="connsiteY0" fmla="*/ 0 h 361038"/>
                  <a:gd name="connsiteX1" fmla="*/ 361039 w 361038"/>
                  <a:gd name="connsiteY1" fmla="*/ 0 h 361038"/>
                  <a:gd name="connsiteX2" fmla="*/ 361039 w 361038"/>
                  <a:gd name="connsiteY2" fmla="*/ 361039 h 361038"/>
                  <a:gd name="connsiteX3" fmla="*/ 0 w 361038"/>
                  <a:gd name="connsiteY3" fmla="*/ 361039 h 361038"/>
                </a:gdLst>
                <a:ahLst/>
                <a:cxnLst>
                  <a:cxn ang="0">
                    <a:pos x="connsiteX0" y="connsiteY0"/>
                  </a:cxn>
                  <a:cxn ang="0">
                    <a:pos x="connsiteX1" y="connsiteY1"/>
                  </a:cxn>
                  <a:cxn ang="0">
                    <a:pos x="connsiteX2" y="connsiteY2"/>
                  </a:cxn>
                  <a:cxn ang="0">
                    <a:pos x="connsiteX3" y="connsiteY3"/>
                  </a:cxn>
                </a:cxnLst>
                <a:rect l="l" t="t" r="r" b="b"/>
                <a:pathLst>
                  <a:path w="361038" h="361038">
                    <a:moveTo>
                      <a:pt x="0" y="0"/>
                    </a:moveTo>
                    <a:lnTo>
                      <a:pt x="361039" y="0"/>
                    </a:lnTo>
                    <a:lnTo>
                      <a:pt x="361039" y="361039"/>
                    </a:lnTo>
                    <a:lnTo>
                      <a:pt x="0" y="361039"/>
                    </a:lnTo>
                    <a:close/>
                  </a:path>
                </a:pathLst>
              </a:custGeom>
              <a:noFill/>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54" name="任意多边形: 形状 53">
                <a:extLst>
                  <a:ext uri="{FF2B5EF4-FFF2-40B4-BE49-F238E27FC236}">
                    <a16:creationId xmlns:a16="http://schemas.microsoft.com/office/drawing/2014/main" id="{895D6877-D677-4DF4-8BC7-9637A35EA8FA}"/>
                  </a:ext>
                </a:extLst>
              </p:cNvPr>
              <p:cNvSpPr/>
              <p:nvPr/>
            </p:nvSpPr>
            <p:spPr>
              <a:xfrm>
                <a:off x="5536197" y="4143205"/>
                <a:ext cx="203743" cy="236984"/>
              </a:xfrm>
              <a:custGeom>
                <a:avLst/>
                <a:gdLst>
                  <a:gd name="connsiteX0" fmla="*/ 76170 w 167667"/>
                  <a:gd name="connsiteY0" fmla="*/ 117202 h 195022"/>
                  <a:gd name="connsiteX1" fmla="*/ 70982 w 167667"/>
                  <a:gd name="connsiteY1" fmla="*/ 116730 h 195022"/>
                  <a:gd name="connsiteX2" fmla="*/ 66973 w 167667"/>
                  <a:gd name="connsiteY2" fmla="*/ 115551 h 195022"/>
                  <a:gd name="connsiteX3" fmla="*/ 72632 w 167667"/>
                  <a:gd name="connsiteY3" fmla="*/ 83951 h 195022"/>
                  <a:gd name="connsiteX4" fmla="*/ 131351 w 167667"/>
                  <a:gd name="connsiteY4" fmla="*/ 17922 h 195022"/>
                  <a:gd name="connsiteX5" fmla="*/ 159649 w 167667"/>
                  <a:gd name="connsiteY5" fmla="*/ 47871 h 195022"/>
                  <a:gd name="connsiteX6" fmla="*/ 76170 w 167667"/>
                  <a:gd name="connsiteY6" fmla="*/ 117202 h 195022"/>
                  <a:gd name="connsiteX7" fmla="*/ 35373 w 167667"/>
                  <a:gd name="connsiteY7" fmla="*/ 181109 h 195022"/>
                  <a:gd name="connsiteX8" fmla="*/ 33722 w 167667"/>
                  <a:gd name="connsiteY8" fmla="*/ 187240 h 195022"/>
                  <a:gd name="connsiteX9" fmla="*/ 42683 w 167667"/>
                  <a:gd name="connsiteY9" fmla="*/ 195022 h 195022"/>
                  <a:gd name="connsiteX10" fmla="*/ 53531 w 167667"/>
                  <a:gd name="connsiteY10" fmla="*/ 187712 h 195022"/>
                  <a:gd name="connsiteX11" fmla="*/ 63671 w 167667"/>
                  <a:gd name="connsiteY11" fmla="*/ 133474 h 195022"/>
                  <a:gd name="connsiteX12" fmla="*/ 73340 w 167667"/>
                  <a:gd name="connsiteY12" fmla="*/ 133945 h 195022"/>
                  <a:gd name="connsiteX13" fmla="*/ 167667 w 167667"/>
                  <a:gd name="connsiteY13" fmla="*/ 41268 h 195022"/>
                  <a:gd name="connsiteX14" fmla="*/ 134417 w 167667"/>
                  <a:gd name="connsiteY14" fmla="*/ 0 h 195022"/>
                  <a:gd name="connsiteX15" fmla="*/ 56361 w 167667"/>
                  <a:gd name="connsiteY15" fmla="*/ 115315 h 195022"/>
                  <a:gd name="connsiteX16" fmla="*/ 7782 w 167667"/>
                  <a:gd name="connsiteY16" fmla="*/ 71217 h 195022"/>
                  <a:gd name="connsiteX17" fmla="*/ 32071 w 167667"/>
                  <a:gd name="connsiteY17" fmla="*/ 10140 h 195022"/>
                  <a:gd name="connsiteX18" fmla="*/ 34430 w 167667"/>
                  <a:gd name="connsiteY18" fmla="*/ 6131 h 195022"/>
                  <a:gd name="connsiteX19" fmla="*/ 31128 w 167667"/>
                  <a:gd name="connsiteY19" fmla="*/ 3301 h 195022"/>
                  <a:gd name="connsiteX20" fmla="*/ 0 w 167667"/>
                  <a:gd name="connsiteY20" fmla="*/ 74519 h 195022"/>
                  <a:gd name="connsiteX21" fmla="*/ 51409 w 167667"/>
                  <a:gd name="connsiteY21" fmla="*/ 131115 h 195022"/>
                  <a:gd name="connsiteX22" fmla="*/ 35373 w 167667"/>
                  <a:gd name="connsiteY22" fmla="*/ 181109 h 19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667" h="195022">
                    <a:moveTo>
                      <a:pt x="76170" y="117202"/>
                    </a:moveTo>
                    <a:cubicBezTo>
                      <a:pt x="73811" y="117202"/>
                      <a:pt x="73340" y="117202"/>
                      <a:pt x="70982" y="116730"/>
                    </a:cubicBezTo>
                    <a:cubicBezTo>
                      <a:pt x="66973" y="116730"/>
                      <a:pt x="66973" y="116730"/>
                      <a:pt x="66973" y="115551"/>
                    </a:cubicBezTo>
                    <a:cubicBezTo>
                      <a:pt x="66973" y="114844"/>
                      <a:pt x="72161" y="88432"/>
                      <a:pt x="72632" y="83951"/>
                    </a:cubicBezTo>
                    <a:cubicBezTo>
                      <a:pt x="82301" y="45985"/>
                      <a:pt x="104939" y="17922"/>
                      <a:pt x="131351" y="17922"/>
                    </a:cubicBezTo>
                    <a:cubicBezTo>
                      <a:pt x="151632" y="17922"/>
                      <a:pt x="159649" y="33722"/>
                      <a:pt x="159649" y="47871"/>
                    </a:cubicBezTo>
                    <a:cubicBezTo>
                      <a:pt x="159649" y="81122"/>
                      <a:pt x="121918" y="117202"/>
                      <a:pt x="76170" y="117202"/>
                    </a:cubicBezTo>
                    <a:moveTo>
                      <a:pt x="35373" y="181109"/>
                    </a:moveTo>
                    <a:cubicBezTo>
                      <a:pt x="34194" y="185118"/>
                      <a:pt x="33722" y="185589"/>
                      <a:pt x="33722" y="187240"/>
                    </a:cubicBezTo>
                    <a:cubicBezTo>
                      <a:pt x="33722" y="193372"/>
                      <a:pt x="39382" y="195022"/>
                      <a:pt x="42683" y="195022"/>
                    </a:cubicBezTo>
                    <a:cubicBezTo>
                      <a:pt x="43862" y="195022"/>
                      <a:pt x="50701" y="194551"/>
                      <a:pt x="53531" y="187712"/>
                    </a:cubicBezTo>
                    <a:cubicBezTo>
                      <a:pt x="54003" y="184882"/>
                      <a:pt x="55889" y="175213"/>
                      <a:pt x="63671" y="133474"/>
                    </a:cubicBezTo>
                    <a:cubicBezTo>
                      <a:pt x="66501" y="133945"/>
                      <a:pt x="68623" y="133945"/>
                      <a:pt x="73340" y="133945"/>
                    </a:cubicBezTo>
                    <a:cubicBezTo>
                      <a:pt x="122626" y="133945"/>
                      <a:pt x="167667" y="87725"/>
                      <a:pt x="167667" y="41268"/>
                    </a:cubicBezTo>
                    <a:cubicBezTo>
                      <a:pt x="167667" y="18158"/>
                      <a:pt x="156348" y="0"/>
                      <a:pt x="134417" y="0"/>
                    </a:cubicBezTo>
                    <a:cubicBezTo>
                      <a:pt x="91498" y="0"/>
                      <a:pt x="74047" y="57540"/>
                      <a:pt x="56361" y="115315"/>
                    </a:cubicBezTo>
                    <a:cubicBezTo>
                      <a:pt x="24054" y="109184"/>
                      <a:pt x="7782" y="92677"/>
                      <a:pt x="7782" y="71217"/>
                    </a:cubicBezTo>
                    <a:cubicBezTo>
                      <a:pt x="7782" y="63199"/>
                      <a:pt x="14621" y="30421"/>
                      <a:pt x="32071" y="10140"/>
                    </a:cubicBezTo>
                    <a:cubicBezTo>
                      <a:pt x="34430" y="8018"/>
                      <a:pt x="34430" y="7310"/>
                      <a:pt x="34430" y="6131"/>
                    </a:cubicBezTo>
                    <a:cubicBezTo>
                      <a:pt x="34430" y="4952"/>
                      <a:pt x="33958" y="3301"/>
                      <a:pt x="31128" y="3301"/>
                    </a:cubicBezTo>
                    <a:cubicBezTo>
                      <a:pt x="23110" y="3301"/>
                      <a:pt x="0" y="46220"/>
                      <a:pt x="0" y="74519"/>
                    </a:cubicBezTo>
                    <a:cubicBezTo>
                      <a:pt x="0" y="102110"/>
                      <a:pt x="19809" y="123805"/>
                      <a:pt x="51409" y="131115"/>
                    </a:cubicBezTo>
                    <a:lnTo>
                      <a:pt x="35373" y="181109"/>
                    </a:lnTo>
                    <a:close/>
                  </a:path>
                </a:pathLst>
              </a:custGeom>
              <a:solidFill>
                <a:srgbClr val="131413"/>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grpSp>
        <p:grpSp>
          <p:nvGrpSpPr>
            <p:cNvPr id="5" name="组合 4">
              <a:extLst>
                <a:ext uri="{FF2B5EF4-FFF2-40B4-BE49-F238E27FC236}">
                  <a16:creationId xmlns:a16="http://schemas.microsoft.com/office/drawing/2014/main" id="{AFAC29B2-6248-4673-9534-A9D0642EADFE}"/>
                </a:ext>
              </a:extLst>
            </p:cNvPr>
            <p:cNvGrpSpPr/>
            <p:nvPr/>
          </p:nvGrpSpPr>
          <p:grpSpPr>
            <a:xfrm>
              <a:off x="5863161" y="1984557"/>
              <a:ext cx="4386354" cy="2997405"/>
              <a:chOff x="5863161" y="1984557"/>
              <a:chExt cx="4386354" cy="2997405"/>
            </a:xfrm>
          </p:grpSpPr>
          <p:sp>
            <p:nvSpPr>
              <p:cNvPr id="17" name="任意多边形: 形状 16">
                <a:extLst>
                  <a:ext uri="{FF2B5EF4-FFF2-40B4-BE49-F238E27FC236}">
                    <a16:creationId xmlns:a16="http://schemas.microsoft.com/office/drawing/2014/main" id="{0408330D-1F05-4F26-A6DF-79EFEC05BA0B}"/>
                  </a:ext>
                </a:extLst>
              </p:cNvPr>
              <p:cNvSpPr/>
              <p:nvPr/>
            </p:nvSpPr>
            <p:spPr>
              <a:xfrm>
                <a:off x="9773256" y="3201573"/>
                <a:ext cx="73072" cy="73072"/>
              </a:xfrm>
              <a:custGeom>
                <a:avLst/>
                <a:gdLst>
                  <a:gd name="connsiteX0" fmla="*/ 0 w 60133"/>
                  <a:gd name="connsiteY0" fmla="*/ 0 h 60133"/>
                  <a:gd name="connsiteX1" fmla="*/ 60134 w 60133"/>
                  <a:gd name="connsiteY1" fmla="*/ 0 h 60133"/>
                  <a:gd name="connsiteX2" fmla="*/ 60134 w 60133"/>
                  <a:gd name="connsiteY2" fmla="*/ 60134 h 60133"/>
                  <a:gd name="connsiteX3" fmla="*/ 0 w 60133"/>
                  <a:gd name="connsiteY3" fmla="*/ 60134 h 60133"/>
                </a:gdLst>
                <a:ahLst/>
                <a:cxnLst>
                  <a:cxn ang="0">
                    <a:pos x="connsiteX0" y="connsiteY0"/>
                  </a:cxn>
                  <a:cxn ang="0">
                    <a:pos x="connsiteX1" y="connsiteY1"/>
                  </a:cxn>
                  <a:cxn ang="0">
                    <a:pos x="connsiteX2" y="connsiteY2"/>
                  </a:cxn>
                  <a:cxn ang="0">
                    <a:pos x="connsiteX3" y="connsiteY3"/>
                  </a:cxn>
                </a:cxnLst>
                <a:rect l="l" t="t" r="r" b="b"/>
                <a:pathLst>
                  <a:path w="60133" h="60133">
                    <a:moveTo>
                      <a:pt x="0" y="0"/>
                    </a:moveTo>
                    <a:lnTo>
                      <a:pt x="60134" y="0"/>
                    </a:lnTo>
                    <a:lnTo>
                      <a:pt x="60134" y="60134"/>
                    </a:lnTo>
                    <a:lnTo>
                      <a:pt x="0" y="60134"/>
                    </a:lnTo>
                    <a:close/>
                  </a:path>
                </a:pathLst>
              </a:custGeom>
              <a:solidFill>
                <a:srgbClr val="ED512B"/>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18" name="任意多边形: 形状 17">
                <a:extLst>
                  <a:ext uri="{FF2B5EF4-FFF2-40B4-BE49-F238E27FC236}">
                    <a16:creationId xmlns:a16="http://schemas.microsoft.com/office/drawing/2014/main" id="{07B324BB-FCF7-4900-B82A-B5E0CFD4F134}"/>
                  </a:ext>
                </a:extLst>
              </p:cNvPr>
              <p:cNvSpPr/>
              <p:nvPr/>
            </p:nvSpPr>
            <p:spPr>
              <a:xfrm>
                <a:off x="10044054" y="3478962"/>
                <a:ext cx="73072" cy="73072"/>
              </a:xfrm>
              <a:custGeom>
                <a:avLst/>
                <a:gdLst>
                  <a:gd name="connsiteX0" fmla="*/ 0 w 60133"/>
                  <a:gd name="connsiteY0" fmla="*/ 0 h 60133"/>
                  <a:gd name="connsiteX1" fmla="*/ 60134 w 60133"/>
                  <a:gd name="connsiteY1" fmla="*/ 0 h 60133"/>
                  <a:gd name="connsiteX2" fmla="*/ 60134 w 60133"/>
                  <a:gd name="connsiteY2" fmla="*/ 60134 h 60133"/>
                  <a:gd name="connsiteX3" fmla="*/ 0 w 60133"/>
                  <a:gd name="connsiteY3" fmla="*/ 60134 h 60133"/>
                </a:gdLst>
                <a:ahLst/>
                <a:cxnLst>
                  <a:cxn ang="0">
                    <a:pos x="connsiteX0" y="connsiteY0"/>
                  </a:cxn>
                  <a:cxn ang="0">
                    <a:pos x="connsiteX1" y="connsiteY1"/>
                  </a:cxn>
                  <a:cxn ang="0">
                    <a:pos x="connsiteX2" y="connsiteY2"/>
                  </a:cxn>
                  <a:cxn ang="0">
                    <a:pos x="connsiteX3" y="connsiteY3"/>
                  </a:cxn>
                </a:cxnLst>
                <a:rect l="l" t="t" r="r" b="b"/>
                <a:pathLst>
                  <a:path w="60133" h="60133">
                    <a:moveTo>
                      <a:pt x="0" y="0"/>
                    </a:moveTo>
                    <a:lnTo>
                      <a:pt x="60134" y="0"/>
                    </a:lnTo>
                    <a:lnTo>
                      <a:pt x="60134" y="60134"/>
                    </a:lnTo>
                    <a:lnTo>
                      <a:pt x="0" y="60134"/>
                    </a:lnTo>
                    <a:close/>
                  </a:path>
                </a:pathLst>
              </a:custGeom>
              <a:solidFill>
                <a:srgbClr val="5B96CD"/>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19" name="任意多边形: 形状 18">
                <a:extLst>
                  <a:ext uri="{FF2B5EF4-FFF2-40B4-BE49-F238E27FC236}">
                    <a16:creationId xmlns:a16="http://schemas.microsoft.com/office/drawing/2014/main" id="{A1CB89A5-3771-41E5-900B-F0872B02EEF1}"/>
                  </a:ext>
                </a:extLst>
              </p:cNvPr>
              <p:cNvSpPr/>
              <p:nvPr/>
            </p:nvSpPr>
            <p:spPr>
              <a:xfrm>
                <a:off x="9664649" y="3081218"/>
                <a:ext cx="584866" cy="584866"/>
              </a:xfrm>
              <a:custGeom>
                <a:avLst/>
                <a:gdLst>
                  <a:gd name="connsiteX0" fmla="*/ 0 w 481306"/>
                  <a:gd name="connsiteY0" fmla="*/ 0 h 481306"/>
                  <a:gd name="connsiteX1" fmla="*/ 481306 w 481306"/>
                  <a:gd name="connsiteY1" fmla="*/ 0 h 481306"/>
                  <a:gd name="connsiteX2" fmla="*/ 481306 w 481306"/>
                  <a:gd name="connsiteY2" fmla="*/ 481306 h 481306"/>
                  <a:gd name="connsiteX3" fmla="*/ 0 w 481306"/>
                  <a:gd name="connsiteY3" fmla="*/ 481306 h 481306"/>
                </a:gdLst>
                <a:ahLst/>
                <a:cxnLst>
                  <a:cxn ang="0">
                    <a:pos x="connsiteX0" y="connsiteY0"/>
                  </a:cxn>
                  <a:cxn ang="0">
                    <a:pos x="connsiteX1" y="connsiteY1"/>
                  </a:cxn>
                  <a:cxn ang="0">
                    <a:pos x="connsiteX2" y="connsiteY2"/>
                  </a:cxn>
                  <a:cxn ang="0">
                    <a:pos x="connsiteX3" y="connsiteY3"/>
                  </a:cxn>
                </a:cxnLst>
                <a:rect l="l" t="t" r="r" b="b"/>
                <a:pathLst>
                  <a:path w="481306" h="481306">
                    <a:moveTo>
                      <a:pt x="0" y="0"/>
                    </a:moveTo>
                    <a:lnTo>
                      <a:pt x="481306" y="0"/>
                    </a:lnTo>
                    <a:lnTo>
                      <a:pt x="481306" y="481306"/>
                    </a:lnTo>
                    <a:lnTo>
                      <a:pt x="0" y="481306"/>
                    </a:lnTo>
                    <a:close/>
                  </a:path>
                </a:pathLst>
              </a:custGeom>
              <a:noFill/>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27" name="任意多边形: 形状 26">
                <a:extLst>
                  <a:ext uri="{FF2B5EF4-FFF2-40B4-BE49-F238E27FC236}">
                    <a16:creationId xmlns:a16="http://schemas.microsoft.com/office/drawing/2014/main" id="{C1F17396-59DC-43EC-9678-14329B00091B}"/>
                  </a:ext>
                </a:extLst>
              </p:cNvPr>
              <p:cNvSpPr/>
              <p:nvPr/>
            </p:nvSpPr>
            <p:spPr>
              <a:xfrm>
                <a:off x="5863161" y="2496352"/>
                <a:ext cx="769410" cy="28655"/>
              </a:xfrm>
              <a:custGeom>
                <a:avLst/>
                <a:gdLst>
                  <a:gd name="connsiteX0" fmla="*/ 0 w 633173"/>
                  <a:gd name="connsiteY0" fmla="*/ 0 h 23581"/>
                  <a:gd name="connsiteX1" fmla="*/ 633174 w 633173"/>
                  <a:gd name="connsiteY1" fmla="*/ 0 h 23581"/>
                </a:gdLst>
                <a:ahLst/>
                <a:cxnLst>
                  <a:cxn ang="0">
                    <a:pos x="connsiteX0" y="connsiteY0"/>
                  </a:cxn>
                  <a:cxn ang="0">
                    <a:pos x="connsiteX1" y="connsiteY1"/>
                  </a:cxn>
                </a:cxnLst>
                <a:rect l="l" t="t" r="r" b="b"/>
                <a:pathLst>
                  <a:path w="633173" h="23581">
                    <a:moveTo>
                      <a:pt x="0" y="0"/>
                    </a:moveTo>
                    <a:lnTo>
                      <a:pt x="633174" y="0"/>
                    </a:lnTo>
                  </a:path>
                </a:pathLst>
              </a:custGeom>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28" name="任意多边形: 形状 27">
                <a:extLst>
                  <a:ext uri="{FF2B5EF4-FFF2-40B4-BE49-F238E27FC236}">
                    <a16:creationId xmlns:a16="http://schemas.microsoft.com/office/drawing/2014/main" id="{661FBA49-97C4-4B8E-B050-E8DBF7B63A47}"/>
                  </a:ext>
                </a:extLst>
              </p:cNvPr>
              <p:cNvSpPr/>
              <p:nvPr/>
            </p:nvSpPr>
            <p:spPr>
              <a:xfrm>
                <a:off x="6581850" y="2429583"/>
                <a:ext cx="158466" cy="133536"/>
              </a:xfrm>
              <a:custGeom>
                <a:avLst/>
                <a:gdLst>
                  <a:gd name="connsiteX0" fmla="*/ 0 w 130407"/>
                  <a:gd name="connsiteY0" fmla="*/ 109892 h 109891"/>
                  <a:gd name="connsiteX1" fmla="*/ 23346 w 130407"/>
                  <a:gd name="connsiteY1" fmla="*/ 54946 h 109891"/>
                  <a:gd name="connsiteX2" fmla="*/ 0 w 130407"/>
                  <a:gd name="connsiteY2" fmla="*/ 0 h 109891"/>
                  <a:gd name="connsiteX3" fmla="*/ 130408 w 130407"/>
                  <a:gd name="connsiteY3" fmla="*/ 54946 h 109891"/>
                  <a:gd name="connsiteX4" fmla="*/ 0 w 130407"/>
                  <a:gd name="connsiteY4" fmla="*/ 109892 h 10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07" h="109891">
                    <a:moveTo>
                      <a:pt x="0" y="109892"/>
                    </a:moveTo>
                    <a:lnTo>
                      <a:pt x="23346" y="54946"/>
                    </a:lnTo>
                    <a:lnTo>
                      <a:pt x="0" y="0"/>
                    </a:lnTo>
                    <a:lnTo>
                      <a:pt x="130408" y="54946"/>
                    </a:lnTo>
                    <a:lnTo>
                      <a:pt x="0" y="109892"/>
                    </a:lnTo>
                  </a:path>
                </a:pathLst>
              </a:custGeom>
              <a:solidFill>
                <a:srgbClr val="131413"/>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31" name="任意多边形: 形状 30">
                <a:extLst>
                  <a:ext uri="{FF2B5EF4-FFF2-40B4-BE49-F238E27FC236}">
                    <a16:creationId xmlns:a16="http://schemas.microsoft.com/office/drawing/2014/main" id="{BC18C03D-7800-4F74-9110-291284678597}"/>
                  </a:ext>
                </a:extLst>
              </p:cNvPr>
              <p:cNvSpPr/>
              <p:nvPr/>
            </p:nvSpPr>
            <p:spPr>
              <a:xfrm>
                <a:off x="9152856" y="3373508"/>
                <a:ext cx="330974" cy="28655"/>
              </a:xfrm>
              <a:custGeom>
                <a:avLst/>
                <a:gdLst>
                  <a:gd name="connsiteX0" fmla="*/ 0 w 272370"/>
                  <a:gd name="connsiteY0" fmla="*/ 0 h 23581"/>
                  <a:gd name="connsiteX1" fmla="*/ 272371 w 272370"/>
                  <a:gd name="connsiteY1" fmla="*/ 0 h 23581"/>
                </a:gdLst>
                <a:ahLst/>
                <a:cxnLst>
                  <a:cxn ang="0">
                    <a:pos x="connsiteX0" y="connsiteY0"/>
                  </a:cxn>
                  <a:cxn ang="0">
                    <a:pos x="connsiteX1" y="connsiteY1"/>
                  </a:cxn>
                </a:cxnLst>
                <a:rect l="l" t="t" r="r" b="b"/>
                <a:pathLst>
                  <a:path w="272370" h="23581">
                    <a:moveTo>
                      <a:pt x="0" y="0"/>
                    </a:moveTo>
                    <a:lnTo>
                      <a:pt x="272371" y="0"/>
                    </a:lnTo>
                  </a:path>
                </a:pathLst>
              </a:custGeom>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32" name="任意多边形: 形状 31">
                <a:extLst>
                  <a:ext uri="{FF2B5EF4-FFF2-40B4-BE49-F238E27FC236}">
                    <a16:creationId xmlns:a16="http://schemas.microsoft.com/office/drawing/2014/main" id="{F4700EBD-9634-4AA9-A7E8-4D0B345AF679}"/>
                  </a:ext>
                </a:extLst>
              </p:cNvPr>
              <p:cNvSpPr/>
              <p:nvPr/>
            </p:nvSpPr>
            <p:spPr>
              <a:xfrm>
                <a:off x="9433110" y="3306739"/>
                <a:ext cx="158466" cy="133822"/>
              </a:xfrm>
              <a:custGeom>
                <a:avLst/>
                <a:gdLst>
                  <a:gd name="connsiteX0" fmla="*/ 0 w 130407"/>
                  <a:gd name="connsiteY0" fmla="*/ 110127 h 110127"/>
                  <a:gd name="connsiteX1" fmla="*/ 23346 w 130407"/>
                  <a:gd name="connsiteY1" fmla="*/ 54946 h 110127"/>
                  <a:gd name="connsiteX2" fmla="*/ 0 w 130407"/>
                  <a:gd name="connsiteY2" fmla="*/ 0 h 110127"/>
                  <a:gd name="connsiteX3" fmla="*/ 130408 w 130407"/>
                  <a:gd name="connsiteY3" fmla="*/ 54946 h 110127"/>
                  <a:gd name="connsiteX4" fmla="*/ 0 w 130407"/>
                  <a:gd name="connsiteY4" fmla="*/ 110127 h 110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07" h="110127">
                    <a:moveTo>
                      <a:pt x="0" y="110127"/>
                    </a:moveTo>
                    <a:lnTo>
                      <a:pt x="23346" y="54946"/>
                    </a:lnTo>
                    <a:lnTo>
                      <a:pt x="0" y="0"/>
                    </a:lnTo>
                    <a:lnTo>
                      <a:pt x="130408" y="54946"/>
                    </a:lnTo>
                    <a:lnTo>
                      <a:pt x="0" y="110127"/>
                    </a:lnTo>
                  </a:path>
                </a:pathLst>
              </a:custGeom>
              <a:solidFill>
                <a:srgbClr val="131413"/>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33" name="任意多边形: 形状 32">
                <a:extLst>
                  <a:ext uri="{FF2B5EF4-FFF2-40B4-BE49-F238E27FC236}">
                    <a16:creationId xmlns:a16="http://schemas.microsoft.com/office/drawing/2014/main" id="{3F116C80-AFEB-457E-9A96-FABDB343DE4C}"/>
                  </a:ext>
                </a:extLst>
              </p:cNvPr>
              <p:cNvSpPr/>
              <p:nvPr/>
            </p:nvSpPr>
            <p:spPr>
              <a:xfrm>
                <a:off x="5863161" y="4250950"/>
                <a:ext cx="477120" cy="28655"/>
              </a:xfrm>
              <a:custGeom>
                <a:avLst/>
                <a:gdLst>
                  <a:gd name="connsiteX0" fmla="*/ 0 w 392638"/>
                  <a:gd name="connsiteY0" fmla="*/ 0 h 23581"/>
                  <a:gd name="connsiteX1" fmla="*/ 392638 w 392638"/>
                  <a:gd name="connsiteY1" fmla="*/ 0 h 23581"/>
                </a:gdLst>
                <a:ahLst/>
                <a:cxnLst>
                  <a:cxn ang="0">
                    <a:pos x="connsiteX0" y="connsiteY0"/>
                  </a:cxn>
                  <a:cxn ang="0">
                    <a:pos x="connsiteX1" y="connsiteY1"/>
                  </a:cxn>
                </a:cxnLst>
                <a:rect l="l" t="t" r="r" b="b"/>
                <a:pathLst>
                  <a:path w="392638" h="23581">
                    <a:moveTo>
                      <a:pt x="0" y="0"/>
                    </a:moveTo>
                    <a:lnTo>
                      <a:pt x="392638" y="0"/>
                    </a:lnTo>
                  </a:path>
                </a:pathLst>
              </a:custGeom>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34" name="任意多边形: 形状 33">
                <a:extLst>
                  <a:ext uri="{FF2B5EF4-FFF2-40B4-BE49-F238E27FC236}">
                    <a16:creationId xmlns:a16="http://schemas.microsoft.com/office/drawing/2014/main" id="{15B8FF86-D675-47B3-A2EC-7B4E5E5D2F0D}"/>
                  </a:ext>
                </a:extLst>
              </p:cNvPr>
              <p:cNvSpPr/>
              <p:nvPr/>
            </p:nvSpPr>
            <p:spPr>
              <a:xfrm>
                <a:off x="6289560" y="4183896"/>
                <a:ext cx="158466" cy="133822"/>
              </a:xfrm>
              <a:custGeom>
                <a:avLst/>
                <a:gdLst>
                  <a:gd name="connsiteX0" fmla="*/ 0 w 130407"/>
                  <a:gd name="connsiteY0" fmla="*/ 110128 h 110127"/>
                  <a:gd name="connsiteX1" fmla="*/ 23346 w 130407"/>
                  <a:gd name="connsiteY1" fmla="*/ 55182 h 110127"/>
                  <a:gd name="connsiteX2" fmla="*/ 0 w 130407"/>
                  <a:gd name="connsiteY2" fmla="*/ 0 h 110127"/>
                  <a:gd name="connsiteX3" fmla="*/ 130408 w 130407"/>
                  <a:gd name="connsiteY3" fmla="*/ 55182 h 110127"/>
                  <a:gd name="connsiteX4" fmla="*/ 0 w 130407"/>
                  <a:gd name="connsiteY4" fmla="*/ 110128 h 110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07" h="110127">
                    <a:moveTo>
                      <a:pt x="0" y="110128"/>
                    </a:moveTo>
                    <a:lnTo>
                      <a:pt x="23346" y="55182"/>
                    </a:lnTo>
                    <a:lnTo>
                      <a:pt x="0" y="0"/>
                    </a:lnTo>
                    <a:lnTo>
                      <a:pt x="130408" y="55182"/>
                    </a:lnTo>
                    <a:lnTo>
                      <a:pt x="0" y="110128"/>
                    </a:lnTo>
                  </a:path>
                </a:pathLst>
              </a:custGeom>
              <a:solidFill>
                <a:srgbClr val="131413"/>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35" name="任意多边形: 形状 34">
                <a:extLst>
                  <a:ext uri="{FF2B5EF4-FFF2-40B4-BE49-F238E27FC236}">
                    <a16:creationId xmlns:a16="http://schemas.microsoft.com/office/drawing/2014/main" id="{356CAB32-CCB8-4DB1-87EC-CBF3D2864A2A}"/>
                  </a:ext>
                </a:extLst>
              </p:cNvPr>
              <p:cNvSpPr/>
              <p:nvPr/>
            </p:nvSpPr>
            <p:spPr>
              <a:xfrm>
                <a:off x="6813390" y="1984557"/>
                <a:ext cx="1023587" cy="1023587"/>
              </a:xfrm>
              <a:custGeom>
                <a:avLst/>
                <a:gdLst>
                  <a:gd name="connsiteX0" fmla="*/ 240771 w 842344"/>
                  <a:gd name="connsiteY0" fmla="*/ 842345 h 842344"/>
                  <a:gd name="connsiteX1" fmla="*/ 842345 w 842344"/>
                  <a:gd name="connsiteY1" fmla="*/ 240771 h 842344"/>
                  <a:gd name="connsiteX2" fmla="*/ 842345 w 842344"/>
                  <a:gd name="connsiteY2" fmla="*/ 0 h 842344"/>
                  <a:gd name="connsiteX3" fmla="*/ 601809 w 842344"/>
                  <a:gd name="connsiteY3" fmla="*/ 0 h 842344"/>
                  <a:gd name="connsiteX4" fmla="*/ 0 w 842344"/>
                  <a:gd name="connsiteY4" fmla="*/ 601574 h 842344"/>
                  <a:gd name="connsiteX5" fmla="*/ 0 w 842344"/>
                  <a:gd name="connsiteY5" fmla="*/ 842345 h 84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344" h="842344">
                    <a:moveTo>
                      <a:pt x="240771" y="842345"/>
                    </a:moveTo>
                    <a:lnTo>
                      <a:pt x="842345" y="240771"/>
                    </a:lnTo>
                    <a:lnTo>
                      <a:pt x="842345" y="0"/>
                    </a:lnTo>
                    <a:lnTo>
                      <a:pt x="601809" y="0"/>
                    </a:lnTo>
                    <a:lnTo>
                      <a:pt x="0" y="601574"/>
                    </a:lnTo>
                    <a:lnTo>
                      <a:pt x="0" y="842345"/>
                    </a:lnTo>
                    <a:close/>
                  </a:path>
                </a:pathLst>
              </a:custGeom>
              <a:noFill/>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36" name="任意多边形: 形状 35">
                <a:extLst>
                  <a:ext uri="{FF2B5EF4-FFF2-40B4-BE49-F238E27FC236}">
                    <a16:creationId xmlns:a16="http://schemas.microsoft.com/office/drawing/2014/main" id="{D0FFF146-A28B-4F55-87EF-1E2238E4C26A}"/>
                  </a:ext>
                </a:extLst>
              </p:cNvPr>
              <p:cNvSpPr/>
              <p:nvPr/>
            </p:nvSpPr>
            <p:spPr>
              <a:xfrm>
                <a:off x="6813390" y="2715569"/>
                <a:ext cx="292575" cy="292575"/>
              </a:xfrm>
              <a:custGeom>
                <a:avLst/>
                <a:gdLst>
                  <a:gd name="connsiteX0" fmla="*/ 0 w 240770"/>
                  <a:gd name="connsiteY0" fmla="*/ 0 h 240770"/>
                  <a:gd name="connsiteX1" fmla="*/ 240771 w 240770"/>
                  <a:gd name="connsiteY1" fmla="*/ 0 h 240770"/>
                  <a:gd name="connsiteX2" fmla="*/ 240771 w 240770"/>
                  <a:gd name="connsiteY2" fmla="*/ 240771 h 240770"/>
                </a:gdLst>
                <a:ahLst/>
                <a:cxnLst>
                  <a:cxn ang="0">
                    <a:pos x="connsiteX0" y="connsiteY0"/>
                  </a:cxn>
                  <a:cxn ang="0">
                    <a:pos x="connsiteX1" y="connsiteY1"/>
                  </a:cxn>
                  <a:cxn ang="0">
                    <a:pos x="connsiteX2" y="connsiteY2"/>
                  </a:cxn>
                </a:cxnLst>
                <a:rect l="l" t="t" r="r" b="b"/>
                <a:pathLst>
                  <a:path w="240770" h="240770">
                    <a:moveTo>
                      <a:pt x="0" y="0"/>
                    </a:moveTo>
                    <a:lnTo>
                      <a:pt x="240771" y="0"/>
                    </a:lnTo>
                    <a:lnTo>
                      <a:pt x="240771" y="240771"/>
                    </a:lnTo>
                  </a:path>
                </a:pathLst>
              </a:custGeom>
              <a:noFill/>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37" name="任意多边形: 形状 36">
                <a:extLst>
                  <a:ext uri="{FF2B5EF4-FFF2-40B4-BE49-F238E27FC236}">
                    <a16:creationId xmlns:a16="http://schemas.microsoft.com/office/drawing/2014/main" id="{43822AD7-7960-4459-8836-1D4559F0E311}"/>
                  </a:ext>
                </a:extLst>
              </p:cNvPr>
              <p:cNvSpPr/>
              <p:nvPr/>
            </p:nvSpPr>
            <p:spPr>
              <a:xfrm>
                <a:off x="7105966" y="1984557"/>
                <a:ext cx="731010" cy="731010"/>
              </a:xfrm>
              <a:custGeom>
                <a:avLst/>
                <a:gdLst>
                  <a:gd name="connsiteX0" fmla="*/ 0 w 601573"/>
                  <a:gd name="connsiteY0" fmla="*/ 601574 h 601573"/>
                  <a:gd name="connsiteX1" fmla="*/ 601574 w 601573"/>
                  <a:gd name="connsiteY1" fmla="*/ 0 h 601573"/>
                </a:gdLst>
                <a:ahLst/>
                <a:cxnLst>
                  <a:cxn ang="0">
                    <a:pos x="connsiteX0" y="connsiteY0"/>
                  </a:cxn>
                  <a:cxn ang="0">
                    <a:pos x="connsiteX1" y="connsiteY1"/>
                  </a:cxn>
                </a:cxnLst>
                <a:rect l="l" t="t" r="r" b="b"/>
                <a:pathLst>
                  <a:path w="601573" h="601573">
                    <a:moveTo>
                      <a:pt x="0" y="601574"/>
                    </a:moveTo>
                    <a:lnTo>
                      <a:pt x="601574" y="0"/>
                    </a:lnTo>
                  </a:path>
                </a:pathLst>
              </a:custGeom>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38" name="任意多边形: 形状 37">
                <a:extLst>
                  <a:ext uri="{FF2B5EF4-FFF2-40B4-BE49-F238E27FC236}">
                    <a16:creationId xmlns:a16="http://schemas.microsoft.com/office/drawing/2014/main" id="{92314B22-969A-46DC-9A40-36EA45F99F56}"/>
                  </a:ext>
                </a:extLst>
              </p:cNvPr>
              <p:cNvSpPr/>
              <p:nvPr/>
            </p:nvSpPr>
            <p:spPr>
              <a:xfrm>
                <a:off x="6594172" y="3519940"/>
                <a:ext cx="1462022" cy="1462022"/>
              </a:xfrm>
              <a:custGeom>
                <a:avLst/>
                <a:gdLst>
                  <a:gd name="connsiteX0" fmla="*/ 601574 w 1203147"/>
                  <a:gd name="connsiteY0" fmla="*/ 1203148 h 1203147"/>
                  <a:gd name="connsiteX1" fmla="*/ 1203148 w 1203147"/>
                  <a:gd name="connsiteY1" fmla="*/ 601574 h 1203147"/>
                  <a:gd name="connsiteX2" fmla="*/ 1203148 w 1203147"/>
                  <a:gd name="connsiteY2" fmla="*/ 0 h 1203147"/>
                  <a:gd name="connsiteX3" fmla="*/ 601574 w 1203147"/>
                  <a:gd name="connsiteY3" fmla="*/ 0 h 1203147"/>
                  <a:gd name="connsiteX4" fmla="*/ 0 w 1203147"/>
                  <a:gd name="connsiteY4" fmla="*/ 601574 h 1203147"/>
                  <a:gd name="connsiteX5" fmla="*/ 0 w 1203147"/>
                  <a:gd name="connsiteY5" fmla="*/ 1203148 h 120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3147" h="1203147">
                    <a:moveTo>
                      <a:pt x="601574" y="1203148"/>
                    </a:moveTo>
                    <a:lnTo>
                      <a:pt x="1203148" y="601574"/>
                    </a:lnTo>
                    <a:lnTo>
                      <a:pt x="1203148" y="0"/>
                    </a:lnTo>
                    <a:lnTo>
                      <a:pt x="601574" y="0"/>
                    </a:lnTo>
                    <a:lnTo>
                      <a:pt x="0" y="601574"/>
                    </a:lnTo>
                    <a:lnTo>
                      <a:pt x="0" y="1203148"/>
                    </a:lnTo>
                    <a:close/>
                  </a:path>
                </a:pathLst>
              </a:custGeom>
              <a:noFill/>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39" name="任意多边形: 形状 38">
                <a:extLst>
                  <a:ext uri="{FF2B5EF4-FFF2-40B4-BE49-F238E27FC236}">
                    <a16:creationId xmlns:a16="http://schemas.microsoft.com/office/drawing/2014/main" id="{F37D4A6D-FDEE-44F5-8E94-3F36E48DB856}"/>
                  </a:ext>
                </a:extLst>
              </p:cNvPr>
              <p:cNvSpPr/>
              <p:nvPr/>
            </p:nvSpPr>
            <p:spPr>
              <a:xfrm>
                <a:off x="6594172" y="4250950"/>
                <a:ext cx="731012" cy="731010"/>
              </a:xfrm>
              <a:custGeom>
                <a:avLst/>
                <a:gdLst>
                  <a:gd name="connsiteX0" fmla="*/ 0 w 601574"/>
                  <a:gd name="connsiteY0" fmla="*/ 0 h 601573"/>
                  <a:gd name="connsiteX1" fmla="*/ 601574 w 601574"/>
                  <a:gd name="connsiteY1" fmla="*/ 0 h 601573"/>
                  <a:gd name="connsiteX2" fmla="*/ 601574 w 601574"/>
                  <a:gd name="connsiteY2" fmla="*/ 601574 h 601573"/>
                </a:gdLst>
                <a:ahLst/>
                <a:cxnLst>
                  <a:cxn ang="0">
                    <a:pos x="connsiteX0" y="connsiteY0"/>
                  </a:cxn>
                  <a:cxn ang="0">
                    <a:pos x="connsiteX1" y="connsiteY1"/>
                  </a:cxn>
                  <a:cxn ang="0">
                    <a:pos x="connsiteX2" y="connsiteY2"/>
                  </a:cxn>
                </a:cxnLst>
                <a:rect l="l" t="t" r="r" b="b"/>
                <a:pathLst>
                  <a:path w="601574" h="601573">
                    <a:moveTo>
                      <a:pt x="0" y="0"/>
                    </a:moveTo>
                    <a:lnTo>
                      <a:pt x="601574" y="0"/>
                    </a:lnTo>
                    <a:lnTo>
                      <a:pt x="601574" y="601574"/>
                    </a:lnTo>
                  </a:path>
                </a:pathLst>
              </a:custGeom>
              <a:noFill/>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40" name="任意多边形: 形状 39">
                <a:extLst>
                  <a:ext uri="{FF2B5EF4-FFF2-40B4-BE49-F238E27FC236}">
                    <a16:creationId xmlns:a16="http://schemas.microsoft.com/office/drawing/2014/main" id="{23F04717-D6D9-4201-A301-5DA96D23CDE0}"/>
                  </a:ext>
                </a:extLst>
              </p:cNvPr>
              <p:cNvSpPr/>
              <p:nvPr/>
            </p:nvSpPr>
            <p:spPr>
              <a:xfrm>
                <a:off x="7325183" y="3519653"/>
                <a:ext cx="731010" cy="731297"/>
              </a:xfrm>
              <a:custGeom>
                <a:avLst/>
                <a:gdLst>
                  <a:gd name="connsiteX0" fmla="*/ 0 w 601573"/>
                  <a:gd name="connsiteY0" fmla="*/ 601810 h 601809"/>
                  <a:gd name="connsiteX1" fmla="*/ 601574 w 601573"/>
                  <a:gd name="connsiteY1" fmla="*/ 0 h 601809"/>
                </a:gdLst>
                <a:ahLst/>
                <a:cxnLst>
                  <a:cxn ang="0">
                    <a:pos x="connsiteX0" y="connsiteY0"/>
                  </a:cxn>
                  <a:cxn ang="0">
                    <a:pos x="connsiteX1" y="connsiteY1"/>
                  </a:cxn>
                </a:cxnLst>
                <a:rect l="l" t="t" r="r" b="b"/>
                <a:pathLst>
                  <a:path w="601573" h="601809">
                    <a:moveTo>
                      <a:pt x="0" y="601810"/>
                    </a:moveTo>
                    <a:lnTo>
                      <a:pt x="601574" y="0"/>
                    </a:lnTo>
                  </a:path>
                </a:pathLst>
              </a:custGeom>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55" name="任意多边形: 形状 54">
                <a:extLst>
                  <a:ext uri="{FF2B5EF4-FFF2-40B4-BE49-F238E27FC236}">
                    <a16:creationId xmlns:a16="http://schemas.microsoft.com/office/drawing/2014/main" id="{368E6900-98D2-45ED-B558-FC6C7960726C}"/>
                  </a:ext>
                </a:extLst>
              </p:cNvPr>
              <p:cNvSpPr/>
              <p:nvPr/>
            </p:nvSpPr>
            <p:spPr>
              <a:xfrm>
                <a:off x="8714134" y="3154291"/>
                <a:ext cx="438721" cy="438721"/>
              </a:xfrm>
              <a:custGeom>
                <a:avLst/>
                <a:gdLst>
                  <a:gd name="connsiteX0" fmla="*/ 0 w 361038"/>
                  <a:gd name="connsiteY0" fmla="*/ 0 h 361038"/>
                  <a:gd name="connsiteX1" fmla="*/ 361039 w 361038"/>
                  <a:gd name="connsiteY1" fmla="*/ 0 h 361038"/>
                  <a:gd name="connsiteX2" fmla="*/ 361039 w 361038"/>
                  <a:gd name="connsiteY2" fmla="*/ 361039 h 361038"/>
                  <a:gd name="connsiteX3" fmla="*/ 0 w 361038"/>
                  <a:gd name="connsiteY3" fmla="*/ 361039 h 361038"/>
                </a:gdLst>
                <a:ahLst/>
                <a:cxnLst>
                  <a:cxn ang="0">
                    <a:pos x="connsiteX0" y="connsiteY0"/>
                  </a:cxn>
                  <a:cxn ang="0">
                    <a:pos x="connsiteX1" y="connsiteY1"/>
                  </a:cxn>
                  <a:cxn ang="0">
                    <a:pos x="connsiteX2" y="connsiteY2"/>
                  </a:cxn>
                  <a:cxn ang="0">
                    <a:pos x="connsiteX3" y="connsiteY3"/>
                  </a:cxn>
                </a:cxnLst>
                <a:rect l="l" t="t" r="r" b="b"/>
                <a:pathLst>
                  <a:path w="361038" h="361038">
                    <a:moveTo>
                      <a:pt x="0" y="0"/>
                    </a:moveTo>
                    <a:lnTo>
                      <a:pt x="361039" y="0"/>
                    </a:lnTo>
                    <a:lnTo>
                      <a:pt x="361039" y="361039"/>
                    </a:lnTo>
                    <a:lnTo>
                      <a:pt x="0" y="361039"/>
                    </a:lnTo>
                    <a:close/>
                  </a:path>
                </a:pathLst>
              </a:custGeom>
              <a:solidFill>
                <a:srgbClr val="C9D6C1"/>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56" name="任意多边形: 形状 55">
                <a:extLst>
                  <a:ext uri="{FF2B5EF4-FFF2-40B4-BE49-F238E27FC236}">
                    <a16:creationId xmlns:a16="http://schemas.microsoft.com/office/drawing/2014/main" id="{D2A43EEC-7343-4464-9D31-100477EBBFE7}"/>
                  </a:ext>
                </a:extLst>
              </p:cNvPr>
              <p:cNvSpPr/>
              <p:nvPr/>
            </p:nvSpPr>
            <p:spPr>
              <a:xfrm>
                <a:off x="8714134" y="3154291"/>
                <a:ext cx="438721" cy="438721"/>
              </a:xfrm>
              <a:custGeom>
                <a:avLst/>
                <a:gdLst>
                  <a:gd name="connsiteX0" fmla="*/ 0 w 361038"/>
                  <a:gd name="connsiteY0" fmla="*/ 0 h 361038"/>
                  <a:gd name="connsiteX1" fmla="*/ 361039 w 361038"/>
                  <a:gd name="connsiteY1" fmla="*/ 0 h 361038"/>
                  <a:gd name="connsiteX2" fmla="*/ 361039 w 361038"/>
                  <a:gd name="connsiteY2" fmla="*/ 361039 h 361038"/>
                  <a:gd name="connsiteX3" fmla="*/ 0 w 361038"/>
                  <a:gd name="connsiteY3" fmla="*/ 361039 h 361038"/>
                </a:gdLst>
                <a:ahLst/>
                <a:cxnLst>
                  <a:cxn ang="0">
                    <a:pos x="connsiteX0" y="connsiteY0"/>
                  </a:cxn>
                  <a:cxn ang="0">
                    <a:pos x="connsiteX1" y="connsiteY1"/>
                  </a:cxn>
                  <a:cxn ang="0">
                    <a:pos x="connsiteX2" y="connsiteY2"/>
                  </a:cxn>
                  <a:cxn ang="0">
                    <a:pos x="connsiteX3" y="connsiteY3"/>
                  </a:cxn>
                </a:cxnLst>
                <a:rect l="l" t="t" r="r" b="b"/>
                <a:pathLst>
                  <a:path w="361038" h="361038">
                    <a:moveTo>
                      <a:pt x="0" y="0"/>
                    </a:moveTo>
                    <a:lnTo>
                      <a:pt x="361039" y="0"/>
                    </a:lnTo>
                    <a:lnTo>
                      <a:pt x="361039" y="361039"/>
                    </a:lnTo>
                    <a:lnTo>
                      <a:pt x="0" y="361039"/>
                    </a:lnTo>
                    <a:close/>
                  </a:path>
                </a:pathLst>
              </a:custGeom>
              <a:noFill/>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57" name="任意多边形: 形状 56">
                <a:extLst>
                  <a:ext uri="{FF2B5EF4-FFF2-40B4-BE49-F238E27FC236}">
                    <a16:creationId xmlns:a16="http://schemas.microsoft.com/office/drawing/2014/main" id="{7186C2C7-0F80-43E6-9B23-CD857798FAE8}"/>
                  </a:ext>
                </a:extLst>
              </p:cNvPr>
              <p:cNvSpPr/>
              <p:nvPr/>
            </p:nvSpPr>
            <p:spPr>
              <a:xfrm>
                <a:off x="8856267" y="3283815"/>
                <a:ext cx="132962" cy="154455"/>
              </a:xfrm>
              <a:custGeom>
                <a:avLst/>
                <a:gdLst>
                  <a:gd name="connsiteX0" fmla="*/ 62256 w 109419"/>
                  <a:gd name="connsiteY0" fmla="*/ 11319 h 127106"/>
                  <a:gd name="connsiteX1" fmla="*/ 54946 w 109419"/>
                  <a:gd name="connsiteY1" fmla="*/ 0 h 127106"/>
                  <a:gd name="connsiteX2" fmla="*/ 47164 w 109419"/>
                  <a:gd name="connsiteY2" fmla="*/ 7782 h 127106"/>
                  <a:gd name="connsiteX3" fmla="*/ 47164 w 109419"/>
                  <a:gd name="connsiteY3" fmla="*/ 11791 h 127106"/>
                  <a:gd name="connsiteX4" fmla="*/ 51173 w 109419"/>
                  <a:gd name="connsiteY4" fmla="*/ 57540 h 127106"/>
                  <a:gd name="connsiteX5" fmla="*/ 13913 w 109419"/>
                  <a:gd name="connsiteY5" fmla="*/ 29949 h 127106"/>
                  <a:gd name="connsiteX6" fmla="*/ 8254 w 109419"/>
                  <a:gd name="connsiteY6" fmla="*/ 27591 h 127106"/>
                  <a:gd name="connsiteX7" fmla="*/ 236 w 109419"/>
                  <a:gd name="connsiteY7" fmla="*/ 36080 h 127106"/>
                  <a:gd name="connsiteX8" fmla="*/ 6367 w 109419"/>
                  <a:gd name="connsiteY8" fmla="*/ 43391 h 127106"/>
                  <a:gd name="connsiteX9" fmla="*/ 48107 w 109419"/>
                  <a:gd name="connsiteY9" fmla="*/ 63671 h 127106"/>
                  <a:gd name="connsiteX10" fmla="*/ 7310 w 109419"/>
                  <a:gd name="connsiteY10" fmla="*/ 83480 h 127106"/>
                  <a:gd name="connsiteX11" fmla="*/ 0 w 109419"/>
                  <a:gd name="connsiteY11" fmla="*/ 91498 h 127106"/>
                  <a:gd name="connsiteX12" fmla="*/ 8018 w 109419"/>
                  <a:gd name="connsiteY12" fmla="*/ 99515 h 127106"/>
                  <a:gd name="connsiteX13" fmla="*/ 18158 w 109419"/>
                  <a:gd name="connsiteY13" fmla="*/ 93856 h 127106"/>
                  <a:gd name="connsiteX14" fmla="*/ 50937 w 109419"/>
                  <a:gd name="connsiteY14" fmla="*/ 70038 h 127106"/>
                  <a:gd name="connsiteX15" fmla="*/ 46928 w 109419"/>
                  <a:gd name="connsiteY15" fmla="*/ 119796 h 127106"/>
                  <a:gd name="connsiteX16" fmla="*/ 54238 w 109419"/>
                  <a:gd name="connsiteY16" fmla="*/ 127106 h 127106"/>
                  <a:gd name="connsiteX17" fmla="*/ 62256 w 109419"/>
                  <a:gd name="connsiteY17" fmla="*/ 119796 h 127106"/>
                  <a:gd name="connsiteX18" fmla="*/ 58247 w 109419"/>
                  <a:gd name="connsiteY18" fmla="*/ 70038 h 127106"/>
                  <a:gd name="connsiteX19" fmla="*/ 95507 w 109419"/>
                  <a:gd name="connsiteY19" fmla="*/ 97629 h 127106"/>
                  <a:gd name="connsiteX20" fmla="*/ 101166 w 109419"/>
                  <a:gd name="connsiteY20" fmla="*/ 99280 h 127106"/>
                  <a:gd name="connsiteX21" fmla="*/ 109184 w 109419"/>
                  <a:gd name="connsiteY21" fmla="*/ 91262 h 127106"/>
                  <a:gd name="connsiteX22" fmla="*/ 103053 w 109419"/>
                  <a:gd name="connsiteY22" fmla="*/ 83244 h 127106"/>
                  <a:gd name="connsiteX23" fmla="*/ 61313 w 109419"/>
                  <a:gd name="connsiteY23" fmla="*/ 63435 h 127106"/>
                  <a:gd name="connsiteX24" fmla="*/ 102110 w 109419"/>
                  <a:gd name="connsiteY24" fmla="*/ 43626 h 127106"/>
                  <a:gd name="connsiteX25" fmla="*/ 109420 w 109419"/>
                  <a:gd name="connsiteY25" fmla="*/ 35609 h 127106"/>
                  <a:gd name="connsiteX26" fmla="*/ 101402 w 109419"/>
                  <a:gd name="connsiteY26" fmla="*/ 27119 h 127106"/>
                  <a:gd name="connsiteX27" fmla="*/ 91262 w 109419"/>
                  <a:gd name="connsiteY27" fmla="*/ 32779 h 127106"/>
                  <a:gd name="connsiteX28" fmla="*/ 58483 w 109419"/>
                  <a:gd name="connsiteY28" fmla="*/ 57068 h 127106"/>
                  <a:gd name="connsiteX29" fmla="*/ 62256 w 109419"/>
                  <a:gd name="connsiteY29" fmla="*/ 11319 h 12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419" h="127106">
                    <a:moveTo>
                      <a:pt x="62256" y="11319"/>
                    </a:moveTo>
                    <a:cubicBezTo>
                      <a:pt x="62256" y="7310"/>
                      <a:pt x="62256" y="0"/>
                      <a:pt x="54946" y="0"/>
                    </a:cubicBezTo>
                    <a:cubicBezTo>
                      <a:pt x="49994" y="0"/>
                      <a:pt x="46456" y="4009"/>
                      <a:pt x="47164" y="7782"/>
                    </a:cubicBezTo>
                    <a:lnTo>
                      <a:pt x="47164" y="11791"/>
                    </a:lnTo>
                    <a:lnTo>
                      <a:pt x="51173" y="57540"/>
                    </a:lnTo>
                    <a:lnTo>
                      <a:pt x="13913" y="29949"/>
                    </a:lnTo>
                    <a:cubicBezTo>
                      <a:pt x="11084" y="28770"/>
                      <a:pt x="10612" y="27591"/>
                      <a:pt x="8254" y="27591"/>
                    </a:cubicBezTo>
                    <a:cubicBezTo>
                      <a:pt x="4245" y="27591"/>
                      <a:pt x="236" y="32071"/>
                      <a:pt x="236" y="36080"/>
                    </a:cubicBezTo>
                    <a:cubicBezTo>
                      <a:pt x="236" y="40561"/>
                      <a:pt x="3066" y="42212"/>
                      <a:pt x="6367" y="43391"/>
                    </a:cubicBezTo>
                    <a:lnTo>
                      <a:pt x="48107" y="63671"/>
                    </a:lnTo>
                    <a:lnTo>
                      <a:pt x="7310" y="83480"/>
                    </a:lnTo>
                    <a:cubicBezTo>
                      <a:pt x="2358" y="85838"/>
                      <a:pt x="0" y="86781"/>
                      <a:pt x="0" y="91498"/>
                    </a:cubicBezTo>
                    <a:cubicBezTo>
                      <a:pt x="0" y="95978"/>
                      <a:pt x="4009" y="99515"/>
                      <a:pt x="8018" y="99515"/>
                    </a:cubicBezTo>
                    <a:cubicBezTo>
                      <a:pt x="10376" y="99515"/>
                      <a:pt x="10848" y="99515"/>
                      <a:pt x="18158" y="93856"/>
                    </a:cubicBezTo>
                    <a:lnTo>
                      <a:pt x="50937" y="70038"/>
                    </a:lnTo>
                    <a:lnTo>
                      <a:pt x="46928" y="119796"/>
                    </a:lnTo>
                    <a:cubicBezTo>
                      <a:pt x="46928" y="125927"/>
                      <a:pt x="51880" y="127106"/>
                      <a:pt x="54238" y="127106"/>
                    </a:cubicBezTo>
                    <a:cubicBezTo>
                      <a:pt x="58247" y="127106"/>
                      <a:pt x="62256" y="125456"/>
                      <a:pt x="62256" y="119796"/>
                    </a:cubicBezTo>
                    <a:lnTo>
                      <a:pt x="58247" y="70038"/>
                    </a:lnTo>
                    <a:lnTo>
                      <a:pt x="95507" y="97629"/>
                    </a:lnTo>
                    <a:cubicBezTo>
                      <a:pt x="98336" y="98808"/>
                      <a:pt x="98808" y="99280"/>
                      <a:pt x="101166" y="99280"/>
                    </a:cubicBezTo>
                    <a:cubicBezTo>
                      <a:pt x="105175" y="99280"/>
                      <a:pt x="109184" y="95271"/>
                      <a:pt x="109184" y="91262"/>
                    </a:cubicBezTo>
                    <a:cubicBezTo>
                      <a:pt x="109184" y="86781"/>
                      <a:pt x="106355" y="85131"/>
                      <a:pt x="103053" y="83244"/>
                    </a:cubicBezTo>
                    <a:cubicBezTo>
                      <a:pt x="85602" y="74283"/>
                      <a:pt x="84895" y="74283"/>
                      <a:pt x="61313" y="63435"/>
                    </a:cubicBezTo>
                    <a:lnTo>
                      <a:pt x="102110" y="43626"/>
                    </a:lnTo>
                    <a:cubicBezTo>
                      <a:pt x="107298" y="41268"/>
                      <a:pt x="109420" y="40325"/>
                      <a:pt x="109420" y="35609"/>
                    </a:cubicBezTo>
                    <a:cubicBezTo>
                      <a:pt x="109420" y="31128"/>
                      <a:pt x="105411" y="27119"/>
                      <a:pt x="101402" y="27119"/>
                    </a:cubicBezTo>
                    <a:cubicBezTo>
                      <a:pt x="99044" y="27119"/>
                      <a:pt x="98572" y="27119"/>
                      <a:pt x="91262" y="32779"/>
                    </a:cubicBezTo>
                    <a:lnTo>
                      <a:pt x="58483" y="57068"/>
                    </a:lnTo>
                    <a:lnTo>
                      <a:pt x="62256" y="11319"/>
                    </a:lnTo>
                  </a:path>
                </a:pathLst>
              </a:custGeom>
              <a:solidFill>
                <a:srgbClr val="131413"/>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58" name="任意多边形: 形状 57">
                <a:extLst>
                  <a:ext uri="{FF2B5EF4-FFF2-40B4-BE49-F238E27FC236}">
                    <a16:creationId xmlns:a16="http://schemas.microsoft.com/office/drawing/2014/main" id="{61E33AE7-8637-43FC-8D4F-8EB01FE00C27}"/>
                  </a:ext>
                </a:extLst>
              </p:cNvPr>
              <p:cNvSpPr/>
              <p:nvPr/>
            </p:nvSpPr>
            <p:spPr>
              <a:xfrm>
                <a:off x="7836978" y="2496352"/>
                <a:ext cx="773135" cy="739321"/>
              </a:xfrm>
              <a:custGeom>
                <a:avLst/>
                <a:gdLst>
                  <a:gd name="connsiteX0" fmla="*/ 0 w 636239"/>
                  <a:gd name="connsiteY0" fmla="*/ 0 h 608412"/>
                  <a:gd name="connsiteX1" fmla="*/ 636239 w 636239"/>
                  <a:gd name="connsiteY1" fmla="*/ 608413 h 608412"/>
                </a:gdLst>
                <a:ahLst/>
                <a:cxnLst>
                  <a:cxn ang="0">
                    <a:pos x="connsiteX0" y="connsiteY0"/>
                  </a:cxn>
                  <a:cxn ang="0">
                    <a:pos x="connsiteX1" y="connsiteY1"/>
                  </a:cxn>
                </a:cxnLst>
                <a:rect l="l" t="t" r="r" b="b"/>
                <a:pathLst>
                  <a:path w="636239" h="608412">
                    <a:moveTo>
                      <a:pt x="0" y="0"/>
                    </a:moveTo>
                    <a:cubicBezTo>
                      <a:pt x="217425" y="0"/>
                      <a:pt x="419522" y="494276"/>
                      <a:pt x="636239" y="608413"/>
                    </a:cubicBezTo>
                  </a:path>
                </a:pathLst>
              </a:custGeom>
              <a:noFill/>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59" name="任意多边形: 形状 58">
                <a:extLst>
                  <a:ext uri="{FF2B5EF4-FFF2-40B4-BE49-F238E27FC236}">
                    <a16:creationId xmlns:a16="http://schemas.microsoft.com/office/drawing/2014/main" id="{FC15FB99-DA76-413F-B4E0-286C79A03AF1}"/>
                  </a:ext>
                </a:extLst>
              </p:cNvPr>
              <p:cNvSpPr/>
              <p:nvPr/>
            </p:nvSpPr>
            <p:spPr>
              <a:xfrm>
                <a:off x="8543059" y="3153143"/>
                <a:ext cx="171075" cy="127805"/>
              </a:xfrm>
              <a:custGeom>
                <a:avLst/>
                <a:gdLst>
                  <a:gd name="connsiteX0" fmla="*/ 0 w 140783"/>
                  <a:gd name="connsiteY0" fmla="*/ 105175 h 105175"/>
                  <a:gd name="connsiteX1" fmla="*/ 38674 w 140783"/>
                  <a:gd name="connsiteY1" fmla="*/ 59426 h 105175"/>
                  <a:gd name="connsiteX2" fmla="*/ 32543 w 140783"/>
                  <a:gd name="connsiteY2" fmla="*/ 0 h 105175"/>
                  <a:gd name="connsiteX3" fmla="*/ 140784 w 140783"/>
                  <a:gd name="connsiteY3" fmla="*/ 91262 h 105175"/>
                  <a:gd name="connsiteX4" fmla="*/ 0 w 140783"/>
                  <a:gd name="connsiteY4" fmla="*/ 105175 h 105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83" h="105175">
                    <a:moveTo>
                      <a:pt x="0" y="105175"/>
                    </a:moveTo>
                    <a:lnTo>
                      <a:pt x="38674" y="59426"/>
                    </a:lnTo>
                    <a:lnTo>
                      <a:pt x="32543" y="0"/>
                    </a:lnTo>
                    <a:lnTo>
                      <a:pt x="140784" y="91262"/>
                    </a:lnTo>
                    <a:lnTo>
                      <a:pt x="0" y="105175"/>
                    </a:lnTo>
                  </a:path>
                </a:pathLst>
              </a:custGeom>
              <a:solidFill>
                <a:srgbClr val="131413"/>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60" name="任意多边形: 形状 59">
                <a:extLst>
                  <a:ext uri="{FF2B5EF4-FFF2-40B4-BE49-F238E27FC236}">
                    <a16:creationId xmlns:a16="http://schemas.microsoft.com/office/drawing/2014/main" id="{58FFC9DD-0448-4040-BA75-3539BAD0144B}"/>
                  </a:ext>
                </a:extLst>
              </p:cNvPr>
              <p:cNvSpPr/>
              <p:nvPr/>
            </p:nvSpPr>
            <p:spPr>
              <a:xfrm>
                <a:off x="8202627" y="3525384"/>
                <a:ext cx="412358" cy="725566"/>
              </a:xfrm>
              <a:custGeom>
                <a:avLst/>
                <a:gdLst>
                  <a:gd name="connsiteX0" fmla="*/ 0 w 339343"/>
                  <a:gd name="connsiteY0" fmla="*/ 597093 h 597093"/>
                  <a:gd name="connsiteX1" fmla="*/ 339343 w 339343"/>
                  <a:gd name="connsiteY1" fmla="*/ 0 h 597093"/>
                </a:gdLst>
                <a:ahLst/>
                <a:cxnLst>
                  <a:cxn ang="0">
                    <a:pos x="connsiteX0" y="connsiteY0"/>
                  </a:cxn>
                  <a:cxn ang="0">
                    <a:pos x="connsiteX1" y="connsiteY1"/>
                  </a:cxn>
                </a:cxnLst>
                <a:rect l="l" t="t" r="r" b="b"/>
                <a:pathLst>
                  <a:path w="339343" h="597093">
                    <a:moveTo>
                      <a:pt x="0" y="597093"/>
                    </a:moveTo>
                    <a:cubicBezTo>
                      <a:pt x="195494" y="597093"/>
                      <a:pt x="199739" y="132059"/>
                      <a:pt x="339343" y="0"/>
                    </a:cubicBezTo>
                  </a:path>
                </a:pathLst>
              </a:custGeom>
              <a:noFill/>
              <a:ln w="21216" cap="flat">
                <a:solidFill>
                  <a:srgbClr val="1314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61" name="任意多边形: 形状 60">
                <a:extLst>
                  <a:ext uri="{FF2B5EF4-FFF2-40B4-BE49-F238E27FC236}">
                    <a16:creationId xmlns:a16="http://schemas.microsoft.com/office/drawing/2014/main" id="{A4B7FB85-BA2A-4A01-8266-06439D925127}"/>
                  </a:ext>
                </a:extLst>
              </p:cNvPr>
              <p:cNvSpPr/>
              <p:nvPr/>
            </p:nvSpPr>
            <p:spPr>
              <a:xfrm>
                <a:off x="8542486" y="3483260"/>
                <a:ext cx="171648" cy="129810"/>
              </a:xfrm>
              <a:custGeom>
                <a:avLst/>
                <a:gdLst>
                  <a:gd name="connsiteX0" fmla="*/ 48579 w 141255"/>
                  <a:gd name="connsiteY0" fmla="*/ 106826 h 106825"/>
                  <a:gd name="connsiteX1" fmla="*/ 45277 w 141255"/>
                  <a:gd name="connsiteY1" fmla="*/ 47164 h 106825"/>
                  <a:gd name="connsiteX2" fmla="*/ 0 w 141255"/>
                  <a:gd name="connsiteY2" fmla="*/ 8254 h 106825"/>
                  <a:gd name="connsiteX3" fmla="*/ 141256 w 141255"/>
                  <a:gd name="connsiteY3" fmla="*/ 0 h 106825"/>
                  <a:gd name="connsiteX4" fmla="*/ 48579 w 141255"/>
                  <a:gd name="connsiteY4" fmla="*/ 106826 h 10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5" h="106825">
                    <a:moveTo>
                      <a:pt x="48579" y="106826"/>
                    </a:moveTo>
                    <a:lnTo>
                      <a:pt x="45277" y="47164"/>
                    </a:lnTo>
                    <a:lnTo>
                      <a:pt x="0" y="8254"/>
                    </a:lnTo>
                    <a:lnTo>
                      <a:pt x="141256" y="0"/>
                    </a:lnTo>
                    <a:lnTo>
                      <a:pt x="48579" y="106826"/>
                    </a:lnTo>
                  </a:path>
                </a:pathLst>
              </a:custGeom>
              <a:solidFill>
                <a:srgbClr val="131413"/>
              </a:solidFill>
              <a:ln w="23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grpSp>
      </p:grpSp>
      <p:sp>
        <p:nvSpPr>
          <p:cNvPr id="10" name="文本框 9">
            <a:extLst>
              <a:ext uri="{FF2B5EF4-FFF2-40B4-BE49-F238E27FC236}">
                <a16:creationId xmlns:a16="http://schemas.microsoft.com/office/drawing/2014/main" id="{B731DBF3-9825-427B-BF81-F260F208D3C8}"/>
              </a:ext>
            </a:extLst>
          </p:cNvPr>
          <p:cNvSpPr txBox="1"/>
          <p:nvPr/>
        </p:nvSpPr>
        <p:spPr>
          <a:xfrm>
            <a:off x="1467780" y="2012689"/>
            <a:ext cx="136144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Template</a:t>
            </a:r>
            <a:endParaRPr kumimoji="0" lang="zh-CN" altLang="en-US"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sp>
        <p:nvSpPr>
          <p:cNvPr id="11" name="文本框 10">
            <a:extLst>
              <a:ext uri="{FF2B5EF4-FFF2-40B4-BE49-F238E27FC236}">
                <a16:creationId xmlns:a16="http://schemas.microsoft.com/office/drawing/2014/main" id="{64D027CD-C095-417D-97E6-5849ED45194E}"/>
              </a:ext>
            </a:extLst>
          </p:cNvPr>
          <p:cNvSpPr txBox="1"/>
          <p:nvPr/>
        </p:nvSpPr>
        <p:spPr>
          <a:xfrm>
            <a:off x="1461876" y="3767002"/>
            <a:ext cx="1361440"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rPr>
              <a:t>Search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rPr>
              <a:t>(larger)</a:t>
            </a:r>
            <a:endParaRPr kumimoji="0" lang="zh-CN" altLang="en-US"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grpSp>
        <p:nvGrpSpPr>
          <p:cNvPr id="3" name="组合 2">
            <a:extLst>
              <a:ext uri="{FF2B5EF4-FFF2-40B4-BE49-F238E27FC236}">
                <a16:creationId xmlns:a16="http://schemas.microsoft.com/office/drawing/2014/main" id="{D80D8698-9EA2-4ABC-BFD0-D78DFA5478F9}"/>
              </a:ext>
            </a:extLst>
          </p:cNvPr>
          <p:cNvGrpSpPr/>
          <p:nvPr/>
        </p:nvGrpSpPr>
        <p:grpSpPr>
          <a:xfrm>
            <a:off x="1664309" y="1556676"/>
            <a:ext cx="9065815" cy="4321626"/>
            <a:chOff x="1664309" y="1851316"/>
            <a:chExt cx="9065815" cy="4321626"/>
          </a:xfrm>
        </p:grpSpPr>
        <p:sp>
          <p:nvSpPr>
            <p:cNvPr id="9" name="矩形 8">
              <a:extLst>
                <a:ext uri="{FF2B5EF4-FFF2-40B4-BE49-F238E27FC236}">
                  <a16:creationId xmlns:a16="http://schemas.microsoft.com/office/drawing/2014/main" id="{B3B3FCB2-487D-4780-A735-48ACCF503CC5}"/>
                </a:ext>
              </a:extLst>
            </p:cNvPr>
            <p:cNvSpPr/>
            <p:nvPr/>
          </p:nvSpPr>
          <p:spPr>
            <a:xfrm>
              <a:off x="1664309" y="1853965"/>
              <a:ext cx="4405748" cy="391012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12" name="文本框 11">
              <a:extLst>
                <a:ext uri="{FF2B5EF4-FFF2-40B4-BE49-F238E27FC236}">
                  <a16:creationId xmlns:a16="http://schemas.microsoft.com/office/drawing/2014/main" id="{066FD3D6-C127-4692-81E7-E16AED7BE2D7}"/>
                </a:ext>
              </a:extLst>
            </p:cNvPr>
            <p:cNvSpPr txBox="1"/>
            <p:nvPr/>
          </p:nvSpPr>
          <p:spPr>
            <a:xfrm>
              <a:off x="2849205" y="5772832"/>
              <a:ext cx="20940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Feature Extraction</a:t>
              </a:r>
              <a:endParaRPr kumimoji="0" lang="zh-CN" altLang="en-US"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sp>
          <p:nvSpPr>
            <p:cNvPr id="13" name="文本框 12">
              <a:extLst>
                <a:ext uri="{FF2B5EF4-FFF2-40B4-BE49-F238E27FC236}">
                  <a16:creationId xmlns:a16="http://schemas.microsoft.com/office/drawing/2014/main" id="{8E933260-7554-415A-BCF6-AC3FE38182E9}"/>
                </a:ext>
              </a:extLst>
            </p:cNvPr>
            <p:cNvSpPr txBox="1"/>
            <p:nvPr/>
          </p:nvSpPr>
          <p:spPr>
            <a:xfrm>
              <a:off x="7171429" y="5772832"/>
              <a:ext cx="28922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Similarity Metric</a:t>
              </a:r>
              <a:endParaRPr kumimoji="0" lang="zh-CN" altLang="en-US"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sp>
          <p:nvSpPr>
            <p:cNvPr id="14" name="矩形 13">
              <a:extLst>
                <a:ext uri="{FF2B5EF4-FFF2-40B4-BE49-F238E27FC236}">
                  <a16:creationId xmlns:a16="http://schemas.microsoft.com/office/drawing/2014/main" id="{90885B27-C5E0-42D9-A248-9FF5ACD19389}"/>
                </a:ext>
              </a:extLst>
            </p:cNvPr>
            <p:cNvSpPr/>
            <p:nvPr/>
          </p:nvSpPr>
          <p:spPr>
            <a:xfrm>
              <a:off x="6324376" y="1851316"/>
              <a:ext cx="4405748" cy="391012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宋体"/>
                <a:cs typeface="+mn-cs"/>
              </a:endParaRPr>
            </a:p>
          </p:txBody>
        </p:sp>
      </p:grpSp>
      <p:grpSp>
        <p:nvGrpSpPr>
          <p:cNvPr id="68" name="组合 67">
            <a:extLst>
              <a:ext uri="{FF2B5EF4-FFF2-40B4-BE49-F238E27FC236}">
                <a16:creationId xmlns:a16="http://schemas.microsoft.com/office/drawing/2014/main" id="{E0FE8F81-878B-4EB0-ACC8-D1FB9FB08788}"/>
              </a:ext>
            </a:extLst>
          </p:cNvPr>
          <p:cNvGrpSpPr/>
          <p:nvPr/>
        </p:nvGrpSpPr>
        <p:grpSpPr>
          <a:xfrm>
            <a:off x="8905705" y="3288716"/>
            <a:ext cx="2094029" cy="1192396"/>
            <a:chOff x="8905705" y="3583356"/>
            <a:chExt cx="2094029" cy="1192396"/>
          </a:xfrm>
        </p:grpSpPr>
        <p:sp>
          <p:nvSpPr>
            <p:cNvPr id="24" name="文本框 23">
              <a:extLst>
                <a:ext uri="{FF2B5EF4-FFF2-40B4-BE49-F238E27FC236}">
                  <a16:creationId xmlns:a16="http://schemas.microsoft.com/office/drawing/2014/main" id="{E57A0ACF-F1C8-42F2-809A-E42B68E6B66F}"/>
                </a:ext>
              </a:extLst>
            </p:cNvPr>
            <p:cNvSpPr txBox="1"/>
            <p:nvPr/>
          </p:nvSpPr>
          <p:spPr>
            <a:xfrm>
              <a:off x="9539784" y="3583356"/>
              <a:ext cx="8258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rgbClr val="131413"/>
                  </a:solidFill>
                  <a:effectLst/>
                  <a:uLnTx/>
                  <a:uFillTx/>
                  <a:latin typeface="Times New Roman"/>
                  <a:ea typeface="宋体" panose="02010600030101010101" pitchFamily="2" charset="-122"/>
                  <a:cs typeface="Times New Roman" panose="02020603050405020304" pitchFamily="18" charset="0"/>
                  <a:sym typeface="Arial"/>
                  <a:rtl val="0"/>
                </a:rPr>
                <a:t>17x17</a:t>
              </a:r>
            </a:p>
          </p:txBody>
        </p:sp>
        <p:sp>
          <p:nvSpPr>
            <p:cNvPr id="15" name="文本框 14">
              <a:extLst>
                <a:ext uri="{FF2B5EF4-FFF2-40B4-BE49-F238E27FC236}">
                  <a16:creationId xmlns:a16="http://schemas.microsoft.com/office/drawing/2014/main" id="{544BA2D0-F48A-4C44-936A-A37B7165BAEC}"/>
                </a:ext>
              </a:extLst>
            </p:cNvPr>
            <p:cNvSpPr txBox="1"/>
            <p:nvPr/>
          </p:nvSpPr>
          <p:spPr>
            <a:xfrm>
              <a:off x="8905705" y="4067866"/>
              <a:ext cx="20940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Score Map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(pick highest)</a:t>
              </a:r>
              <a:endParaRPr kumimoji="0" lang="zh-CN" altLang="en-US"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grpSp>
      <p:sp>
        <p:nvSpPr>
          <p:cNvPr id="62" name="文本框 61">
            <a:extLst>
              <a:ext uri="{FF2B5EF4-FFF2-40B4-BE49-F238E27FC236}">
                <a16:creationId xmlns:a16="http://schemas.microsoft.com/office/drawing/2014/main" id="{90EA7AFD-C261-4078-A3BE-43BBD61CD0EE}"/>
              </a:ext>
            </a:extLst>
          </p:cNvPr>
          <p:cNvSpPr txBox="1"/>
          <p:nvPr/>
        </p:nvSpPr>
        <p:spPr>
          <a:xfrm>
            <a:off x="4855033" y="2751202"/>
            <a:ext cx="13614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Network</a:t>
            </a:r>
            <a:endParaRPr kumimoji="0" lang="zh-CN" altLang="en-US"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sp>
        <p:nvSpPr>
          <p:cNvPr id="63" name="文本框 62">
            <a:extLst>
              <a:ext uri="{FF2B5EF4-FFF2-40B4-BE49-F238E27FC236}">
                <a16:creationId xmlns:a16="http://schemas.microsoft.com/office/drawing/2014/main" id="{6C44DF98-9AE3-4CE3-994A-CE06F8949DE1}"/>
              </a:ext>
            </a:extLst>
          </p:cNvPr>
          <p:cNvSpPr txBox="1"/>
          <p:nvPr/>
        </p:nvSpPr>
        <p:spPr>
          <a:xfrm>
            <a:off x="8163615" y="2365406"/>
            <a:ext cx="153975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Correlation</a:t>
            </a:r>
            <a:endParaRPr kumimoji="0" lang="zh-CN" altLang="en-US"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sp>
        <p:nvSpPr>
          <p:cNvPr id="64" name="文本框 63">
            <a:extLst>
              <a:ext uri="{FF2B5EF4-FFF2-40B4-BE49-F238E27FC236}">
                <a16:creationId xmlns:a16="http://schemas.microsoft.com/office/drawing/2014/main" id="{E2A4EC9A-1FA1-4706-90DA-17EC150FFED3}"/>
              </a:ext>
            </a:extLst>
          </p:cNvPr>
          <p:cNvSpPr txBox="1"/>
          <p:nvPr/>
        </p:nvSpPr>
        <p:spPr>
          <a:xfrm>
            <a:off x="6223319" y="5042458"/>
            <a:ext cx="20940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Features</a:t>
            </a:r>
            <a:endParaRPr kumimoji="0" lang="zh-CN" altLang="en-US"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sp>
        <p:nvSpPr>
          <p:cNvPr id="69" name="文本框 68">
            <a:extLst>
              <a:ext uri="{FF2B5EF4-FFF2-40B4-BE49-F238E27FC236}">
                <a16:creationId xmlns:a16="http://schemas.microsoft.com/office/drawing/2014/main" id="{8E5390AA-11A0-4A2A-A0AA-9CE859D9F554}"/>
              </a:ext>
            </a:extLst>
          </p:cNvPr>
          <p:cNvSpPr txBox="1"/>
          <p:nvPr/>
        </p:nvSpPr>
        <p:spPr>
          <a:xfrm>
            <a:off x="6631113" y="972680"/>
            <a:ext cx="478854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rPr>
              <a:t>Find something most similar to the template</a:t>
            </a:r>
            <a:endParaRPr kumimoji="0" lang="zh-CN" altLang="en-US"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sp>
        <p:nvSpPr>
          <p:cNvPr id="70" name="矩形 69">
            <a:extLst>
              <a:ext uri="{FF2B5EF4-FFF2-40B4-BE49-F238E27FC236}">
                <a16:creationId xmlns:a16="http://schemas.microsoft.com/office/drawing/2014/main" id="{BAE0E907-DB40-4453-B890-F51B7F6ADF32}"/>
              </a:ext>
            </a:extLst>
          </p:cNvPr>
          <p:cNvSpPr/>
          <p:nvPr/>
        </p:nvSpPr>
        <p:spPr>
          <a:xfrm>
            <a:off x="6642872" y="4755995"/>
            <a:ext cx="1327069" cy="257808"/>
          </a:xfrm>
          <a:prstGeom prst="rect">
            <a:avLst/>
          </a:prstGeom>
          <a:solidFill>
            <a:srgbClr val="FF0000">
              <a:alpha val="10000"/>
            </a:srgbClr>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71" name="矩形 70">
            <a:extLst>
              <a:ext uri="{FF2B5EF4-FFF2-40B4-BE49-F238E27FC236}">
                <a16:creationId xmlns:a16="http://schemas.microsoft.com/office/drawing/2014/main" id="{ED6678E5-0565-44E1-B07E-EB50DCC1ED72}"/>
              </a:ext>
            </a:extLst>
          </p:cNvPr>
          <p:cNvSpPr/>
          <p:nvPr/>
        </p:nvSpPr>
        <p:spPr>
          <a:xfrm>
            <a:off x="6642873" y="2765266"/>
            <a:ext cx="1117556" cy="292575"/>
          </a:xfrm>
          <a:prstGeom prst="rect">
            <a:avLst/>
          </a:prstGeom>
          <a:solidFill>
            <a:srgbClr val="FF0000">
              <a:alpha val="10000"/>
            </a:srgbClr>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72" name="矩形 71">
            <a:extLst>
              <a:ext uri="{FF2B5EF4-FFF2-40B4-BE49-F238E27FC236}">
                <a16:creationId xmlns:a16="http://schemas.microsoft.com/office/drawing/2014/main" id="{B5B2FFB6-95B9-4400-B97D-F2EBFCBA29BF}"/>
              </a:ext>
            </a:extLst>
          </p:cNvPr>
          <p:cNvSpPr/>
          <p:nvPr/>
        </p:nvSpPr>
        <p:spPr>
          <a:xfrm>
            <a:off x="9539784" y="3384599"/>
            <a:ext cx="825867" cy="222328"/>
          </a:xfrm>
          <a:prstGeom prst="rect">
            <a:avLst/>
          </a:prstGeom>
          <a:solidFill>
            <a:srgbClr val="FF0000">
              <a:alpha val="10000"/>
            </a:srgbClr>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73" name="文本框 72">
            <a:extLst>
              <a:ext uri="{FF2B5EF4-FFF2-40B4-BE49-F238E27FC236}">
                <a16:creationId xmlns:a16="http://schemas.microsoft.com/office/drawing/2014/main" id="{FC21BAE1-5AAC-46E9-9B6E-96FA875621BD}"/>
              </a:ext>
            </a:extLst>
          </p:cNvPr>
          <p:cNvSpPr txBox="1"/>
          <p:nvPr/>
        </p:nvSpPr>
        <p:spPr>
          <a:xfrm>
            <a:off x="7690688" y="4689492"/>
            <a:ext cx="28978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rPr>
              <a:t>Lots of information</a:t>
            </a:r>
            <a:endParaRPr kumimoji="0" lang="zh-CN" altLang="en-US"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sp>
        <p:nvSpPr>
          <p:cNvPr id="74" name="TextBox 73">
            <a:extLst>
              <a:ext uri="{FF2B5EF4-FFF2-40B4-BE49-F238E27FC236}">
                <a16:creationId xmlns:a16="http://schemas.microsoft.com/office/drawing/2014/main" id="{CD287799-55EF-407C-9F1F-734685D0E01A}"/>
              </a:ext>
            </a:extLst>
          </p:cNvPr>
          <p:cNvSpPr txBox="1"/>
          <p:nvPr/>
        </p:nvSpPr>
        <p:spPr>
          <a:xfrm>
            <a:off x="280600" y="6186328"/>
            <a:ext cx="111651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a:ea typeface="宋体"/>
                <a:cs typeface="+mn-cs"/>
              </a:rPr>
              <a:t>Bertinetto, Luca, et al. Fully-convolutional siamese networks for object tracking. ECCV 2016.</a:t>
            </a:r>
            <a:endParaRPr kumimoji="0" lang="en-US" altLang="zh-CN" sz="1100" b="0" i="0" u="none" strike="noStrike" kern="1200" cap="none" spc="0" normalizeH="0" baseline="0" noProof="0" dirty="0">
              <a:ln>
                <a:noFill/>
              </a:ln>
              <a:solidFill>
                <a:prstClr val="black"/>
              </a:solidFill>
              <a:effectLst/>
              <a:uLnTx/>
              <a:uFillTx/>
              <a:latin typeface="Times New Roman"/>
              <a:ea typeface="宋体"/>
              <a:cs typeface="+mn-cs"/>
            </a:endParaRPr>
          </a:p>
        </p:txBody>
      </p:sp>
    </p:spTree>
    <p:extLst>
      <p:ext uri="{BB962C8B-B14F-4D97-AF65-F5344CB8AC3E}">
        <p14:creationId xmlns:p14="http://schemas.microsoft.com/office/powerpoint/2010/main" val="239095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3" grpId="0"/>
      <p:bldP spid="20" grpId="0"/>
      <p:bldP spid="22" grpId="0"/>
      <p:bldP spid="10" grpId="0"/>
      <p:bldP spid="11" grpId="0"/>
      <p:bldP spid="62" grpId="0"/>
      <p:bldP spid="63" grpId="0"/>
      <p:bldP spid="64" grpId="0"/>
      <p:bldP spid="69" grpId="0"/>
      <p:bldP spid="70" grpId="0" animBg="1"/>
      <p:bldP spid="71" grpId="0" animBg="1"/>
      <p:bldP spid="72" grpId="0" animBg="1"/>
      <p:bldP spid="7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B8F2A9-09E4-4B4A-A055-A4B4458EDCAC}"/>
              </a:ext>
            </a:extLst>
          </p:cNvPr>
          <p:cNvSpPr>
            <a:spLocks noGrp="1"/>
          </p:cNvSpPr>
          <p:nvPr>
            <p:ph type="title"/>
          </p:nvPr>
        </p:nvSpPr>
        <p:spPr>
          <a:xfrm>
            <a:off x="336000" y="1703"/>
            <a:ext cx="6112749" cy="504001"/>
          </a:xfrm>
        </p:spPr>
        <p:txBody>
          <a:bodyPr>
            <a:normAutofit/>
          </a:bodyPr>
          <a:lstStyle/>
          <a:p>
            <a:pPr lvl="0">
              <a:lnSpc>
                <a:spcPct val="100000"/>
              </a:lnSpc>
              <a:spcBef>
                <a:spcPts val="0"/>
              </a:spcBef>
              <a:defRPr/>
            </a:pPr>
            <a:r>
              <a:rPr lang="en-US" altLang="zh-CN">
                <a:solidFill>
                  <a:prstClr val="black"/>
                </a:solidFill>
                <a:cs typeface="Arial" pitchFamily="34" charset="0"/>
              </a:rPr>
              <a:t>Improve tracking with Segmentation</a:t>
            </a:r>
            <a:endParaRPr lang="zh-CN" altLang="en-US" dirty="0">
              <a:solidFill>
                <a:prstClr val="black"/>
              </a:solidFill>
              <a:cs typeface="Times New Roman" panose="02020603050405020304" pitchFamily="18" charset="0"/>
            </a:endParaRPr>
          </a:p>
        </p:txBody>
      </p:sp>
      <p:sp>
        <p:nvSpPr>
          <p:cNvPr id="7" name="日期占位符 6">
            <a:extLst>
              <a:ext uri="{FF2B5EF4-FFF2-40B4-BE49-F238E27FC236}">
                <a16:creationId xmlns:a16="http://schemas.microsoft.com/office/drawing/2014/main" id="{0845F9DF-515F-47F4-A6A9-825E01A8A8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8780BE-1708-4EED-AC17-E505F55B0E69}"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8" name="页脚占位符 7">
            <a:extLst>
              <a:ext uri="{FF2B5EF4-FFF2-40B4-BE49-F238E27FC236}">
                <a16:creationId xmlns:a16="http://schemas.microsoft.com/office/drawing/2014/main" id="{79FA8683-A250-4BDC-80D1-61E015E663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9" name="灯片编号占位符 8">
            <a:extLst>
              <a:ext uri="{FF2B5EF4-FFF2-40B4-BE49-F238E27FC236}">
                <a16:creationId xmlns:a16="http://schemas.microsoft.com/office/drawing/2014/main" id="{212A4B7A-46BF-4F02-8123-6F5D3E81C3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cxnSp>
        <p:nvCxnSpPr>
          <p:cNvPr id="44" name="直接连接符 43">
            <a:extLst>
              <a:ext uri="{FF2B5EF4-FFF2-40B4-BE49-F238E27FC236}">
                <a16:creationId xmlns:a16="http://schemas.microsoft.com/office/drawing/2014/main" id="{977B02D1-779A-49D4-99E0-5589ABBD9ECF}"/>
              </a:ext>
            </a:extLst>
          </p:cNvPr>
          <p:cNvCxnSpPr>
            <a:cxnSpLocks/>
          </p:cNvCxnSpPr>
          <p:nvPr/>
        </p:nvCxnSpPr>
        <p:spPr>
          <a:xfrm>
            <a:off x="9440242" y="2214517"/>
            <a:ext cx="0" cy="0"/>
          </a:xfrm>
          <a:prstGeom prst="line">
            <a:avLst/>
          </a:prstGeom>
        </p:spPr>
        <p:style>
          <a:lnRef idx="1">
            <a:schemeClr val="dk1"/>
          </a:lnRef>
          <a:fillRef idx="0">
            <a:schemeClr val="dk1"/>
          </a:fillRef>
          <a:effectRef idx="0">
            <a:schemeClr val="dk1"/>
          </a:effectRef>
          <a:fontRef idx="minor">
            <a:schemeClr val="tx1"/>
          </a:fontRef>
        </p:style>
      </p:cxnSp>
      <p:sp>
        <p:nvSpPr>
          <p:cNvPr id="48" name="文本框 47">
            <a:extLst>
              <a:ext uri="{FF2B5EF4-FFF2-40B4-BE49-F238E27FC236}">
                <a16:creationId xmlns:a16="http://schemas.microsoft.com/office/drawing/2014/main" id="{4A13C572-003F-4043-A07A-FC4BA1F13DE0}"/>
              </a:ext>
            </a:extLst>
          </p:cNvPr>
          <p:cNvSpPr txBox="1"/>
          <p:nvPr/>
        </p:nvSpPr>
        <p:spPr>
          <a:xfrm>
            <a:off x="9921677" y="2485870"/>
            <a:ext cx="17316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a:solidFill>
                  <a:prstClr val="black"/>
                </a:solidFill>
                <a:latin typeface="Times New Roman"/>
                <a:ea typeface="宋体"/>
              </a:rPr>
              <a:t>Segmentation</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p:grpSp>
        <p:nvGrpSpPr>
          <p:cNvPr id="79" name="组合 78">
            <a:extLst>
              <a:ext uri="{FF2B5EF4-FFF2-40B4-BE49-F238E27FC236}">
                <a16:creationId xmlns:a16="http://schemas.microsoft.com/office/drawing/2014/main" id="{011B2671-C493-4E4F-9688-BB2998A6696D}"/>
              </a:ext>
            </a:extLst>
          </p:cNvPr>
          <p:cNvGrpSpPr/>
          <p:nvPr/>
        </p:nvGrpSpPr>
        <p:grpSpPr>
          <a:xfrm>
            <a:off x="5273177" y="1597283"/>
            <a:ext cx="5502823" cy="3384285"/>
            <a:chOff x="5273177" y="1820803"/>
            <a:chExt cx="5502823" cy="3384285"/>
          </a:xfrm>
        </p:grpSpPr>
        <p:sp>
          <p:nvSpPr>
            <p:cNvPr id="24" name="矩形 23">
              <a:extLst>
                <a:ext uri="{FF2B5EF4-FFF2-40B4-BE49-F238E27FC236}">
                  <a16:creationId xmlns:a16="http://schemas.microsoft.com/office/drawing/2014/main" id="{196747AD-0A37-4D70-8488-BE4B92D7E5AC}"/>
                </a:ext>
              </a:extLst>
            </p:cNvPr>
            <p:cNvSpPr/>
            <p:nvPr/>
          </p:nvSpPr>
          <p:spPr>
            <a:xfrm>
              <a:off x="5601925" y="3361926"/>
              <a:ext cx="441998" cy="441997"/>
            </a:xfrm>
            <a:prstGeom prst="rect">
              <a:avLst/>
            </a:prstGeom>
            <a:ln w="1270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Times New Roman"/>
                <a:ea typeface="宋体"/>
                <a:cs typeface="+mn-cs"/>
              </a:endParaRPr>
            </a:p>
          </p:txBody>
        </p:sp>
        <p:grpSp>
          <p:nvGrpSpPr>
            <p:cNvPr id="78" name="组合 77">
              <a:extLst>
                <a:ext uri="{FF2B5EF4-FFF2-40B4-BE49-F238E27FC236}">
                  <a16:creationId xmlns:a16="http://schemas.microsoft.com/office/drawing/2014/main" id="{68400327-EC10-4576-9F52-B26F76065041}"/>
                </a:ext>
              </a:extLst>
            </p:cNvPr>
            <p:cNvGrpSpPr/>
            <p:nvPr/>
          </p:nvGrpSpPr>
          <p:grpSpPr>
            <a:xfrm>
              <a:off x="5273177" y="1820803"/>
              <a:ext cx="5502823" cy="3384285"/>
              <a:chOff x="5273177" y="1820803"/>
              <a:chExt cx="5502823" cy="3384285"/>
            </a:xfrm>
          </p:grpSpPr>
          <p:grpSp>
            <p:nvGrpSpPr>
              <p:cNvPr id="4" name="组合 3">
                <a:extLst>
                  <a:ext uri="{FF2B5EF4-FFF2-40B4-BE49-F238E27FC236}">
                    <a16:creationId xmlns:a16="http://schemas.microsoft.com/office/drawing/2014/main" id="{AF36E4D7-865A-42E2-A3DC-DB4D8FAFBB5B}"/>
                  </a:ext>
                </a:extLst>
              </p:cNvPr>
              <p:cNvGrpSpPr/>
              <p:nvPr/>
            </p:nvGrpSpPr>
            <p:grpSpPr>
              <a:xfrm>
                <a:off x="5273177" y="1978731"/>
                <a:ext cx="4365795" cy="3226357"/>
                <a:chOff x="5273177" y="1978731"/>
                <a:chExt cx="4365795" cy="3226357"/>
              </a:xfrm>
            </p:grpSpPr>
            <p:sp>
              <p:nvSpPr>
                <p:cNvPr id="12" name="立方体 11">
                  <a:extLst>
                    <a:ext uri="{FF2B5EF4-FFF2-40B4-BE49-F238E27FC236}">
                      <a16:creationId xmlns:a16="http://schemas.microsoft.com/office/drawing/2014/main" id="{2D631B7B-A121-47A6-A2F2-F20F3C70E07B}"/>
                    </a:ext>
                  </a:extLst>
                </p:cNvPr>
                <p:cNvSpPr/>
                <p:nvPr/>
              </p:nvSpPr>
              <p:spPr>
                <a:xfrm>
                  <a:off x="8810227" y="4376343"/>
                  <a:ext cx="828745" cy="828745"/>
                </a:xfrm>
                <a:prstGeom prst="cube">
                  <a:avLst>
                    <a:gd name="adj" fmla="val 7878"/>
                  </a:avLst>
                </a:prstGeom>
                <a:solidFill>
                  <a:srgbClr val="DF8F9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13" name="立方体 12">
                  <a:extLst>
                    <a:ext uri="{FF2B5EF4-FFF2-40B4-BE49-F238E27FC236}">
                      <a16:creationId xmlns:a16="http://schemas.microsoft.com/office/drawing/2014/main" id="{12297773-8844-4DC9-AEDC-A0B005FAD577}"/>
                    </a:ext>
                  </a:extLst>
                </p:cNvPr>
                <p:cNvSpPr/>
                <p:nvPr/>
              </p:nvSpPr>
              <p:spPr>
                <a:xfrm>
                  <a:off x="8810227" y="3161881"/>
                  <a:ext cx="828745" cy="828745"/>
                </a:xfrm>
                <a:prstGeom prst="cube">
                  <a:avLst>
                    <a:gd name="adj" fmla="val 7878"/>
                  </a:avLst>
                </a:prstGeom>
                <a:solidFill>
                  <a:srgbClr val="DF8F9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14" name="立方体 13">
                  <a:extLst>
                    <a:ext uri="{FF2B5EF4-FFF2-40B4-BE49-F238E27FC236}">
                      <a16:creationId xmlns:a16="http://schemas.microsoft.com/office/drawing/2014/main" id="{6C36C6B2-7AB8-4E5E-B016-28EE9450706D}"/>
                    </a:ext>
                  </a:extLst>
                </p:cNvPr>
                <p:cNvSpPr/>
                <p:nvPr/>
              </p:nvSpPr>
              <p:spPr>
                <a:xfrm>
                  <a:off x="8810227" y="1978731"/>
                  <a:ext cx="828745" cy="828745"/>
                </a:xfrm>
                <a:prstGeom prst="cube">
                  <a:avLst>
                    <a:gd name="adj" fmla="val 7878"/>
                  </a:avLst>
                </a:prstGeom>
                <a:solidFill>
                  <a:srgbClr val="DF8F9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25" name="文本框 24">
                  <a:extLst>
                    <a:ext uri="{FF2B5EF4-FFF2-40B4-BE49-F238E27FC236}">
                      <a16:creationId xmlns:a16="http://schemas.microsoft.com/office/drawing/2014/main" id="{4A4DF49C-7E5F-4BEF-970A-296B59CEB456}"/>
                    </a:ext>
                  </a:extLst>
                </p:cNvPr>
                <p:cNvSpPr txBox="1"/>
                <p:nvPr/>
              </p:nvSpPr>
              <p:spPr>
                <a:xfrm>
                  <a:off x="5655011" y="3367453"/>
                  <a:ext cx="335826" cy="545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Times New Roman"/>
                      <a:ea typeface="宋体"/>
                      <a:cs typeface="+mn-cs"/>
                    </a:rPr>
                    <a:t>*</a:t>
                  </a:r>
                  <a:endParaRPr kumimoji="0" lang="zh-CN" altLang="en-US" sz="2400" b="0" i="0" u="none" strike="noStrike" kern="1200" cap="none" spc="0" normalizeH="0" baseline="0" noProof="0">
                    <a:ln>
                      <a:noFill/>
                    </a:ln>
                    <a:solidFill>
                      <a:prstClr val="white"/>
                    </a:solidFill>
                    <a:effectLst/>
                    <a:uLnTx/>
                    <a:uFillTx/>
                    <a:latin typeface="Times New Roman"/>
                    <a:ea typeface="宋体"/>
                    <a:cs typeface="+mn-cs"/>
                  </a:endParaRPr>
                </a:p>
              </p:txBody>
            </p:sp>
            <p:cxnSp>
              <p:nvCxnSpPr>
                <p:cNvPr id="26" name="连接符: 肘形 25">
                  <a:extLst>
                    <a:ext uri="{FF2B5EF4-FFF2-40B4-BE49-F238E27FC236}">
                      <a16:creationId xmlns:a16="http://schemas.microsoft.com/office/drawing/2014/main" id="{B3776A84-6E55-4445-9103-01302AAAFE76}"/>
                    </a:ext>
                  </a:extLst>
                </p:cNvPr>
                <p:cNvCxnSpPr>
                  <a:cxnSpLocks/>
                </p:cNvCxnSpPr>
                <p:nvPr/>
              </p:nvCxnSpPr>
              <p:spPr>
                <a:xfrm flipV="1">
                  <a:off x="5282533" y="3815545"/>
                  <a:ext cx="552497" cy="994494"/>
                </a:xfrm>
                <a:prstGeom prst="bentConnector2">
                  <a:avLst/>
                </a:prstGeom>
                <a:ln w="12700">
                  <a:tailEnd type="stealth"/>
                </a:ln>
              </p:spPr>
              <p:style>
                <a:lnRef idx="1">
                  <a:schemeClr val="dk1"/>
                </a:lnRef>
                <a:fillRef idx="0">
                  <a:schemeClr val="dk1"/>
                </a:fillRef>
                <a:effectRef idx="0">
                  <a:schemeClr val="dk1"/>
                </a:effectRef>
                <a:fontRef idx="minor">
                  <a:schemeClr val="tx1"/>
                </a:fontRef>
              </p:style>
            </p:cxnSp>
            <p:cxnSp>
              <p:nvCxnSpPr>
                <p:cNvPr id="27" name="连接符: 肘形 26">
                  <a:extLst>
                    <a:ext uri="{FF2B5EF4-FFF2-40B4-BE49-F238E27FC236}">
                      <a16:creationId xmlns:a16="http://schemas.microsoft.com/office/drawing/2014/main" id="{78215E68-B132-4E14-999B-DA25503B358B}"/>
                    </a:ext>
                  </a:extLst>
                </p:cNvPr>
                <p:cNvCxnSpPr>
                  <a:cxnSpLocks/>
                </p:cNvCxnSpPr>
                <p:nvPr/>
              </p:nvCxnSpPr>
              <p:spPr>
                <a:xfrm>
                  <a:off x="5273177" y="3037925"/>
                  <a:ext cx="552497" cy="329527"/>
                </a:xfrm>
                <a:prstGeom prst="bentConnector2">
                  <a:avLst/>
                </a:prstGeom>
                <a:ln w="12700">
                  <a:tailEnd type="stealth"/>
                </a:ln>
              </p:spPr>
              <p:style>
                <a:lnRef idx="1">
                  <a:schemeClr val="dk1"/>
                </a:lnRef>
                <a:fillRef idx="0">
                  <a:schemeClr val="dk1"/>
                </a:fillRef>
                <a:effectRef idx="0">
                  <a:schemeClr val="dk1"/>
                </a:effectRef>
                <a:fontRef idx="minor">
                  <a:schemeClr val="tx1"/>
                </a:fontRef>
              </p:style>
            </p:cxnSp>
            <p:cxnSp>
              <p:nvCxnSpPr>
                <p:cNvPr id="28" name="直接箭头连接符 27">
                  <a:extLst>
                    <a:ext uri="{FF2B5EF4-FFF2-40B4-BE49-F238E27FC236}">
                      <a16:creationId xmlns:a16="http://schemas.microsoft.com/office/drawing/2014/main" id="{C5FF19DD-ECC8-49B3-9603-E3EDF4FFF707}"/>
                    </a:ext>
                  </a:extLst>
                </p:cNvPr>
                <p:cNvCxnSpPr/>
                <p:nvPr/>
              </p:nvCxnSpPr>
              <p:spPr>
                <a:xfrm>
                  <a:off x="6121886" y="3585735"/>
                  <a:ext cx="276248" cy="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cxnSp>
              <p:nvCxnSpPr>
                <p:cNvPr id="30" name="直接箭头连接符 29">
                  <a:extLst>
                    <a:ext uri="{FF2B5EF4-FFF2-40B4-BE49-F238E27FC236}">
                      <a16:creationId xmlns:a16="http://schemas.microsoft.com/office/drawing/2014/main" id="{AC1CF3E3-6335-4534-98C0-4E074D85DB65}"/>
                    </a:ext>
                  </a:extLst>
                </p:cNvPr>
                <p:cNvCxnSpPr/>
                <p:nvPr/>
              </p:nvCxnSpPr>
              <p:spPr>
                <a:xfrm>
                  <a:off x="7318356" y="3582925"/>
                  <a:ext cx="552497" cy="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311AE0B3-CA69-4A81-9784-3F4262C281AA}"/>
                        </a:ext>
                      </a:extLst>
                    </p:cNvPr>
                    <p:cNvSpPr/>
                    <p:nvPr/>
                  </p:nvSpPr>
                  <p:spPr>
                    <a:xfrm>
                      <a:off x="7964943" y="3409567"/>
                      <a:ext cx="441998" cy="441997"/>
                    </a:xfrm>
                    <a:prstGeom prst="rect">
                      <a:avLst/>
                    </a:prstGeom>
                    <a:solidFill>
                      <a:srgbClr val="A2D790"/>
                    </a:solidFill>
                    <a:ln w="12700">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𝑏</m:t>
                                </m:r>
                              </m:e>
                              <m:sub>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sub>
                            </m:sSub>
                          </m:oMath>
                        </m:oMathPara>
                      </a14:m>
                      <a:endParaRPr kumimoji="0" lang="zh-CN" altLang="en-US" sz="1200" b="0" i="0" u="none" strike="noStrike" kern="1200" cap="none" spc="0" normalizeH="0" baseline="0" noProof="0">
                        <a:ln>
                          <a:noFill/>
                        </a:ln>
                        <a:solidFill>
                          <a:prstClr val="white"/>
                        </a:solidFill>
                        <a:effectLst/>
                        <a:uLnTx/>
                        <a:uFillTx/>
                        <a:latin typeface="Times New Roman"/>
                        <a:ea typeface="宋体"/>
                        <a:cs typeface="+mn-cs"/>
                      </a:endParaRPr>
                    </a:p>
                  </p:txBody>
                </p:sp>
              </mc:Choice>
              <mc:Fallback xmlns="">
                <p:sp>
                  <p:nvSpPr>
                    <p:cNvPr id="32" name="矩形 31">
                      <a:extLst>
                        <a:ext uri="{FF2B5EF4-FFF2-40B4-BE49-F238E27FC236}">
                          <a16:creationId xmlns:a16="http://schemas.microsoft.com/office/drawing/2014/main" id="{311AE0B3-CA69-4A81-9784-3F4262C281AA}"/>
                        </a:ext>
                      </a:extLst>
                    </p:cNvPr>
                    <p:cNvSpPr>
                      <a:spLocks noRot="1" noChangeAspect="1" noMove="1" noResize="1" noEditPoints="1" noAdjustHandles="1" noChangeArrowheads="1" noChangeShapeType="1" noTextEdit="1"/>
                    </p:cNvSpPr>
                    <p:nvPr/>
                  </p:nvSpPr>
                  <p:spPr>
                    <a:xfrm>
                      <a:off x="7964943" y="3409567"/>
                      <a:ext cx="441998" cy="441997"/>
                    </a:xfrm>
                    <a:prstGeom prst="rect">
                      <a:avLst/>
                    </a:prstGeom>
                    <a:blipFill>
                      <a:blip r:embed="rId3"/>
                      <a:stretch>
                        <a:fillRect l="-1351"/>
                      </a:stretch>
                    </a:blipFill>
                    <a:ln w="12700">
                      <a:solidFill>
                        <a:schemeClr val="tx1"/>
                      </a:solidFill>
                    </a:ln>
                  </p:spPr>
                  <p:txBody>
                    <a:bodyPr/>
                    <a:lstStyle/>
                    <a:p>
                      <a:r>
                        <a:rPr lang="zh-CN" altLang="en-US">
                          <a:noFill/>
                        </a:rPr>
                        <a:t> </a:t>
                      </a:r>
                    </a:p>
                  </p:txBody>
                </p:sp>
              </mc:Fallback>
            </mc:AlternateContent>
            <p:cxnSp>
              <p:nvCxnSpPr>
                <p:cNvPr id="33" name="直接箭头连接符 32">
                  <a:extLst>
                    <a:ext uri="{FF2B5EF4-FFF2-40B4-BE49-F238E27FC236}">
                      <a16:creationId xmlns:a16="http://schemas.microsoft.com/office/drawing/2014/main" id="{4E2E2602-A551-4F32-93C8-B265E2F5A641}"/>
                    </a:ext>
                  </a:extLst>
                </p:cNvPr>
                <p:cNvCxnSpPr/>
                <p:nvPr/>
              </p:nvCxnSpPr>
              <p:spPr>
                <a:xfrm>
                  <a:off x="8471892" y="3628597"/>
                  <a:ext cx="276248" cy="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5" name="矩形 34">
                      <a:extLst>
                        <a:ext uri="{FF2B5EF4-FFF2-40B4-BE49-F238E27FC236}">
                          <a16:creationId xmlns:a16="http://schemas.microsoft.com/office/drawing/2014/main" id="{02B6E65C-CB5B-43C7-AAF7-746BCF7AAD66}"/>
                        </a:ext>
                      </a:extLst>
                    </p:cNvPr>
                    <p:cNvSpPr/>
                    <p:nvPr/>
                  </p:nvSpPr>
                  <p:spPr>
                    <a:xfrm>
                      <a:off x="7964943" y="4626251"/>
                      <a:ext cx="441998" cy="441997"/>
                    </a:xfrm>
                    <a:prstGeom prst="rect">
                      <a:avLst/>
                    </a:prstGeom>
                    <a:solidFill>
                      <a:srgbClr val="A2D790"/>
                    </a:solidFill>
                    <a:ln w="12700">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e>
                              <m:sub>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𝜑</m:t>
                                </m:r>
                              </m:sub>
                            </m:sSub>
                          </m:oMath>
                        </m:oMathPara>
                      </a14:m>
                      <a:endParaRPr kumimoji="0" lang="zh-CN" altLang="en-US" sz="1200" b="0" i="0" u="none" strike="noStrike" kern="1200" cap="none" spc="0" normalizeH="0" baseline="0" noProof="0">
                        <a:ln>
                          <a:noFill/>
                        </a:ln>
                        <a:solidFill>
                          <a:prstClr val="white"/>
                        </a:solidFill>
                        <a:effectLst/>
                        <a:uLnTx/>
                        <a:uFillTx/>
                        <a:latin typeface="Times New Roman"/>
                        <a:ea typeface="宋体"/>
                        <a:cs typeface="+mn-cs"/>
                      </a:endParaRPr>
                    </a:p>
                  </p:txBody>
                </p:sp>
              </mc:Choice>
              <mc:Fallback xmlns="">
                <p:sp>
                  <p:nvSpPr>
                    <p:cNvPr id="35" name="矩形 34">
                      <a:extLst>
                        <a:ext uri="{FF2B5EF4-FFF2-40B4-BE49-F238E27FC236}">
                          <a16:creationId xmlns:a16="http://schemas.microsoft.com/office/drawing/2014/main" id="{02B6E65C-CB5B-43C7-AAF7-746BCF7AAD66}"/>
                        </a:ext>
                      </a:extLst>
                    </p:cNvPr>
                    <p:cNvSpPr>
                      <a:spLocks noRot="1" noChangeAspect="1" noMove="1" noResize="1" noEditPoints="1" noAdjustHandles="1" noChangeArrowheads="1" noChangeShapeType="1" noTextEdit="1"/>
                    </p:cNvSpPr>
                    <p:nvPr/>
                  </p:nvSpPr>
                  <p:spPr>
                    <a:xfrm>
                      <a:off x="7964943" y="4626251"/>
                      <a:ext cx="441998" cy="441997"/>
                    </a:xfrm>
                    <a:prstGeom prst="rect">
                      <a:avLst/>
                    </a:prstGeom>
                    <a:blipFill>
                      <a:blip r:embed="rId4"/>
                      <a:stretch>
                        <a:fillRect/>
                      </a:stretch>
                    </a:blipFill>
                    <a:ln w="12700">
                      <a:solidFill>
                        <a:schemeClr val="tx1"/>
                      </a:solidFill>
                    </a:ln>
                  </p:spPr>
                  <p:txBody>
                    <a:bodyPr/>
                    <a:lstStyle/>
                    <a:p>
                      <a:r>
                        <a:rPr lang="zh-CN" altLang="en-US">
                          <a:noFill/>
                        </a:rPr>
                        <a:t> </a:t>
                      </a:r>
                    </a:p>
                  </p:txBody>
                </p:sp>
              </mc:Fallback>
            </mc:AlternateContent>
            <p:cxnSp>
              <p:nvCxnSpPr>
                <p:cNvPr id="36" name="直接箭头连接符 35">
                  <a:extLst>
                    <a:ext uri="{FF2B5EF4-FFF2-40B4-BE49-F238E27FC236}">
                      <a16:creationId xmlns:a16="http://schemas.microsoft.com/office/drawing/2014/main" id="{B22D2507-B5CB-4235-AD46-579F0D846320}"/>
                    </a:ext>
                  </a:extLst>
                </p:cNvPr>
                <p:cNvCxnSpPr/>
                <p:nvPr/>
              </p:nvCxnSpPr>
              <p:spPr>
                <a:xfrm>
                  <a:off x="8471892" y="4845280"/>
                  <a:ext cx="276248" cy="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cxnSp>
              <p:nvCxnSpPr>
                <p:cNvPr id="37" name="直接箭头连接符 36">
                  <a:extLst>
                    <a:ext uri="{FF2B5EF4-FFF2-40B4-BE49-F238E27FC236}">
                      <a16:creationId xmlns:a16="http://schemas.microsoft.com/office/drawing/2014/main" id="{F3E60C89-892E-4ED5-816B-4EBC48B49719}"/>
                    </a:ext>
                  </a:extLst>
                </p:cNvPr>
                <p:cNvCxnSpPr>
                  <a:cxnSpLocks/>
                </p:cNvCxnSpPr>
                <p:nvPr/>
              </p:nvCxnSpPr>
              <p:spPr>
                <a:xfrm>
                  <a:off x="7594605" y="4880373"/>
                  <a:ext cx="276248" cy="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cxnSp>
              <p:nvCxnSpPr>
                <p:cNvPr id="38" name="直接连接符 37">
                  <a:extLst>
                    <a:ext uri="{FF2B5EF4-FFF2-40B4-BE49-F238E27FC236}">
                      <a16:creationId xmlns:a16="http://schemas.microsoft.com/office/drawing/2014/main" id="{B6D931A8-1EBE-4C37-982D-9623AE1186AC}"/>
                    </a:ext>
                  </a:extLst>
                </p:cNvPr>
                <p:cNvCxnSpPr/>
                <p:nvPr/>
              </p:nvCxnSpPr>
              <p:spPr>
                <a:xfrm>
                  <a:off x="7594605" y="2447006"/>
                  <a:ext cx="0" cy="2433367"/>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9" name="矩形 38">
                      <a:extLst>
                        <a:ext uri="{FF2B5EF4-FFF2-40B4-BE49-F238E27FC236}">
                          <a16:creationId xmlns:a16="http://schemas.microsoft.com/office/drawing/2014/main" id="{C7FF5DF3-CFD4-4E57-8781-A7BDD50D8C95}"/>
                        </a:ext>
                      </a:extLst>
                    </p:cNvPr>
                    <p:cNvSpPr/>
                    <p:nvPr/>
                  </p:nvSpPr>
                  <p:spPr>
                    <a:xfrm>
                      <a:off x="7964943" y="2192883"/>
                      <a:ext cx="441998" cy="441997"/>
                    </a:xfrm>
                    <a:prstGeom prst="rect">
                      <a:avLst/>
                    </a:prstGeom>
                    <a:solidFill>
                      <a:srgbClr val="A2D790"/>
                    </a:solidFill>
                    <a:ln w="12700">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h</m:t>
                                </m:r>
                              </m:e>
                              <m:sub>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𝜙</m:t>
                                </m:r>
                              </m:sub>
                            </m:sSub>
                          </m:oMath>
                        </m:oMathPara>
                      </a14:m>
                      <a:endParaRPr kumimoji="0" lang="zh-CN" altLang="en-US" sz="1200" b="0" i="0" u="none" strike="noStrike" kern="1200" cap="none" spc="0" normalizeH="0" baseline="0" noProof="0">
                        <a:ln>
                          <a:noFill/>
                        </a:ln>
                        <a:solidFill>
                          <a:prstClr val="white"/>
                        </a:solidFill>
                        <a:effectLst/>
                        <a:uLnTx/>
                        <a:uFillTx/>
                        <a:latin typeface="Times New Roman"/>
                        <a:ea typeface="宋体"/>
                        <a:cs typeface="+mn-cs"/>
                      </a:endParaRPr>
                    </a:p>
                  </p:txBody>
                </p:sp>
              </mc:Choice>
              <mc:Fallback xmlns="">
                <p:sp>
                  <p:nvSpPr>
                    <p:cNvPr id="39" name="矩形 38">
                      <a:extLst>
                        <a:ext uri="{FF2B5EF4-FFF2-40B4-BE49-F238E27FC236}">
                          <a16:creationId xmlns:a16="http://schemas.microsoft.com/office/drawing/2014/main" id="{C7FF5DF3-CFD4-4E57-8781-A7BDD50D8C95}"/>
                        </a:ext>
                      </a:extLst>
                    </p:cNvPr>
                    <p:cNvSpPr>
                      <a:spLocks noRot="1" noChangeAspect="1" noMove="1" noResize="1" noEditPoints="1" noAdjustHandles="1" noChangeArrowheads="1" noChangeShapeType="1" noTextEdit="1"/>
                    </p:cNvSpPr>
                    <p:nvPr/>
                  </p:nvSpPr>
                  <p:spPr>
                    <a:xfrm>
                      <a:off x="7964943" y="2192883"/>
                      <a:ext cx="441998" cy="441997"/>
                    </a:xfrm>
                    <a:prstGeom prst="rect">
                      <a:avLst/>
                    </a:prstGeom>
                    <a:blipFill>
                      <a:blip r:embed="rId5"/>
                      <a:stretch>
                        <a:fillRect l="-5405" b="-2703"/>
                      </a:stretch>
                    </a:blipFill>
                    <a:ln w="12700">
                      <a:solidFill>
                        <a:schemeClr val="tx1"/>
                      </a:solidFill>
                    </a:ln>
                  </p:spPr>
                  <p:txBody>
                    <a:bodyPr/>
                    <a:lstStyle/>
                    <a:p>
                      <a:r>
                        <a:rPr lang="zh-CN" altLang="en-US">
                          <a:noFill/>
                        </a:rPr>
                        <a:t> </a:t>
                      </a:r>
                    </a:p>
                  </p:txBody>
                </p:sp>
              </mc:Fallback>
            </mc:AlternateContent>
            <p:cxnSp>
              <p:nvCxnSpPr>
                <p:cNvPr id="40" name="直接箭头连接符 39">
                  <a:extLst>
                    <a:ext uri="{FF2B5EF4-FFF2-40B4-BE49-F238E27FC236}">
                      <a16:creationId xmlns:a16="http://schemas.microsoft.com/office/drawing/2014/main" id="{B9FA141A-13AB-4840-8B46-A5A5539975D5}"/>
                    </a:ext>
                  </a:extLst>
                </p:cNvPr>
                <p:cNvCxnSpPr/>
                <p:nvPr/>
              </p:nvCxnSpPr>
              <p:spPr>
                <a:xfrm>
                  <a:off x="8471892" y="2411913"/>
                  <a:ext cx="276248" cy="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cxnSp>
              <p:nvCxnSpPr>
                <p:cNvPr id="41" name="直接箭头连接符 40">
                  <a:extLst>
                    <a:ext uri="{FF2B5EF4-FFF2-40B4-BE49-F238E27FC236}">
                      <a16:creationId xmlns:a16="http://schemas.microsoft.com/office/drawing/2014/main" id="{4D570FCA-5353-4D4C-B900-48E55327EBF7}"/>
                    </a:ext>
                  </a:extLst>
                </p:cNvPr>
                <p:cNvCxnSpPr>
                  <a:cxnSpLocks/>
                </p:cNvCxnSpPr>
                <p:nvPr/>
              </p:nvCxnSpPr>
              <p:spPr>
                <a:xfrm>
                  <a:off x="7594605" y="2447006"/>
                  <a:ext cx="276248" cy="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sp>
              <p:nvSpPr>
                <p:cNvPr id="61" name="立方体 60">
                  <a:extLst>
                    <a:ext uri="{FF2B5EF4-FFF2-40B4-BE49-F238E27FC236}">
                      <a16:creationId xmlns:a16="http://schemas.microsoft.com/office/drawing/2014/main" id="{C4231F55-CBFA-43A4-B359-EF397FAC972E}"/>
                    </a:ext>
                  </a:extLst>
                </p:cNvPr>
                <p:cNvSpPr/>
                <p:nvPr/>
              </p:nvSpPr>
              <p:spPr>
                <a:xfrm>
                  <a:off x="6448749" y="3142811"/>
                  <a:ext cx="828745" cy="828746"/>
                </a:xfrm>
                <a:prstGeom prst="cube">
                  <a:avLst>
                    <a:gd name="adj" fmla="val 7878"/>
                  </a:avLst>
                </a:prstGeom>
                <a:solidFill>
                  <a:srgbClr val="DF8F9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Times New Roman"/>
                    <a:ea typeface="宋体"/>
                    <a:cs typeface="+mn-cs"/>
                  </a:endParaRPr>
                </a:p>
              </p:txBody>
            </p:sp>
          </p:grpSp>
          <p:sp>
            <p:nvSpPr>
              <p:cNvPr id="43" name="立方体 42">
                <a:extLst>
                  <a:ext uri="{FF2B5EF4-FFF2-40B4-BE49-F238E27FC236}">
                    <a16:creationId xmlns:a16="http://schemas.microsoft.com/office/drawing/2014/main" id="{1CCFC6EF-73CB-4477-9FED-E4D4D79DBE43}"/>
                  </a:ext>
                </a:extLst>
              </p:cNvPr>
              <p:cNvSpPr/>
              <p:nvPr/>
            </p:nvSpPr>
            <p:spPr>
              <a:xfrm>
                <a:off x="9100974" y="2561078"/>
                <a:ext cx="140704" cy="156223"/>
              </a:xfrm>
              <a:prstGeom prst="cube">
                <a:avLst>
                  <a:gd name="adj" fmla="val 20867"/>
                </a:avLst>
              </a:prstGeom>
              <a:solidFill>
                <a:schemeClr val="accent1">
                  <a:lumMod val="40000"/>
                  <a:lumOff val="6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51" name="矩形 50">
                <a:extLst>
                  <a:ext uri="{FF2B5EF4-FFF2-40B4-BE49-F238E27FC236}">
                    <a16:creationId xmlns:a16="http://schemas.microsoft.com/office/drawing/2014/main" id="{17977388-9EF0-447E-B1FB-2FAB601289A3}"/>
                  </a:ext>
                </a:extLst>
              </p:cNvPr>
              <p:cNvSpPr/>
              <p:nvPr/>
            </p:nvSpPr>
            <p:spPr>
              <a:xfrm>
                <a:off x="9947255" y="1820803"/>
                <a:ext cx="828745" cy="828745"/>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Times New Roman"/>
                  <a:ea typeface="宋体"/>
                  <a:cs typeface="+mn-cs"/>
                </a:endParaRPr>
              </a:p>
            </p:txBody>
          </p:sp>
          <p:cxnSp>
            <p:nvCxnSpPr>
              <p:cNvPr id="52" name="直接连接符 51">
                <a:extLst>
                  <a:ext uri="{FF2B5EF4-FFF2-40B4-BE49-F238E27FC236}">
                    <a16:creationId xmlns:a16="http://schemas.microsoft.com/office/drawing/2014/main" id="{85DB7D36-3722-4FBF-9FC7-892151D97719}"/>
                  </a:ext>
                </a:extLst>
              </p:cNvPr>
              <p:cNvCxnSpPr>
                <a:cxnSpLocks/>
                <a:stCxn id="43" idx="3"/>
              </p:cNvCxnSpPr>
              <p:nvPr/>
            </p:nvCxnSpPr>
            <p:spPr>
              <a:xfrm flipV="1">
                <a:off x="9156645" y="2649548"/>
                <a:ext cx="790609" cy="67753"/>
              </a:xfrm>
              <a:prstGeom prst="line">
                <a:avLst/>
              </a:prstGeom>
            </p:spPr>
            <p:style>
              <a:lnRef idx="1">
                <a:schemeClr val="dk1"/>
              </a:lnRef>
              <a:fillRef idx="0">
                <a:schemeClr val="dk1"/>
              </a:fillRef>
              <a:effectRef idx="0">
                <a:schemeClr val="dk1"/>
              </a:effectRef>
              <a:fontRef idx="minor">
                <a:schemeClr val="tx1"/>
              </a:fontRef>
            </p:style>
          </p:cxnSp>
          <p:cxnSp>
            <p:nvCxnSpPr>
              <p:cNvPr id="53" name="直接连接符 52">
                <a:extLst>
                  <a:ext uri="{FF2B5EF4-FFF2-40B4-BE49-F238E27FC236}">
                    <a16:creationId xmlns:a16="http://schemas.microsoft.com/office/drawing/2014/main" id="{F5B08C0A-595E-43A9-9530-2825CF30B746}"/>
                  </a:ext>
                </a:extLst>
              </p:cNvPr>
              <p:cNvCxnSpPr>
                <a:cxnSpLocks/>
                <a:stCxn id="43" idx="0"/>
              </p:cNvCxnSpPr>
              <p:nvPr/>
            </p:nvCxnSpPr>
            <p:spPr>
              <a:xfrm flipV="1">
                <a:off x="9186006" y="1820803"/>
                <a:ext cx="761249" cy="740275"/>
              </a:xfrm>
              <a:prstGeom prst="line">
                <a:avLst/>
              </a:prstGeom>
            </p:spPr>
            <p:style>
              <a:lnRef idx="1">
                <a:schemeClr val="dk1"/>
              </a:lnRef>
              <a:fillRef idx="0">
                <a:schemeClr val="dk1"/>
              </a:fillRef>
              <a:effectRef idx="0">
                <a:schemeClr val="dk1"/>
              </a:effectRef>
              <a:fontRef idx="minor">
                <a:schemeClr val="tx1"/>
              </a:fontRef>
            </p:style>
          </p:cxnSp>
        </p:grpSp>
      </p:grpSp>
      <p:sp>
        <p:nvSpPr>
          <p:cNvPr id="54" name="文本框 53">
            <a:extLst>
              <a:ext uri="{FF2B5EF4-FFF2-40B4-BE49-F238E27FC236}">
                <a16:creationId xmlns:a16="http://schemas.microsoft.com/office/drawing/2014/main" id="{D99282A3-A22D-46A9-9055-8055C191BB57}"/>
              </a:ext>
            </a:extLst>
          </p:cNvPr>
          <p:cNvSpPr txBox="1"/>
          <p:nvPr/>
        </p:nvSpPr>
        <p:spPr>
          <a:xfrm>
            <a:off x="1553928" y="2042454"/>
            <a:ext cx="13816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Template</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55" name="文本框 54">
            <a:extLst>
              <a:ext uri="{FF2B5EF4-FFF2-40B4-BE49-F238E27FC236}">
                <a16:creationId xmlns:a16="http://schemas.microsoft.com/office/drawing/2014/main" id="{9104110C-4034-4376-A60C-D369B74567BA}"/>
              </a:ext>
            </a:extLst>
          </p:cNvPr>
          <p:cNvSpPr txBox="1"/>
          <p:nvPr/>
        </p:nvSpPr>
        <p:spPr>
          <a:xfrm>
            <a:off x="1604216" y="3365773"/>
            <a:ext cx="13052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Searching</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p:grpSp>
        <p:nvGrpSpPr>
          <p:cNvPr id="3" name="组合 2">
            <a:extLst>
              <a:ext uri="{FF2B5EF4-FFF2-40B4-BE49-F238E27FC236}">
                <a16:creationId xmlns:a16="http://schemas.microsoft.com/office/drawing/2014/main" id="{8320A211-73D1-4992-8208-76B59C121A8C}"/>
              </a:ext>
            </a:extLst>
          </p:cNvPr>
          <p:cNvGrpSpPr/>
          <p:nvPr/>
        </p:nvGrpSpPr>
        <p:grpSpPr>
          <a:xfrm>
            <a:off x="1416000" y="2329075"/>
            <a:ext cx="3839691" cy="3058280"/>
            <a:chOff x="1416000" y="2552595"/>
            <a:chExt cx="3839691" cy="3058280"/>
          </a:xfrm>
        </p:grpSpPr>
        <p:cxnSp>
          <p:nvCxnSpPr>
            <p:cNvPr id="15" name="直接箭头连接符 14">
              <a:extLst>
                <a:ext uri="{FF2B5EF4-FFF2-40B4-BE49-F238E27FC236}">
                  <a16:creationId xmlns:a16="http://schemas.microsoft.com/office/drawing/2014/main" id="{3601BA5C-D560-4F48-9F02-5CB1B8F4F143}"/>
                </a:ext>
              </a:extLst>
            </p:cNvPr>
            <p:cNvCxnSpPr/>
            <p:nvPr/>
          </p:nvCxnSpPr>
          <p:spPr>
            <a:xfrm>
              <a:off x="3241941" y="3046296"/>
              <a:ext cx="276248" cy="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3D89C8C2-C481-403A-9EBD-D283F7BEFB68}"/>
                    </a:ext>
                  </a:extLst>
                </p:cNvPr>
                <p:cNvSpPr/>
                <p:nvPr/>
              </p:nvSpPr>
              <p:spPr>
                <a:xfrm>
                  <a:off x="3574385" y="2819060"/>
                  <a:ext cx="441998" cy="441997"/>
                </a:xfrm>
                <a:prstGeom prst="rect">
                  <a:avLst/>
                </a:prstGeom>
                <a:solidFill>
                  <a:srgbClr val="A2D790"/>
                </a:solidFill>
                <a:ln w="12700">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𝑓</m:t>
                            </m:r>
                          </m:e>
                          <m:sub>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𝜃</m:t>
                            </m:r>
                          </m:sub>
                        </m:sSub>
                      </m:oMath>
                    </m:oMathPara>
                  </a14:m>
                  <a:endParaRPr kumimoji="0" lang="zh-CN" altLang="en-US" sz="1200" b="0" i="0" u="none" strike="noStrike" kern="1200" cap="none" spc="0" normalizeH="0" baseline="0" noProof="0">
                    <a:ln>
                      <a:noFill/>
                    </a:ln>
                    <a:solidFill>
                      <a:prstClr val="white"/>
                    </a:solidFill>
                    <a:effectLst/>
                    <a:uLnTx/>
                    <a:uFillTx/>
                    <a:latin typeface="Times New Roman"/>
                    <a:ea typeface="宋体"/>
                    <a:cs typeface="+mn-cs"/>
                  </a:endParaRPr>
                </a:p>
              </p:txBody>
            </p:sp>
          </mc:Choice>
          <mc:Fallback xmlns="">
            <p:sp>
              <p:nvSpPr>
                <p:cNvPr id="16" name="矩形 15">
                  <a:extLst>
                    <a:ext uri="{FF2B5EF4-FFF2-40B4-BE49-F238E27FC236}">
                      <a16:creationId xmlns:a16="http://schemas.microsoft.com/office/drawing/2014/main" id="{3D89C8C2-C481-403A-9EBD-D283F7BEFB68}"/>
                    </a:ext>
                  </a:extLst>
                </p:cNvPr>
                <p:cNvSpPr>
                  <a:spLocks noRot="1" noChangeAspect="1" noMove="1" noResize="1" noEditPoints="1" noAdjustHandles="1" noChangeArrowheads="1" noChangeShapeType="1" noTextEdit="1"/>
                </p:cNvSpPr>
                <p:nvPr/>
              </p:nvSpPr>
              <p:spPr>
                <a:xfrm>
                  <a:off x="3574385" y="2819060"/>
                  <a:ext cx="441998" cy="441997"/>
                </a:xfrm>
                <a:prstGeom prst="rect">
                  <a:avLst/>
                </a:prstGeom>
                <a:blipFill>
                  <a:blip r:embed="rId7"/>
                  <a:stretch>
                    <a:fillRect l="-2667" b="-2667"/>
                  </a:stretch>
                </a:blipFill>
                <a:ln w="12700">
                  <a:solidFill>
                    <a:schemeClr val="tx1"/>
                  </a:solidFill>
                </a:ln>
              </p:spPr>
              <p:txBody>
                <a:bodyPr/>
                <a:lstStyle/>
                <a:p>
                  <a:r>
                    <a:rPr lang="zh-CN" altLang="en-US">
                      <a:noFill/>
                    </a:rPr>
                    <a:t> </a:t>
                  </a:r>
                </a:p>
              </p:txBody>
            </p:sp>
          </mc:Fallback>
        </mc:AlternateContent>
        <p:cxnSp>
          <p:nvCxnSpPr>
            <p:cNvPr id="17" name="直接箭头连接符 16">
              <a:extLst>
                <a:ext uri="{FF2B5EF4-FFF2-40B4-BE49-F238E27FC236}">
                  <a16:creationId xmlns:a16="http://schemas.microsoft.com/office/drawing/2014/main" id="{B8CDE1B3-C02D-4ED9-9890-674F222B8EC3}"/>
                </a:ext>
              </a:extLst>
            </p:cNvPr>
            <p:cNvCxnSpPr/>
            <p:nvPr/>
          </p:nvCxnSpPr>
          <p:spPr>
            <a:xfrm>
              <a:off x="4097145" y="3040059"/>
              <a:ext cx="276248" cy="0"/>
            </a:xfrm>
            <a:prstGeom prst="straightConnector1">
              <a:avLst/>
            </a:prstGeom>
            <a:ln w="12700">
              <a:tailEnd type="stealth" w="med" len="med"/>
            </a:ln>
          </p:spPr>
          <p:style>
            <a:lnRef idx="1">
              <a:schemeClr val="dk1"/>
            </a:lnRef>
            <a:fillRef idx="0">
              <a:schemeClr val="dk1"/>
            </a:fillRef>
            <a:effectRef idx="0">
              <a:schemeClr val="dk1"/>
            </a:effectRef>
            <a:fontRef idx="minor">
              <a:schemeClr val="tx1"/>
            </a:fontRef>
          </p:style>
        </p:cxnSp>
        <p:sp>
          <p:nvSpPr>
            <p:cNvPr id="18" name="立方体 17">
              <a:extLst>
                <a:ext uri="{FF2B5EF4-FFF2-40B4-BE49-F238E27FC236}">
                  <a16:creationId xmlns:a16="http://schemas.microsoft.com/office/drawing/2014/main" id="{E8E5C786-DAE3-4ABD-90D1-5CAA309BA9AC}"/>
                </a:ext>
              </a:extLst>
            </p:cNvPr>
            <p:cNvSpPr/>
            <p:nvPr/>
          </p:nvSpPr>
          <p:spPr>
            <a:xfrm>
              <a:off x="4423290" y="2552595"/>
              <a:ext cx="828745" cy="828745"/>
            </a:xfrm>
            <a:prstGeom prst="cube">
              <a:avLst>
                <a:gd name="adj" fmla="val 7878"/>
              </a:avLst>
            </a:prstGeom>
            <a:solidFill>
              <a:srgbClr val="DF8F9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Times New Roman"/>
                <a:ea typeface="宋体"/>
                <a:cs typeface="+mn-cs"/>
              </a:endParaRPr>
            </a:p>
          </p:txBody>
        </p:sp>
        <p:cxnSp>
          <p:nvCxnSpPr>
            <p:cNvPr id="20" name="直接箭头连接符 19">
              <a:extLst>
                <a:ext uri="{FF2B5EF4-FFF2-40B4-BE49-F238E27FC236}">
                  <a16:creationId xmlns:a16="http://schemas.microsoft.com/office/drawing/2014/main" id="{1A858466-3645-48BC-8ADC-68F837E80AB4}"/>
                </a:ext>
              </a:extLst>
            </p:cNvPr>
            <p:cNvCxnSpPr/>
            <p:nvPr/>
          </p:nvCxnSpPr>
          <p:spPr>
            <a:xfrm>
              <a:off x="3241941" y="4808538"/>
              <a:ext cx="276248" cy="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5BCFB878-0033-4D9D-B19F-D7EFC9192CEC}"/>
                    </a:ext>
                  </a:extLst>
                </p:cNvPr>
                <p:cNvSpPr/>
                <p:nvPr/>
              </p:nvSpPr>
              <p:spPr>
                <a:xfrm>
                  <a:off x="3574385" y="4581302"/>
                  <a:ext cx="441998" cy="441997"/>
                </a:xfrm>
                <a:prstGeom prst="rect">
                  <a:avLst/>
                </a:prstGeom>
                <a:solidFill>
                  <a:srgbClr val="A2D790"/>
                </a:solidFill>
                <a:ln w="12700">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𝑓</m:t>
                            </m:r>
                          </m:e>
                          <m:sub>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𝜃</m:t>
                            </m:r>
                          </m:sub>
                        </m:sSub>
                      </m:oMath>
                    </m:oMathPara>
                  </a14:m>
                  <a:endParaRPr kumimoji="0" lang="zh-CN" altLang="en-US" sz="1200" b="0" i="0" u="none" strike="noStrike" kern="1200" cap="none" spc="0" normalizeH="0" baseline="0" noProof="0">
                    <a:ln>
                      <a:noFill/>
                    </a:ln>
                    <a:solidFill>
                      <a:prstClr val="white"/>
                    </a:solidFill>
                    <a:effectLst/>
                    <a:uLnTx/>
                    <a:uFillTx/>
                    <a:latin typeface="Times New Roman"/>
                    <a:ea typeface="宋体"/>
                    <a:cs typeface="+mn-cs"/>
                  </a:endParaRPr>
                </a:p>
              </p:txBody>
            </p:sp>
          </mc:Choice>
          <mc:Fallback xmlns="">
            <p:sp>
              <p:nvSpPr>
                <p:cNvPr id="21" name="矩形 20">
                  <a:extLst>
                    <a:ext uri="{FF2B5EF4-FFF2-40B4-BE49-F238E27FC236}">
                      <a16:creationId xmlns:a16="http://schemas.microsoft.com/office/drawing/2014/main" id="{5BCFB878-0033-4D9D-B19F-D7EFC9192CEC}"/>
                    </a:ext>
                  </a:extLst>
                </p:cNvPr>
                <p:cNvSpPr>
                  <a:spLocks noRot="1" noChangeAspect="1" noMove="1" noResize="1" noEditPoints="1" noAdjustHandles="1" noChangeArrowheads="1" noChangeShapeType="1" noTextEdit="1"/>
                </p:cNvSpPr>
                <p:nvPr/>
              </p:nvSpPr>
              <p:spPr>
                <a:xfrm>
                  <a:off x="3574385" y="4581302"/>
                  <a:ext cx="441998" cy="441997"/>
                </a:xfrm>
                <a:prstGeom prst="rect">
                  <a:avLst/>
                </a:prstGeom>
                <a:blipFill>
                  <a:blip r:embed="rId8"/>
                  <a:stretch>
                    <a:fillRect l="-2667" b="-2703"/>
                  </a:stretch>
                </a:blipFill>
                <a:ln w="12700">
                  <a:solidFill>
                    <a:schemeClr val="tx1"/>
                  </a:solidFill>
                </a:ln>
              </p:spPr>
              <p:txBody>
                <a:bodyPr/>
                <a:lstStyle/>
                <a:p>
                  <a:r>
                    <a:rPr lang="zh-CN" altLang="en-US">
                      <a:noFill/>
                    </a:rPr>
                    <a:t> </a:t>
                  </a:r>
                </a:p>
              </p:txBody>
            </p:sp>
          </mc:Fallback>
        </mc:AlternateContent>
        <p:cxnSp>
          <p:nvCxnSpPr>
            <p:cNvPr id="22" name="直接箭头连接符 21">
              <a:extLst>
                <a:ext uri="{FF2B5EF4-FFF2-40B4-BE49-F238E27FC236}">
                  <a16:creationId xmlns:a16="http://schemas.microsoft.com/office/drawing/2014/main" id="{134ED292-24EF-4451-B8B0-44963978FB94}"/>
                </a:ext>
              </a:extLst>
            </p:cNvPr>
            <p:cNvCxnSpPr/>
            <p:nvPr/>
          </p:nvCxnSpPr>
          <p:spPr>
            <a:xfrm>
              <a:off x="4097145" y="4802301"/>
              <a:ext cx="276248" cy="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sp>
          <p:nvSpPr>
            <p:cNvPr id="49" name="矩形 48">
              <a:extLst>
                <a:ext uri="{FF2B5EF4-FFF2-40B4-BE49-F238E27FC236}">
                  <a16:creationId xmlns:a16="http://schemas.microsoft.com/office/drawing/2014/main" id="{AACD45B9-0152-4B05-A011-DE660E496CE0}"/>
                </a:ext>
              </a:extLst>
            </p:cNvPr>
            <p:cNvSpPr/>
            <p:nvPr/>
          </p:nvSpPr>
          <p:spPr>
            <a:xfrm>
              <a:off x="1830373" y="2650007"/>
              <a:ext cx="828745" cy="828745"/>
            </a:xfrm>
            <a:prstGeom prst="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50" name="矩形 49">
              <a:extLst>
                <a:ext uri="{FF2B5EF4-FFF2-40B4-BE49-F238E27FC236}">
                  <a16:creationId xmlns:a16="http://schemas.microsoft.com/office/drawing/2014/main" id="{0F034FB8-43A9-4D8B-A2D3-89DFA3BCA980}"/>
                </a:ext>
              </a:extLst>
            </p:cNvPr>
            <p:cNvSpPr/>
            <p:nvPr/>
          </p:nvSpPr>
          <p:spPr>
            <a:xfrm>
              <a:off x="1416000" y="3953385"/>
              <a:ext cx="1657491" cy="1657490"/>
            </a:xfrm>
            <a:prstGeom prst="rect">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63" name="立方体 62">
              <a:extLst>
                <a:ext uri="{FF2B5EF4-FFF2-40B4-BE49-F238E27FC236}">
                  <a16:creationId xmlns:a16="http://schemas.microsoft.com/office/drawing/2014/main" id="{899DD383-2684-4A9A-9C21-9FA0968B4819}"/>
                </a:ext>
              </a:extLst>
            </p:cNvPr>
            <p:cNvSpPr/>
            <p:nvPr/>
          </p:nvSpPr>
          <p:spPr>
            <a:xfrm>
              <a:off x="4426946" y="4358179"/>
              <a:ext cx="828745" cy="828745"/>
            </a:xfrm>
            <a:prstGeom prst="cube">
              <a:avLst>
                <a:gd name="adj" fmla="val 7878"/>
              </a:avLst>
            </a:prstGeom>
            <a:solidFill>
              <a:srgbClr val="DF8F92"/>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Times New Roman"/>
                <a:ea typeface="宋体"/>
                <a:cs typeface="+mn-cs"/>
              </a:endParaRPr>
            </a:p>
          </p:txBody>
        </p:sp>
      </p:grpSp>
      <p:sp>
        <p:nvSpPr>
          <p:cNvPr id="62" name="文本框 61">
            <a:extLst>
              <a:ext uri="{FF2B5EF4-FFF2-40B4-BE49-F238E27FC236}">
                <a16:creationId xmlns:a16="http://schemas.microsoft.com/office/drawing/2014/main" id="{B03B8D3F-E27D-4CEE-A2E3-C9BBC9B800EB}"/>
              </a:ext>
            </a:extLst>
          </p:cNvPr>
          <p:cNvSpPr txBox="1"/>
          <p:nvPr/>
        </p:nvSpPr>
        <p:spPr>
          <a:xfrm>
            <a:off x="6182559" y="3798880"/>
            <a:ext cx="136751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Times New Roman"/>
                <a:ea typeface="宋体"/>
                <a:cs typeface="+mn-cs"/>
              </a:rPr>
              <a:t>Correlation Result</a:t>
            </a:r>
          </a:p>
          <a:p>
            <a:pPr algn="ctr">
              <a:defRPr/>
            </a:pPr>
            <a:r>
              <a:rPr lang="en-US" altLang="zh-CN" sz="2000"/>
              <a:t>25×25×256</a:t>
            </a:r>
            <a:endParaRPr lang="zh-CN" altLang="en-US" sz="200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p:grpSp>
        <p:nvGrpSpPr>
          <p:cNvPr id="5" name="组合 4">
            <a:extLst>
              <a:ext uri="{FF2B5EF4-FFF2-40B4-BE49-F238E27FC236}">
                <a16:creationId xmlns:a16="http://schemas.microsoft.com/office/drawing/2014/main" id="{7690794A-12A6-423E-B355-9F2C4B010D94}"/>
              </a:ext>
            </a:extLst>
          </p:cNvPr>
          <p:cNvGrpSpPr/>
          <p:nvPr/>
        </p:nvGrpSpPr>
        <p:grpSpPr>
          <a:xfrm>
            <a:off x="1071950" y="1195847"/>
            <a:ext cx="10048099" cy="4695488"/>
            <a:chOff x="1071950" y="1419367"/>
            <a:chExt cx="10048099" cy="4695488"/>
          </a:xfrm>
        </p:grpSpPr>
        <p:sp>
          <p:nvSpPr>
            <p:cNvPr id="65" name="矩形 64">
              <a:extLst>
                <a:ext uri="{FF2B5EF4-FFF2-40B4-BE49-F238E27FC236}">
                  <a16:creationId xmlns:a16="http://schemas.microsoft.com/office/drawing/2014/main" id="{CB463B6C-9D84-4B6B-9628-A5CC1E97ACC7}"/>
                </a:ext>
              </a:extLst>
            </p:cNvPr>
            <p:cNvSpPr/>
            <p:nvPr/>
          </p:nvSpPr>
          <p:spPr>
            <a:xfrm>
              <a:off x="1071950" y="2118979"/>
              <a:ext cx="4364811" cy="364024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67" name="矩形 66">
              <a:extLst>
                <a:ext uri="{FF2B5EF4-FFF2-40B4-BE49-F238E27FC236}">
                  <a16:creationId xmlns:a16="http://schemas.microsoft.com/office/drawing/2014/main" id="{66F97FD0-729F-4E12-BBEF-5FB2774AC479}"/>
                </a:ext>
              </a:extLst>
            </p:cNvPr>
            <p:cNvSpPr/>
            <p:nvPr/>
          </p:nvSpPr>
          <p:spPr>
            <a:xfrm>
              <a:off x="5564470" y="1419367"/>
              <a:ext cx="5555579" cy="433985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68" name="文本框 67">
              <a:extLst>
                <a:ext uri="{FF2B5EF4-FFF2-40B4-BE49-F238E27FC236}">
                  <a16:creationId xmlns:a16="http://schemas.microsoft.com/office/drawing/2014/main" id="{D3903227-62C0-41CA-A87A-B59144191B0F}"/>
                </a:ext>
              </a:extLst>
            </p:cNvPr>
            <p:cNvSpPr txBox="1"/>
            <p:nvPr/>
          </p:nvSpPr>
          <p:spPr>
            <a:xfrm>
              <a:off x="2256846" y="5714745"/>
              <a:ext cx="20940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Feature Extraction</a:t>
              </a:r>
              <a:endParaRPr kumimoji="0" lang="zh-CN" altLang="en-US"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sp>
          <p:nvSpPr>
            <p:cNvPr id="69" name="文本框 68">
              <a:extLst>
                <a:ext uri="{FF2B5EF4-FFF2-40B4-BE49-F238E27FC236}">
                  <a16:creationId xmlns:a16="http://schemas.microsoft.com/office/drawing/2014/main" id="{6489E7A8-AF9D-4806-9974-FD841214374E}"/>
                </a:ext>
              </a:extLst>
            </p:cNvPr>
            <p:cNvSpPr txBox="1"/>
            <p:nvPr/>
          </p:nvSpPr>
          <p:spPr>
            <a:xfrm>
              <a:off x="7074760" y="5713879"/>
              <a:ext cx="20940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Similarity Metric</a:t>
              </a:r>
              <a:endParaRPr kumimoji="0" lang="zh-CN" altLang="en-US"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grpSp>
      <p:grpSp>
        <p:nvGrpSpPr>
          <p:cNvPr id="80" name="组合 79">
            <a:extLst>
              <a:ext uri="{FF2B5EF4-FFF2-40B4-BE49-F238E27FC236}">
                <a16:creationId xmlns:a16="http://schemas.microsoft.com/office/drawing/2014/main" id="{0B500FC4-8C98-4C90-856B-660718D452BA}"/>
              </a:ext>
            </a:extLst>
          </p:cNvPr>
          <p:cNvGrpSpPr/>
          <p:nvPr/>
        </p:nvGrpSpPr>
        <p:grpSpPr>
          <a:xfrm>
            <a:off x="5434237" y="1324122"/>
            <a:ext cx="5529073" cy="2670335"/>
            <a:chOff x="5434237" y="1547642"/>
            <a:chExt cx="5529073" cy="2670335"/>
          </a:xfrm>
        </p:grpSpPr>
        <p:sp>
          <p:nvSpPr>
            <p:cNvPr id="66" name="矩形 65">
              <a:extLst>
                <a:ext uri="{FF2B5EF4-FFF2-40B4-BE49-F238E27FC236}">
                  <a16:creationId xmlns:a16="http://schemas.microsoft.com/office/drawing/2014/main" id="{DD6E8FF5-64A1-48E8-8616-0292308A754D}"/>
                </a:ext>
              </a:extLst>
            </p:cNvPr>
            <p:cNvSpPr/>
            <p:nvPr/>
          </p:nvSpPr>
          <p:spPr>
            <a:xfrm>
              <a:off x="7803498" y="1624718"/>
              <a:ext cx="3159812" cy="2593259"/>
            </a:xfrm>
            <a:prstGeom prst="rect">
              <a:avLst/>
            </a:prstGeom>
            <a:solidFill>
              <a:srgbClr val="FF0000">
                <a:alpha val="10000"/>
              </a:srgbClr>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70" name="文本框 69">
              <a:extLst>
                <a:ext uri="{FF2B5EF4-FFF2-40B4-BE49-F238E27FC236}">
                  <a16:creationId xmlns:a16="http://schemas.microsoft.com/office/drawing/2014/main" id="{DCF7F240-F6C9-4EF9-8EE7-28B39021F8E2}"/>
                </a:ext>
              </a:extLst>
            </p:cNvPr>
            <p:cNvSpPr txBox="1"/>
            <p:nvPr/>
          </p:nvSpPr>
          <p:spPr>
            <a:xfrm>
              <a:off x="5434237" y="1547642"/>
              <a:ext cx="24884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Accurate description</a:t>
              </a:r>
              <a:endParaRPr kumimoji="0" lang="zh-CN" altLang="en-US"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grpSp>
      <p:sp>
        <p:nvSpPr>
          <p:cNvPr id="71" name="文本框 70">
            <a:extLst>
              <a:ext uri="{FF2B5EF4-FFF2-40B4-BE49-F238E27FC236}">
                <a16:creationId xmlns:a16="http://schemas.microsoft.com/office/drawing/2014/main" id="{6FDC37A7-EAB9-489A-9232-0ECD462DB11A}"/>
              </a:ext>
            </a:extLst>
          </p:cNvPr>
          <p:cNvSpPr txBox="1"/>
          <p:nvPr/>
        </p:nvSpPr>
        <p:spPr>
          <a:xfrm>
            <a:off x="3114664" y="3312393"/>
            <a:ext cx="13614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Network</a:t>
            </a:r>
            <a:endParaRPr kumimoji="0" lang="zh-CN" altLang="en-US"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sp>
        <p:nvSpPr>
          <p:cNvPr id="73" name="文本框 72">
            <a:extLst>
              <a:ext uri="{FF2B5EF4-FFF2-40B4-BE49-F238E27FC236}">
                <a16:creationId xmlns:a16="http://schemas.microsoft.com/office/drawing/2014/main" id="{DC047507-6680-4302-8A29-BB3D5CC32382}"/>
              </a:ext>
            </a:extLst>
          </p:cNvPr>
          <p:cNvSpPr txBox="1"/>
          <p:nvPr/>
        </p:nvSpPr>
        <p:spPr>
          <a:xfrm>
            <a:off x="4108566" y="3147233"/>
            <a:ext cx="13816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Feature</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74" name="文本框 73">
            <a:extLst>
              <a:ext uri="{FF2B5EF4-FFF2-40B4-BE49-F238E27FC236}">
                <a16:creationId xmlns:a16="http://schemas.microsoft.com/office/drawing/2014/main" id="{838FE491-C997-44D5-9ADD-F9DC495008BC}"/>
              </a:ext>
            </a:extLst>
          </p:cNvPr>
          <p:cNvSpPr txBox="1"/>
          <p:nvPr/>
        </p:nvSpPr>
        <p:spPr>
          <a:xfrm>
            <a:off x="4144667" y="4992605"/>
            <a:ext cx="13816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Feature</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75" name="文本框 74">
            <a:extLst>
              <a:ext uri="{FF2B5EF4-FFF2-40B4-BE49-F238E27FC236}">
                <a16:creationId xmlns:a16="http://schemas.microsoft.com/office/drawing/2014/main" id="{5A774DE9-D37F-46DD-A304-A94C98B52CCE}"/>
              </a:ext>
            </a:extLst>
          </p:cNvPr>
          <p:cNvSpPr txBox="1"/>
          <p:nvPr/>
        </p:nvSpPr>
        <p:spPr>
          <a:xfrm>
            <a:off x="9921677" y="3222257"/>
            <a:ext cx="16132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Times New Roman"/>
                <a:ea typeface="宋体"/>
                <a:cs typeface="+mn-cs"/>
              </a:rPr>
              <a:t>Localization</a:t>
            </a:r>
            <a:r>
              <a:rPr kumimoji="0" lang="en-US" altLang="zh-CN" sz="2000" b="0" i="0" u="none" strike="noStrike" kern="1200" cap="none" spc="0" normalizeH="0" noProof="0">
                <a:ln>
                  <a:noFill/>
                </a:ln>
                <a:solidFill>
                  <a:prstClr val="black"/>
                </a:solidFill>
                <a:effectLst/>
                <a:uLnTx/>
                <a:uFillTx/>
                <a:latin typeface="Times New Roman"/>
                <a:ea typeface="宋体"/>
                <a:cs typeface="+mn-cs"/>
              </a:rPr>
              <a:t> (RPN, bbox)</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76" name="文本框 75">
            <a:extLst>
              <a:ext uri="{FF2B5EF4-FFF2-40B4-BE49-F238E27FC236}">
                <a16:creationId xmlns:a16="http://schemas.microsoft.com/office/drawing/2014/main" id="{F6F30807-6D04-4282-B5BC-472CEA5B186E}"/>
              </a:ext>
            </a:extLst>
          </p:cNvPr>
          <p:cNvSpPr txBox="1"/>
          <p:nvPr/>
        </p:nvSpPr>
        <p:spPr>
          <a:xfrm>
            <a:off x="9921677" y="4349230"/>
            <a:ext cx="181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a:solidFill>
                  <a:prstClr val="black"/>
                </a:solidFill>
                <a:latin typeface="Times New Roman"/>
                <a:ea typeface="宋体"/>
              </a:rPr>
              <a:t>Classification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Times New Roman"/>
                <a:ea typeface="宋体"/>
                <a:cs typeface="+mn-cs"/>
              </a:rPr>
              <a:t>(score</a:t>
            </a:r>
            <a:r>
              <a:rPr kumimoji="0" lang="en-US" altLang="zh-CN" sz="2000" b="0" i="0" u="none" strike="noStrike" kern="1200" cap="none" spc="0" normalizeH="0" noProof="0">
                <a:ln>
                  <a:noFill/>
                </a:ln>
                <a:solidFill>
                  <a:prstClr val="black"/>
                </a:solidFill>
                <a:effectLst/>
                <a:uLnTx/>
                <a:uFillTx/>
                <a:latin typeface="Times New Roman"/>
                <a:ea typeface="宋体"/>
                <a:cs typeface="+mn-cs"/>
              </a:rPr>
              <a:t> map, still pick max here</a:t>
            </a:r>
            <a:r>
              <a:rPr kumimoji="0" lang="en-US" altLang="zh-CN" sz="2000" b="0" i="0" u="none" strike="noStrike" kern="1200" cap="none" spc="0" normalizeH="0" baseline="0" noProof="0">
                <a:ln>
                  <a:noFill/>
                </a:ln>
                <a:solidFill>
                  <a:prstClr val="black"/>
                </a:solidFill>
                <a:effectLst/>
                <a:uLnTx/>
                <a:uFillTx/>
                <a:latin typeface="Times New Roman"/>
                <a:ea typeface="宋体"/>
                <a:cs typeface="+mn-cs"/>
              </a:rPr>
              <a:t>)</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64" name="TextBox 63">
            <a:extLst>
              <a:ext uri="{FF2B5EF4-FFF2-40B4-BE49-F238E27FC236}">
                <a16:creationId xmlns:a16="http://schemas.microsoft.com/office/drawing/2014/main" id="{F51D1634-CEAD-433F-90D9-97BDC396A2CF}"/>
              </a:ext>
            </a:extLst>
          </p:cNvPr>
          <p:cNvSpPr txBox="1"/>
          <p:nvPr/>
        </p:nvSpPr>
        <p:spPr>
          <a:xfrm>
            <a:off x="280600" y="6186328"/>
            <a:ext cx="111651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a:ea typeface="宋体"/>
                <a:cs typeface="+mn-cs"/>
              </a:rPr>
              <a:t>Wang, Qiang, et al. Fast online object tracking and segmentation: A unifying approach. CVPR 2019.</a:t>
            </a:r>
            <a:endParaRPr kumimoji="0" lang="en-US" altLang="zh-CN" sz="1100" b="0" i="0" u="none" strike="noStrike" kern="1200" cap="none" spc="0" normalizeH="0" baseline="0" noProof="0" dirty="0">
              <a:ln>
                <a:noFill/>
              </a:ln>
              <a:solidFill>
                <a:prstClr val="black"/>
              </a:solidFill>
              <a:effectLst/>
              <a:uLnTx/>
              <a:uFillTx/>
              <a:latin typeface="Times New Roman"/>
              <a:ea typeface="宋体"/>
              <a:cs typeface="+mn-cs"/>
            </a:endParaRPr>
          </a:p>
        </p:txBody>
      </p:sp>
      <p:sp>
        <p:nvSpPr>
          <p:cNvPr id="72" name="矩形 5">
            <a:extLst>
              <a:ext uri="{FF2B5EF4-FFF2-40B4-BE49-F238E27FC236}">
                <a16:creationId xmlns:a16="http://schemas.microsoft.com/office/drawing/2014/main" id="{C389AA2F-5C05-4FE7-A0D7-8995776A4A7C}"/>
              </a:ext>
            </a:extLst>
          </p:cNvPr>
          <p:cNvSpPr/>
          <p:nvPr/>
        </p:nvSpPr>
        <p:spPr>
          <a:xfrm>
            <a:off x="812799" y="912539"/>
            <a:ext cx="3917821"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a:ln>
                  <a:noFill/>
                </a:ln>
                <a:solidFill>
                  <a:prstClr val="black"/>
                </a:solidFill>
                <a:effectLst/>
                <a:uLnTx/>
                <a:uFillTx/>
                <a:latin typeface="Times New Roman"/>
                <a:ea typeface="黑体" panose="02010609060101010101" pitchFamily="49" charset="-122"/>
                <a:cs typeface="Arial" pitchFamily="34" charset="0"/>
              </a:rPr>
              <a:t>SiamMask</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17900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4" grpId="0"/>
      <p:bldP spid="55" grpId="0"/>
      <p:bldP spid="62" grpId="0"/>
      <p:bldP spid="71" grpId="0"/>
      <p:bldP spid="73" grpId="0"/>
      <p:bldP spid="74" grpId="0"/>
      <p:bldP spid="75" grpId="0"/>
      <p:bldP spid="76" grpId="0"/>
      <p:bldP spid="72"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85AD0E-3560-4F85-BC30-EE2B7D2F9943}"/>
              </a:ext>
            </a:extLst>
          </p:cNvPr>
          <p:cNvSpPr>
            <a:spLocks noGrp="1"/>
          </p:cNvSpPr>
          <p:nvPr>
            <p:ph type="title"/>
          </p:nvPr>
        </p:nvSpPr>
        <p:spPr/>
        <p:txBody>
          <a:bodyPr/>
          <a:lstStyle/>
          <a:p>
            <a:r>
              <a:rPr lang="en-US" altLang="zh-CN" dirty="0">
                <a:ea typeface="黑体" panose="02010609060101010101" pitchFamily="49" charset="-122"/>
              </a:rPr>
              <a:t>Discussions</a:t>
            </a:r>
            <a:endParaRPr lang="zh-CN" altLang="en-US" dirty="0">
              <a:ea typeface="黑体" panose="02010609060101010101" pitchFamily="49" charset="-122"/>
            </a:endParaRPr>
          </a:p>
        </p:txBody>
      </p:sp>
      <p:sp>
        <p:nvSpPr>
          <p:cNvPr id="3" name="日期占位符 2">
            <a:extLst>
              <a:ext uri="{FF2B5EF4-FFF2-40B4-BE49-F238E27FC236}">
                <a16:creationId xmlns:a16="http://schemas.microsoft.com/office/drawing/2014/main" id="{E58D0F47-4BD5-4A6F-AC2A-F471F499FD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248855-0FD9-4D73-B85C-BD09B5053BCB}"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4" name="页脚占位符 3">
            <a:extLst>
              <a:ext uri="{FF2B5EF4-FFF2-40B4-BE49-F238E27FC236}">
                <a16:creationId xmlns:a16="http://schemas.microsoft.com/office/drawing/2014/main" id="{1C6D21E0-E827-4B50-951A-265250899C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13" name="灯片编号占位符 12">
            <a:extLst>
              <a:ext uri="{FF2B5EF4-FFF2-40B4-BE49-F238E27FC236}">
                <a16:creationId xmlns:a16="http://schemas.microsoft.com/office/drawing/2014/main" id="{2FE18251-CDAC-4600-8A57-D289FD8DEA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40" name="文本框 39">
            <a:extLst>
              <a:ext uri="{FF2B5EF4-FFF2-40B4-BE49-F238E27FC236}">
                <a16:creationId xmlns:a16="http://schemas.microsoft.com/office/drawing/2014/main" id="{9BA2CEB6-99C4-475C-98BC-FDF8F51794E0}"/>
              </a:ext>
            </a:extLst>
          </p:cNvPr>
          <p:cNvSpPr txBox="1"/>
          <p:nvPr/>
        </p:nvSpPr>
        <p:spPr>
          <a:xfrm>
            <a:off x="609494" y="4934457"/>
            <a:ext cx="54684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Boundary Effect: Correlation contains a weighted sum of false data (except the middle one)</a:t>
            </a:r>
            <a:endParaRPr kumimoji="0" lang="en-US" altLang="zh-CN" sz="2000" b="0" i="0" u="none" strike="noStrike" kern="1200" cap="none" spc="0" normalizeH="0" baseline="0" noProof="0" dirty="0">
              <a:ln>
                <a:noFill/>
              </a:ln>
              <a:solidFill>
                <a:srgbClr val="FF0000"/>
              </a:solidFill>
              <a:effectLst/>
              <a:uLnTx/>
              <a:uFillTx/>
              <a:latin typeface="Times New Roman"/>
              <a:ea typeface="宋体" panose="02010600030101010101" pitchFamily="2" charset="-122"/>
              <a:cs typeface="+mn-cs"/>
            </a:endParaRPr>
          </a:p>
        </p:txBody>
      </p:sp>
      <p:sp>
        <p:nvSpPr>
          <p:cNvPr id="64" name="矩形 63">
            <a:extLst>
              <a:ext uri="{FF2B5EF4-FFF2-40B4-BE49-F238E27FC236}">
                <a16:creationId xmlns:a16="http://schemas.microsoft.com/office/drawing/2014/main" id="{6047F90B-7319-41BB-9271-16A6C401C2B5}"/>
              </a:ext>
            </a:extLst>
          </p:cNvPr>
          <p:cNvSpPr/>
          <p:nvPr/>
        </p:nvSpPr>
        <p:spPr>
          <a:xfrm>
            <a:off x="430017" y="983916"/>
            <a:ext cx="8208949"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rPr>
              <a:t>Problems in Correlation Filters </a:t>
            </a:r>
            <a:r>
              <a:rPr kumimoji="0" lang="en-US" altLang="zh-CN" sz="2400" b="0" i="0" u="none" strike="noStrike" kern="1200" cap="none" spc="0" normalizeH="0" baseline="0" noProof="0">
                <a:ln>
                  <a:noFill/>
                </a:ln>
                <a:solidFill>
                  <a:prstClr val="black"/>
                </a:solidFill>
                <a:effectLst/>
                <a:uLnTx/>
                <a:uFillTx/>
                <a:latin typeface="Times New Roman"/>
                <a:ea typeface="黑体" panose="02010609060101010101" pitchFamily="49" charset="-122"/>
                <a:cs typeface="Times New Roman" panose="02020603050405020304" pitchFamily="18" charset="0"/>
              </a:rPr>
              <a:t>and Deep Neural </a:t>
            </a: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rPr>
              <a:t>Networks</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endParaRPr>
          </a:p>
        </p:txBody>
      </p:sp>
      <p:sp>
        <p:nvSpPr>
          <p:cNvPr id="67" name="文本框 66">
            <a:extLst>
              <a:ext uri="{FF2B5EF4-FFF2-40B4-BE49-F238E27FC236}">
                <a16:creationId xmlns:a16="http://schemas.microsoft.com/office/drawing/2014/main" id="{641E3E98-5A08-4E78-A8C8-E2DAE2B47E59}"/>
              </a:ext>
            </a:extLst>
          </p:cNvPr>
          <p:cNvSpPr txBox="1"/>
          <p:nvPr/>
        </p:nvSpPr>
        <p:spPr>
          <a:xfrm>
            <a:off x="609493" y="5649811"/>
            <a:ext cx="4893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Focus on the central part: BACF, SRDCF</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68" name="文本框 67">
            <a:extLst>
              <a:ext uri="{FF2B5EF4-FFF2-40B4-BE49-F238E27FC236}">
                <a16:creationId xmlns:a16="http://schemas.microsoft.com/office/drawing/2014/main" id="{16574C53-E22A-49F8-A755-6406CE8165F2}"/>
              </a:ext>
            </a:extLst>
          </p:cNvPr>
          <p:cNvSpPr txBox="1"/>
          <p:nvPr/>
        </p:nvSpPr>
        <p:spPr>
          <a:xfrm>
            <a:off x="6511908" y="5590729"/>
            <a:ext cx="4893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Use low-level </a:t>
            </a:r>
            <a:r>
              <a:rPr kumimoji="0" lang="en-US" altLang="zh-CN" sz="2000" b="0" i="0" u="none" strike="noStrike" kern="1200" cap="none" spc="0" normalizeH="0" baseline="0" noProof="0">
                <a:ln>
                  <a:noFill/>
                </a:ln>
                <a:solidFill>
                  <a:prstClr val="black"/>
                </a:solidFill>
                <a:effectLst/>
                <a:uLnTx/>
                <a:uFillTx/>
                <a:latin typeface="Times New Roman"/>
                <a:ea typeface="宋体"/>
                <a:cs typeface="+mn-cs"/>
              </a:rPr>
              <a:t>features (with more texture)</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00724BA7-245B-401E-BC89-C02C8187F155}"/>
                  </a:ext>
                </a:extLst>
              </p:cNvPr>
              <p:cNvSpPr txBox="1"/>
              <p:nvPr/>
            </p:nvSpPr>
            <p:spPr>
              <a:xfrm>
                <a:off x="609982" y="4560590"/>
                <a:ext cx="508353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Cambria Math" panose="02040503050406030204" pitchFamily="18" charset="0"/>
                    <a:cs typeface="Times New Roman" panose="02020603050405020304" pitchFamily="18" charset="0"/>
                  </a:rPr>
                  <a:t>Shifted Image </a:t>
                </a:r>
                <a:r>
                  <a:rPr kumimoji="0" lang="en-US" altLang="zh-CN" sz="2000" b="1" i="0" u="none" strike="noStrike" kern="1200" cap="none" spc="0" normalizeH="0" baseline="0" noProof="0" dirty="0">
                    <a:ln>
                      <a:noFill/>
                    </a:ln>
                    <a:solidFill>
                      <a:prstClr val="black"/>
                    </a:solidFill>
                    <a:effectLst/>
                    <a:uLnTx/>
                    <a:uFillTx/>
                    <a:latin typeface="Times New Roman"/>
                    <a:ea typeface="Cambria Math" panose="02040503050406030204" pitchFamily="18" charset="0"/>
                    <a:cs typeface="Times New Roman" panose="02020603050405020304" pitchFamily="18" charset="0"/>
                  </a:rPr>
                  <a:t>x</a:t>
                </a:r>
                <a:r>
                  <a:rPr kumimoji="0" lang="en-US" altLang="zh-CN" sz="2000" b="0" i="0" u="none" strike="noStrike" kern="1200" cap="none" spc="0" normalizeH="0" baseline="0" noProof="0" dirty="0">
                    <a:ln>
                      <a:noFill/>
                    </a:ln>
                    <a:solidFill>
                      <a:prstClr val="black"/>
                    </a:solidFill>
                    <a:effectLst/>
                    <a:uLnTx/>
                    <a:uFillTx/>
                    <a:latin typeface="Times New Roman"/>
                    <a:ea typeface="Cambria Math" panose="02040503050406030204" pitchFamily="18" charset="0"/>
                    <a:cs typeface="Times New Roman" panose="02020603050405020304" pitchFamily="18" charset="0"/>
                  </a:rPr>
                  <a:t>[i] </a:t>
                </a:r>
                <a14:m>
                  <m:oMath xmlns:m="http://schemas.openxmlformats.org/officeDocument/2006/math">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filter </a:t>
                </a:r>
                <a:r>
                  <a:rPr kumimoji="0" lang="en-US" altLang="zh-CN" sz="2000" b="1" i="0" u="none" strike="noStrike" kern="1200" cap="none" spc="0" normalizeH="0" baseline="0" noProof="0" dirty="0">
                    <a:ln>
                      <a:noFill/>
                    </a:ln>
                    <a:solidFill>
                      <a:prstClr val="black"/>
                    </a:solidFill>
                    <a:effectLst/>
                    <a:uLnTx/>
                    <a:uFillTx/>
                    <a:latin typeface="Times New Roman"/>
                    <a:ea typeface="宋体"/>
                    <a:cs typeface="+mn-cs"/>
                  </a:rPr>
                  <a:t>f</a:t>
                </a:r>
                <a:r>
                  <a:rPr kumimoji="0" lang="en-US" altLang="zh-CN" sz="2000" b="0" i="0" u="none" strike="noStrike" kern="1200" cap="none" spc="0" normalizeH="0" baseline="0" noProof="0" dirty="0">
                    <a:ln>
                      <a:noFill/>
                    </a:ln>
                    <a:solidFill>
                      <a:prstClr val="black"/>
                    </a:solidFill>
                    <a:effectLst/>
                    <a:uLnTx/>
                    <a:uFillTx/>
                    <a:latin typeface="Times New Roman"/>
                    <a:ea typeface="宋体"/>
                    <a:cs typeface="+mn-cs"/>
                  </a:rPr>
                  <a:t>  = label value </a:t>
                </a:r>
                <a:r>
                  <a:rPr kumimoji="0" lang="en-US" altLang="zh-CN" sz="2000" b="1" i="0" u="none" strike="noStrike" kern="1200" cap="none" spc="0" normalizeH="0" baseline="0" noProof="0" dirty="0">
                    <a:ln>
                      <a:noFill/>
                    </a:ln>
                    <a:solidFill>
                      <a:prstClr val="black"/>
                    </a:solidFill>
                    <a:effectLst/>
                    <a:uLnTx/>
                    <a:uFillTx/>
                    <a:latin typeface="Times New Roman"/>
                    <a:ea typeface="Cambria Math" panose="02040503050406030204" pitchFamily="18" charset="0"/>
                    <a:cs typeface="Times New Roman" panose="02020603050405020304" pitchFamily="18" charset="0"/>
                  </a:rPr>
                  <a:t>y</a:t>
                </a:r>
                <a:r>
                  <a:rPr kumimoji="0" lang="en-US" altLang="zh-CN" sz="2000" b="0" i="0" u="none" strike="noStrike" kern="1200" cap="none" spc="0" normalizeH="0" baseline="0" noProof="0" dirty="0">
                    <a:ln>
                      <a:noFill/>
                    </a:ln>
                    <a:solidFill>
                      <a:prstClr val="black"/>
                    </a:solidFill>
                    <a:effectLst/>
                    <a:uLnTx/>
                    <a:uFillTx/>
                    <a:latin typeface="Times New Roman"/>
                    <a:ea typeface="Cambria Math" panose="02040503050406030204" pitchFamily="18" charset="0"/>
                    <a:cs typeface="Times New Roman" panose="02020603050405020304" pitchFamily="18" charset="0"/>
                  </a:rPr>
                  <a:t>[i]</a:t>
                </a:r>
                <a:endParaRPr kumimoji="0" lang="zh-CN" altLang="en-US" sz="2000" b="0" i="0" u="none" strike="noStrike" kern="1200" cap="none" spc="0" normalizeH="0" baseline="0" noProof="0">
                  <a:ln>
                    <a:noFill/>
                  </a:ln>
                  <a:solidFill>
                    <a:prstClr val="black"/>
                  </a:solidFill>
                  <a:effectLst/>
                  <a:uLnTx/>
                  <a:uFillTx/>
                  <a:latin typeface="Times New Roman"/>
                  <a:ea typeface="宋体"/>
                  <a:cs typeface="+mn-cs"/>
                </a:endParaRPr>
              </a:p>
            </p:txBody>
          </p:sp>
        </mc:Choice>
        <mc:Fallback xmlns="">
          <p:sp>
            <p:nvSpPr>
              <p:cNvPr id="65" name="文本框 64">
                <a:extLst>
                  <a:ext uri="{FF2B5EF4-FFF2-40B4-BE49-F238E27FC236}">
                    <a16:creationId xmlns:a16="http://schemas.microsoft.com/office/drawing/2014/main" id="{00724BA7-245B-401E-BC89-C02C8187F155}"/>
                  </a:ext>
                </a:extLst>
              </p:cNvPr>
              <p:cNvSpPr txBox="1">
                <a:spLocks noRot="1" noChangeAspect="1" noMove="1" noResize="1" noEditPoints="1" noAdjustHandles="1" noChangeArrowheads="1" noChangeShapeType="1" noTextEdit="1"/>
              </p:cNvSpPr>
              <p:nvPr/>
            </p:nvSpPr>
            <p:spPr>
              <a:xfrm>
                <a:off x="609982" y="4560590"/>
                <a:ext cx="5083535" cy="400110"/>
              </a:xfrm>
              <a:prstGeom prst="rect">
                <a:avLst/>
              </a:prstGeom>
              <a:blipFill>
                <a:blip r:embed="rId3"/>
                <a:stretch>
                  <a:fillRect l="-1199" t="-7576" b="-25758"/>
                </a:stretch>
              </a:blipFill>
            </p:spPr>
            <p:txBody>
              <a:bodyPr/>
              <a:lstStyle/>
              <a:p>
                <a:r>
                  <a:rPr lang="zh-CN" altLang="en-US">
                    <a:noFill/>
                  </a:rPr>
                  <a:t> </a:t>
                </a:r>
              </a:p>
            </p:txBody>
          </p:sp>
        </mc:Fallback>
      </mc:AlternateContent>
      <p:grpSp>
        <p:nvGrpSpPr>
          <p:cNvPr id="96" name="组合 95">
            <a:extLst>
              <a:ext uri="{FF2B5EF4-FFF2-40B4-BE49-F238E27FC236}">
                <a16:creationId xmlns:a16="http://schemas.microsoft.com/office/drawing/2014/main" id="{9F1F065C-F3CA-4523-A122-FE8F1A56B97A}"/>
              </a:ext>
            </a:extLst>
          </p:cNvPr>
          <p:cNvGrpSpPr/>
          <p:nvPr/>
        </p:nvGrpSpPr>
        <p:grpSpPr>
          <a:xfrm>
            <a:off x="6511908" y="1698602"/>
            <a:ext cx="5083057" cy="2520000"/>
            <a:chOff x="6501748" y="1830682"/>
            <a:chExt cx="5083057" cy="2520000"/>
          </a:xfrm>
        </p:grpSpPr>
        <p:pic>
          <p:nvPicPr>
            <p:cNvPr id="39" name="图片 38">
              <a:extLst>
                <a:ext uri="{FF2B5EF4-FFF2-40B4-BE49-F238E27FC236}">
                  <a16:creationId xmlns:a16="http://schemas.microsoft.com/office/drawing/2014/main" id="{8810D4F3-724C-4CE6-A1C9-5E9FB8020C5C}"/>
                </a:ext>
              </a:extLst>
            </p:cNvPr>
            <p:cNvPicPr>
              <a:picLocks noChangeAspect="1"/>
            </p:cNvPicPr>
            <p:nvPr/>
          </p:nvPicPr>
          <p:blipFill rotWithShape="1">
            <a:blip r:embed="rId4"/>
            <a:srcRect l="3560" t="3252" r="4365" b="3917"/>
            <a:stretch/>
          </p:blipFill>
          <p:spPr bwMode="auto">
            <a:xfrm>
              <a:off x="9085326" y="1830682"/>
              <a:ext cx="2499479" cy="2520000"/>
            </a:xfrm>
            <a:prstGeom prst="rect">
              <a:avLst/>
            </a:prstGeom>
            <a:noFill/>
            <a:ln>
              <a:noFill/>
            </a:ln>
            <a:extLst>
              <a:ext uri="{53640926-AAD7-44D8-BBD7-CCE9431645EC}">
                <a14:shadowObscured xmlns:a14="http://schemas.microsoft.com/office/drawing/2010/main"/>
              </a:ext>
            </a:extLst>
          </p:spPr>
        </p:pic>
        <p:pic>
          <p:nvPicPr>
            <p:cNvPr id="63" name="图片 62">
              <a:extLst>
                <a:ext uri="{FF2B5EF4-FFF2-40B4-BE49-F238E27FC236}">
                  <a16:creationId xmlns:a16="http://schemas.microsoft.com/office/drawing/2014/main" id="{CF3646FF-5553-4358-AA88-85E3D1BE37CF}"/>
                </a:ext>
              </a:extLst>
            </p:cNvPr>
            <p:cNvPicPr>
              <a:picLocks noChangeAspect="1"/>
            </p:cNvPicPr>
            <p:nvPr/>
          </p:nvPicPr>
          <p:blipFill>
            <a:blip r:embed="rId5"/>
            <a:stretch>
              <a:fillRect/>
            </a:stretch>
          </p:blipFill>
          <p:spPr bwMode="auto">
            <a:xfrm>
              <a:off x="6501748" y="1830682"/>
              <a:ext cx="2520000" cy="2520000"/>
            </a:xfrm>
            <a:prstGeom prst="rect">
              <a:avLst/>
            </a:prstGeom>
            <a:noFill/>
            <a:ln w="6350">
              <a:solidFill>
                <a:schemeClr val="tx1"/>
              </a:solidFill>
            </a:ln>
          </p:spPr>
        </p:pic>
      </p:grpSp>
      <p:grpSp>
        <p:nvGrpSpPr>
          <p:cNvPr id="98" name="组合 97">
            <a:extLst>
              <a:ext uri="{FF2B5EF4-FFF2-40B4-BE49-F238E27FC236}">
                <a16:creationId xmlns:a16="http://schemas.microsoft.com/office/drawing/2014/main" id="{A305AE8D-BBA3-4744-88B7-74273B176EF6}"/>
              </a:ext>
            </a:extLst>
          </p:cNvPr>
          <p:cNvGrpSpPr/>
          <p:nvPr/>
        </p:nvGrpSpPr>
        <p:grpSpPr>
          <a:xfrm>
            <a:off x="6511908" y="2112866"/>
            <a:ext cx="5468483" cy="2821591"/>
            <a:chOff x="6501748" y="2244946"/>
            <a:chExt cx="5468483" cy="2821591"/>
          </a:xfrm>
        </p:grpSpPr>
        <p:sp>
          <p:nvSpPr>
            <p:cNvPr id="41" name="文本框 40">
              <a:extLst>
                <a:ext uri="{FF2B5EF4-FFF2-40B4-BE49-F238E27FC236}">
                  <a16:creationId xmlns:a16="http://schemas.microsoft.com/office/drawing/2014/main" id="{7E28C390-DAB2-4BED-A05E-512DFE11233E}"/>
                </a:ext>
              </a:extLst>
            </p:cNvPr>
            <p:cNvSpPr txBox="1"/>
            <p:nvPr/>
          </p:nvSpPr>
          <p:spPr>
            <a:xfrm>
              <a:off x="6501748" y="4666427"/>
              <a:ext cx="54684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Similar features for </a:t>
              </a:r>
              <a:r>
                <a:rPr kumimoji="0" lang="en-US" altLang="zh-CN"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rPr>
                <a:t>similar objects</a:t>
              </a:r>
              <a:endParaRPr kumimoji="0" lang="zh-CN" altLang="en-US" sz="2000" b="0" i="0" u="none" strike="noStrike" kern="1200" cap="none" spc="0" normalizeH="0" baseline="0" noProof="0">
                <a:ln>
                  <a:noFill/>
                </a:ln>
                <a:solidFill>
                  <a:srgbClr val="FF0000"/>
                </a:solidFill>
                <a:effectLst/>
                <a:uLnTx/>
                <a:uFillTx/>
                <a:latin typeface="Times New Roman"/>
                <a:ea typeface="宋体" panose="02010600030101010101" pitchFamily="2" charset="-122"/>
                <a:cs typeface="+mn-cs"/>
              </a:endParaRPr>
            </a:p>
          </p:txBody>
        </p:sp>
        <p:grpSp>
          <p:nvGrpSpPr>
            <p:cNvPr id="95" name="组合 94">
              <a:extLst>
                <a:ext uri="{FF2B5EF4-FFF2-40B4-BE49-F238E27FC236}">
                  <a16:creationId xmlns:a16="http://schemas.microsoft.com/office/drawing/2014/main" id="{E454553B-D606-4392-8D23-3FDB637805A8}"/>
                </a:ext>
              </a:extLst>
            </p:cNvPr>
            <p:cNvGrpSpPr/>
            <p:nvPr/>
          </p:nvGrpSpPr>
          <p:grpSpPr>
            <a:xfrm>
              <a:off x="7108101" y="2244946"/>
              <a:ext cx="2383535" cy="807116"/>
              <a:chOff x="7083553" y="2191573"/>
              <a:chExt cx="2383535" cy="807116"/>
            </a:xfrm>
          </p:grpSpPr>
          <p:cxnSp>
            <p:nvCxnSpPr>
              <p:cNvPr id="85" name="直接箭头连接符 84">
                <a:extLst>
                  <a:ext uri="{FF2B5EF4-FFF2-40B4-BE49-F238E27FC236}">
                    <a16:creationId xmlns:a16="http://schemas.microsoft.com/office/drawing/2014/main" id="{9C1358E4-DA5C-4BFC-8917-839411456CA8}"/>
                  </a:ext>
                </a:extLst>
              </p:cNvPr>
              <p:cNvCxnSpPr>
                <a:cxnSpLocks/>
              </p:cNvCxnSpPr>
              <p:nvPr/>
            </p:nvCxnSpPr>
            <p:spPr>
              <a:xfrm flipH="1">
                <a:off x="7083553" y="2191573"/>
                <a:ext cx="2212847" cy="78745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86" name="直接箭头连接符 85">
                <a:extLst>
                  <a:ext uri="{FF2B5EF4-FFF2-40B4-BE49-F238E27FC236}">
                    <a16:creationId xmlns:a16="http://schemas.microsoft.com/office/drawing/2014/main" id="{E5DE09CE-45B5-4036-9045-47D95168E0DD}"/>
                  </a:ext>
                </a:extLst>
              </p:cNvPr>
              <p:cNvCxnSpPr>
                <a:cxnSpLocks/>
              </p:cNvCxnSpPr>
              <p:nvPr/>
            </p:nvCxnSpPr>
            <p:spPr>
              <a:xfrm flipH="1">
                <a:off x="7761748" y="2191573"/>
                <a:ext cx="1705340" cy="80711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pSp>
      </p:grpSp>
      <p:grpSp>
        <p:nvGrpSpPr>
          <p:cNvPr id="5" name="Group 4">
            <a:extLst>
              <a:ext uri="{FF2B5EF4-FFF2-40B4-BE49-F238E27FC236}">
                <a16:creationId xmlns:a16="http://schemas.microsoft.com/office/drawing/2014/main" id="{0D03C4A8-3E18-4FE1-AE6F-15234D539598}"/>
              </a:ext>
            </a:extLst>
          </p:cNvPr>
          <p:cNvGrpSpPr/>
          <p:nvPr/>
        </p:nvGrpSpPr>
        <p:grpSpPr>
          <a:xfrm>
            <a:off x="802640" y="1704362"/>
            <a:ext cx="5281820" cy="2511673"/>
            <a:chOff x="1036320" y="1836442"/>
            <a:chExt cx="5281820" cy="2511673"/>
          </a:xfrm>
        </p:grpSpPr>
        <p:grpSp>
          <p:nvGrpSpPr>
            <p:cNvPr id="43" name="组合 42">
              <a:extLst>
                <a:ext uri="{FF2B5EF4-FFF2-40B4-BE49-F238E27FC236}">
                  <a16:creationId xmlns:a16="http://schemas.microsoft.com/office/drawing/2014/main" id="{8921A4EC-3AD0-48E7-840D-45C0B69735A1}"/>
                </a:ext>
              </a:extLst>
            </p:cNvPr>
            <p:cNvGrpSpPr/>
            <p:nvPr/>
          </p:nvGrpSpPr>
          <p:grpSpPr>
            <a:xfrm>
              <a:off x="1036320" y="1836442"/>
              <a:ext cx="992874" cy="2140852"/>
              <a:chOff x="4129341" y="2299762"/>
              <a:chExt cx="1080000" cy="2328716"/>
            </a:xfrm>
          </p:grpSpPr>
          <p:pic>
            <p:nvPicPr>
              <p:cNvPr id="60" name="图片 59">
                <a:extLst>
                  <a:ext uri="{FF2B5EF4-FFF2-40B4-BE49-F238E27FC236}">
                    <a16:creationId xmlns:a16="http://schemas.microsoft.com/office/drawing/2014/main" id="{2882188E-7D16-4021-9126-21C5B48FD21D}"/>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129341" y="2299762"/>
                <a:ext cx="1080000" cy="1080000"/>
              </a:xfrm>
              <a:prstGeom prst="rect">
                <a:avLst/>
              </a:prstGeom>
              <a:noFill/>
              <a:ln w="6350">
                <a:solidFill>
                  <a:schemeClr val="tx1"/>
                </a:solidFill>
              </a:ln>
            </p:spPr>
          </p:pic>
          <p:pic>
            <p:nvPicPr>
              <p:cNvPr id="62" name="图片 61">
                <a:extLst>
                  <a:ext uri="{FF2B5EF4-FFF2-40B4-BE49-F238E27FC236}">
                    <a16:creationId xmlns:a16="http://schemas.microsoft.com/office/drawing/2014/main" id="{A71D5BF2-5B69-4AFB-BE0E-92EF6619AAAC}"/>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129341" y="3819194"/>
                <a:ext cx="1080000" cy="809284"/>
              </a:xfrm>
              <a:prstGeom prst="rect">
                <a:avLst/>
              </a:prstGeom>
              <a:noFill/>
              <a:ln>
                <a:noFill/>
              </a:ln>
            </p:spPr>
          </p:pic>
        </p:grpSp>
        <p:grpSp>
          <p:nvGrpSpPr>
            <p:cNvPr id="44" name="组合 43">
              <a:extLst>
                <a:ext uri="{FF2B5EF4-FFF2-40B4-BE49-F238E27FC236}">
                  <a16:creationId xmlns:a16="http://schemas.microsoft.com/office/drawing/2014/main" id="{60157165-183A-474B-B3B5-67BE7A44F033}"/>
                </a:ext>
              </a:extLst>
            </p:cNvPr>
            <p:cNvGrpSpPr/>
            <p:nvPr/>
          </p:nvGrpSpPr>
          <p:grpSpPr>
            <a:xfrm>
              <a:off x="2108556" y="1836442"/>
              <a:ext cx="992874" cy="2140852"/>
              <a:chOff x="5298886" y="2299762"/>
              <a:chExt cx="1080000" cy="2328716"/>
            </a:xfrm>
          </p:grpSpPr>
          <p:pic>
            <p:nvPicPr>
              <p:cNvPr id="57" name="图片 56">
                <a:extLst>
                  <a:ext uri="{FF2B5EF4-FFF2-40B4-BE49-F238E27FC236}">
                    <a16:creationId xmlns:a16="http://schemas.microsoft.com/office/drawing/2014/main" id="{8E76F7ED-145F-46B5-96FC-1263B331D3BC}"/>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298886" y="2299762"/>
                <a:ext cx="1080000" cy="1080000"/>
              </a:xfrm>
              <a:prstGeom prst="rect">
                <a:avLst/>
              </a:prstGeom>
              <a:noFill/>
              <a:ln w="6350">
                <a:solidFill>
                  <a:schemeClr val="tx1"/>
                </a:solidFill>
              </a:ln>
            </p:spPr>
          </p:pic>
          <p:pic>
            <p:nvPicPr>
              <p:cNvPr id="59" name="图片 58">
                <a:extLst>
                  <a:ext uri="{FF2B5EF4-FFF2-40B4-BE49-F238E27FC236}">
                    <a16:creationId xmlns:a16="http://schemas.microsoft.com/office/drawing/2014/main" id="{6807B574-A460-48B2-AA49-B8DD87C6F1F8}"/>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5298886" y="3819194"/>
                <a:ext cx="1080000" cy="809284"/>
              </a:xfrm>
              <a:prstGeom prst="rect">
                <a:avLst/>
              </a:prstGeom>
              <a:noFill/>
              <a:ln>
                <a:noFill/>
              </a:ln>
            </p:spPr>
          </p:pic>
        </p:grpSp>
        <p:grpSp>
          <p:nvGrpSpPr>
            <p:cNvPr id="45" name="组合 44">
              <a:extLst>
                <a:ext uri="{FF2B5EF4-FFF2-40B4-BE49-F238E27FC236}">
                  <a16:creationId xmlns:a16="http://schemas.microsoft.com/office/drawing/2014/main" id="{8EB0EAAC-E116-4C51-A1A9-614370A696C8}"/>
                </a:ext>
              </a:extLst>
            </p:cNvPr>
            <p:cNvGrpSpPr/>
            <p:nvPr/>
          </p:nvGrpSpPr>
          <p:grpSpPr>
            <a:xfrm>
              <a:off x="3180792" y="1836442"/>
              <a:ext cx="992874" cy="2140852"/>
              <a:chOff x="6438489" y="2299762"/>
              <a:chExt cx="1080000" cy="2328716"/>
            </a:xfrm>
          </p:grpSpPr>
          <p:pic>
            <p:nvPicPr>
              <p:cNvPr id="54" name="图片 53">
                <a:extLst>
                  <a:ext uri="{FF2B5EF4-FFF2-40B4-BE49-F238E27FC236}">
                    <a16:creationId xmlns:a16="http://schemas.microsoft.com/office/drawing/2014/main" id="{8BB063B3-DA45-4D18-9B94-4B23A52CD8FF}"/>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6438489" y="2299762"/>
                <a:ext cx="1080000" cy="1080000"/>
              </a:xfrm>
              <a:prstGeom prst="rect">
                <a:avLst/>
              </a:prstGeom>
              <a:noFill/>
              <a:ln w="6350">
                <a:solidFill>
                  <a:schemeClr val="tx1"/>
                </a:solidFill>
              </a:ln>
            </p:spPr>
          </p:pic>
          <p:pic>
            <p:nvPicPr>
              <p:cNvPr id="56" name="图片 55">
                <a:extLst>
                  <a:ext uri="{FF2B5EF4-FFF2-40B4-BE49-F238E27FC236}">
                    <a16:creationId xmlns:a16="http://schemas.microsoft.com/office/drawing/2014/main" id="{4A3E6910-8811-4DA1-A246-467A397795F6}"/>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6438489" y="3819194"/>
                <a:ext cx="1080000" cy="809284"/>
              </a:xfrm>
              <a:prstGeom prst="rect">
                <a:avLst/>
              </a:prstGeom>
              <a:noFill/>
              <a:ln>
                <a:noFill/>
              </a:ln>
            </p:spPr>
          </p:pic>
        </p:grpSp>
        <p:pic>
          <p:nvPicPr>
            <p:cNvPr id="51" name="图片 50">
              <a:extLst>
                <a:ext uri="{FF2B5EF4-FFF2-40B4-BE49-F238E27FC236}">
                  <a16:creationId xmlns:a16="http://schemas.microsoft.com/office/drawing/2014/main" id="{0AEEBC4E-411C-480F-B315-6422B602E080}"/>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4253029" y="1836442"/>
              <a:ext cx="992874" cy="992873"/>
            </a:xfrm>
            <a:prstGeom prst="rect">
              <a:avLst/>
            </a:prstGeom>
            <a:noFill/>
            <a:ln w="6350">
              <a:solidFill>
                <a:schemeClr val="tx1"/>
              </a:solidFill>
            </a:ln>
          </p:spPr>
        </p:pic>
        <p:grpSp>
          <p:nvGrpSpPr>
            <p:cNvPr id="47" name="组合 46">
              <a:extLst>
                <a:ext uri="{FF2B5EF4-FFF2-40B4-BE49-F238E27FC236}">
                  <a16:creationId xmlns:a16="http://schemas.microsoft.com/office/drawing/2014/main" id="{E2779566-4BAF-4D80-BD47-D57F20AE826B}"/>
                </a:ext>
              </a:extLst>
            </p:cNvPr>
            <p:cNvGrpSpPr/>
            <p:nvPr/>
          </p:nvGrpSpPr>
          <p:grpSpPr>
            <a:xfrm>
              <a:off x="5325266" y="1836442"/>
              <a:ext cx="992874" cy="2140852"/>
              <a:chOff x="8794646" y="2299762"/>
              <a:chExt cx="1080000" cy="2328716"/>
            </a:xfrm>
          </p:grpSpPr>
          <p:pic>
            <p:nvPicPr>
              <p:cNvPr id="48" name="图片 47">
                <a:extLst>
                  <a:ext uri="{FF2B5EF4-FFF2-40B4-BE49-F238E27FC236}">
                    <a16:creationId xmlns:a16="http://schemas.microsoft.com/office/drawing/2014/main" id="{56E47CC8-C15E-46FB-8D2D-481604FE9F46}"/>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794646" y="2299762"/>
                <a:ext cx="1080000" cy="1080000"/>
              </a:xfrm>
              <a:prstGeom prst="rect">
                <a:avLst/>
              </a:prstGeom>
              <a:noFill/>
              <a:ln w="6350">
                <a:solidFill>
                  <a:schemeClr val="tx1"/>
                </a:solidFill>
              </a:ln>
            </p:spPr>
          </p:pic>
          <p:pic>
            <p:nvPicPr>
              <p:cNvPr id="50" name="图片 49">
                <a:extLst>
                  <a:ext uri="{FF2B5EF4-FFF2-40B4-BE49-F238E27FC236}">
                    <a16:creationId xmlns:a16="http://schemas.microsoft.com/office/drawing/2014/main" id="{31F29BF9-A200-40C0-A5B6-307BC7EDC778}"/>
                  </a:ext>
                </a:extLst>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8794646" y="3819194"/>
                <a:ext cx="1080000" cy="809284"/>
              </a:xfrm>
              <a:prstGeom prst="rect">
                <a:avLst/>
              </a:prstGeom>
              <a:noFill/>
              <a:ln>
                <a:noFill/>
              </a:ln>
            </p:spPr>
          </p:pic>
        </p:grpSp>
        <p:sp>
          <p:nvSpPr>
            <p:cNvPr id="69" name="文本框 68">
              <a:extLst>
                <a:ext uri="{FF2B5EF4-FFF2-40B4-BE49-F238E27FC236}">
                  <a16:creationId xmlns:a16="http://schemas.microsoft.com/office/drawing/2014/main" id="{206D0469-FC13-4582-96BA-CA68CA084FBB}"/>
                </a:ext>
              </a:extLst>
            </p:cNvPr>
            <p:cNvSpPr txBox="1"/>
            <p:nvPr/>
          </p:nvSpPr>
          <p:spPr>
            <a:xfrm>
              <a:off x="1725720" y="2829786"/>
              <a:ext cx="423377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Cambria Math" panose="02040503050406030204" pitchFamily="18" charset="0"/>
                  <a:cs typeface="Times New Roman" panose="02020603050405020304" pitchFamily="18" charset="0"/>
                </a:rPr>
                <a:t>Shifted Image </a:t>
              </a:r>
              <a:r>
                <a:rPr kumimoji="0" lang="en-US" altLang="zh-CN" sz="1800" b="1" i="0" u="none" strike="noStrike" kern="1200" cap="none" spc="0" normalizeH="0" baseline="0" noProof="0" dirty="0">
                  <a:ln>
                    <a:noFill/>
                  </a:ln>
                  <a:solidFill>
                    <a:prstClr val="black"/>
                  </a:solidFill>
                  <a:effectLst/>
                  <a:uLnTx/>
                  <a:uFillTx/>
                  <a:latin typeface="Times New Roman"/>
                  <a:ea typeface="Cambria Math" panose="02040503050406030204" pitchFamily="18" charset="0"/>
                  <a:cs typeface="Times New Roman" panose="02020603050405020304" pitchFamily="18" charset="0"/>
                </a:rPr>
                <a:t>x</a:t>
              </a:r>
              <a:r>
                <a:rPr kumimoji="0" lang="en-US" altLang="zh-CN" sz="1800" b="0" i="0" u="none" strike="noStrike" kern="1200" cap="none" spc="0" normalizeH="0" baseline="0" noProof="0" dirty="0">
                  <a:ln>
                    <a:noFill/>
                  </a:ln>
                  <a:solidFill>
                    <a:prstClr val="black"/>
                  </a:solidFill>
                  <a:effectLst/>
                  <a:uLnTx/>
                  <a:uFillTx/>
                  <a:latin typeface="Times New Roman"/>
                  <a:ea typeface="Cambria Math" panose="02040503050406030204" pitchFamily="18" charset="0"/>
                  <a:cs typeface="Times New Roman" panose="02020603050405020304" pitchFamily="18" charset="0"/>
                </a:rPr>
                <a:t>[i</a:t>
              </a:r>
              <a:r>
                <a:rPr kumimoji="0" lang="en-US" altLang="zh-CN" sz="1800" b="0" i="0" u="none" strike="noStrike" kern="1200" cap="none" spc="0" normalizeH="0" baseline="0" noProof="0">
                  <a:ln>
                    <a:noFill/>
                  </a:ln>
                  <a:solidFill>
                    <a:prstClr val="black"/>
                  </a:solidFill>
                  <a:effectLst/>
                  <a:uLnTx/>
                  <a:uFillTx/>
                  <a:latin typeface="Times New Roman"/>
                  <a:ea typeface="Cambria Math" panose="02040503050406030204" pitchFamily="18" charset="0"/>
                  <a:cs typeface="Times New Roman" panose="02020603050405020304" pitchFamily="18" charset="0"/>
                </a:rPr>
                <a:t>] in circulant correlation</a:t>
              </a: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sp>
          <p:nvSpPr>
            <p:cNvPr id="70" name="文本框 69">
              <a:extLst>
                <a:ext uri="{FF2B5EF4-FFF2-40B4-BE49-F238E27FC236}">
                  <a16:creationId xmlns:a16="http://schemas.microsoft.com/office/drawing/2014/main" id="{BED27028-5FBC-4CEB-9A5E-18E508919056}"/>
                </a:ext>
              </a:extLst>
            </p:cNvPr>
            <p:cNvSpPr txBox="1"/>
            <p:nvPr/>
          </p:nvSpPr>
          <p:spPr>
            <a:xfrm>
              <a:off x="2419971" y="3978783"/>
              <a:ext cx="251451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Cambria Math" panose="02040503050406030204" pitchFamily="18" charset="0"/>
                  <a:cs typeface="Times New Roman" panose="02020603050405020304" pitchFamily="18" charset="0"/>
                </a:rPr>
                <a:t>Corresponding label </a:t>
              </a:r>
              <a:r>
                <a:rPr kumimoji="0" lang="en-US" altLang="zh-CN" sz="1800" b="1" i="0" u="none" strike="noStrike" kern="1200" cap="none" spc="0" normalizeH="0" baseline="0" noProof="0" dirty="0">
                  <a:ln>
                    <a:noFill/>
                  </a:ln>
                  <a:solidFill>
                    <a:prstClr val="black"/>
                  </a:solidFill>
                  <a:effectLst/>
                  <a:uLnTx/>
                  <a:uFillTx/>
                  <a:latin typeface="Times New Roman"/>
                  <a:ea typeface="Cambria Math" panose="02040503050406030204" pitchFamily="18" charset="0"/>
                  <a:cs typeface="Times New Roman" panose="02020603050405020304" pitchFamily="18" charset="0"/>
                </a:rPr>
                <a:t>y</a:t>
              </a:r>
              <a:r>
                <a:rPr kumimoji="0" lang="en-US" altLang="zh-CN" sz="1800" b="0" i="0" u="none" strike="noStrike" kern="1200" cap="none" spc="0" normalizeH="0" baseline="0" noProof="0" dirty="0">
                  <a:ln>
                    <a:noFill/>
                  </a:ln>
                  <a:solidFill>
                    <a:prstClr val="black"/>
                  </a:solidFill>
                  <a:effectLst/>
                  <a:uLnTx/>
                  <a:uFillTx/>
                  <a:latin typeface="Times New Roman"/>
                  <a:ea typeface="Cambria Math" panose="02040503050406030204" pitchFamily="18" charset="0"/>
                  <a:cs typeface="Times New Roman" panose="02020603050405020304" pitchFamily="18" charset="0"/>
                </a:rPr>
                <a:t>[i]</a:t>
              </a:r>
              <a:endParaRPr kumimoji="0" lang="zh-CN" altLang="en-US" sz="1800" b="0" i="0" u="none" strike="noStrike" kern="1200" cap="none" spc="0" normalizeH="0" baseline="0" noProof="0">
                <a:ln>
                  <a:noFill/>
                </a:ln>
                <a:solidFill>
                  <a:prstClr val="black"/>
                </a:solidFill>
                <a:effectLst/>
                <a:uLnTx/>
                <a:uFillTx/>
                <a:latin typeface="Times New Roman"/>
                <a:ea typeface="宋体"/>
                <a:cs typeface="+mn-cs"/>
              </a:endParaRPr>
            </a:p>
          </p:txBody>
        </p:sp>
        <p:pic>
          <p:nvPicPr>
            <p:cNvPr id="38" name="图片 58">
              <a:extLst>
                <a:ext uri="{FF2B5EF4-FFF2-40B4-BE49-F238E27FC236}">
                  <a16:creationId xmlns:a16="http://schemas.microsoft.com/office/drawing/2014/main" id="{6FA9E37E-2C4C-4E0B-9F75-37D9D5A649AE}"/>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flipH="1">
              <a:off x="4257775" y="3239628"/>
              <a:ext cx="992874" cy="743997"/>
            </a:xfrm>
            <a:prstGeom prst="rect">
              <a:avLst/>
            </a:prstGeom>
            <a:noFill/>
            <a:ln>
              <a:noFill/>
            </a:ln>
          </p:spPr>
        </p:pic>
      </p:grpSp>
      <p:sp>
        <p:nvSpPr>
          <p:cNvPr id="42" name="TextBox 41">
            <a:extLst>
              <a:ext uri="{FF2B5EF4-FFF2-40B4-BE49-F238E27FC236}">
                <a16:creationId xmlns:a16="http://schemas.microsoft.com/office/drawing/2014/main" id="{B7931593-BF86-4585-8E81-9DE5C83FF8C7}"/>
              </a:ext>
            </a:extLst>
          </p:cNvPr>
          <p:cNvSpPr txBox="1"/>
          <p:nvPr/>
        </p:nvSpPr>
        <p:spPr>
          <a:xfrm>
            <a:off x="6501096" y="4899336"/>
            <a:ext cx="43294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rPr>
              <a:t>(no need to consider different instances in image classification task) </a:t>
            </a:r>
            <a:endParaRPr kumimoji="0" lang="zh-CN" altLang="en-US" sz="2000" b="0" i="0" u="none" strike="noStrike" kern="1200" cap="none" spc="0" normalizeH="0" baseline="0" noProof="0">
              <a:ln>
                <a:noFill/>
              </a:ln>
              <a:solidFill>
                <a:srgbClr val="FF0000"/>
              </a:solidFill>
              <a:effectLst/>
              <a:uLnTx/>
              <a:uFillTx/>
              <a:latin typeface="Times New Roman"/>
              <a:ea typeface="宋体" panose="02010600030101010101" pitchFamily="2" charset="-122"/>
              <a:cs typeface="+mn-cs"/>
            </a:endParaRPr>
          </a:p>
        </p:txBody>
      </p:sp>
    </p:spTree>
    <p:extLst>
      <p:ext uri="{BB962C8B-B14F-4D97-AF65-F5344CB8AC3E}">
        <p14:creationId xmlns:p14="http://schemas.microsoft.com/office/powerpoint/2010/main" val="235246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67" grpId="0"/>
      <p:bldP spid="68"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629197C-01F2-4A11-B382-3B99CFB4F6FA}"/>
              </a:ext>
            </a:extLst>
          </p:cNvPr>
          <p:cNvPicPr>
            <a:picLocks noChangeAspect="1"/>
          </p:cNvPicPr>
          <p:nvPr/>
        </p:nvPicPr>
        <p:blipFill rotWithShape="1">
          <a:blip r:embed="rId3"/>
          <a:srcRect b="10698"/>
          <a:stretch/>
        </p:blipFill>
        <p:spPr>
          <a:xfrm>
            <a:off x="2172752" y="947761"/>
            <a:ext cx="8039797" cy="2320645"/>
          </a:xfrm>
          <a:prstGeom prst="rect">
            <a:avLst/>
          </a:prstGeom>
        </p:spPr>
      </p:pic>
      <p:sp>
        <p:nvSpPr>
          <p:cNvPr id="2" name="Title 1">
            <a:extLst>
              <a:ext uri="{FF2B5EF4-FFF2-40B4-BE49-F238E27FC236}">
                <a16:creationId xmlns:a16="http://schemas.microsoft.com/office/drawing/2014/main" id="{EE28D62A-360F-4EA6-AD78-CED856EF0861}"/>
              </a:ext>
            </a:extLst>
          </p:cNvPr>
          <p:cNvSpPr>
            <a:spLocks noGrp="1"/>
          </p:cNvSpPr>
          <p:nvPr>
            <p:ph type="title"/>
          </p:nvPr>
        </p:nvSpPr>
        <p:spPr/>
        <p:txBody>
          <a:bodyPr>
            <a:normAutofit/>
          </a:bodyPr>
          <a:lstStyle/>
          <a:p>
            <a:r>
              <a:rPr lang="en-US" altLang="zh-CN"/>
              <a:t>Related Work</a:t>
            </a:r>
            <a:endParaRPr lang="zh-CN" altLang="en-US"/>
          </a:p>
        </p:txBody>
      </p:sp>
      <p:sp>
        <p:nvSpPr>
          <p:cNvPr id="3" name="Date Placeholder 2">
            <a:extLst>
              <a:ext uri="{FF2B5EF4-FFF2-40B4-BE49-F238E27FC236}">
                <a16:creationId xmlns:a16="http://schemas.microsoft.com/office/drawing/2014/main" id="{A2404CB5-B484-4CF1-8A4E-13F2F525BC7D}"/>
              </a:ext>
            </a:extLst>
          </p:cNvPr>
          <p:cNvSpPr>
            <a:spLocks noGrp="1"/>
          </p:cNvSpPr>
          <p:nvPr>
            <p:ph type="dt" sz="half" idx="10"/>
          </p:nvPr>
        </p:nvSpPr>
        <p:spPr/>
        <p:txBody>
          <a:bodyPr/>
          <a:lstStyle/>
          <a:p>
            <a:fld id="{40B208D0-5C56-4CC0-905E-2BB4A5101381}" type="datetime4">
              <a:rPr lang="en-US" altLang="zh-CN" smtClean="0"/>
              <a:t>August 21, 2022</a:t>
            </a:fld>
            <a:endParaRPr lang="zh-CN" altLang="en-US"/>
          </a:p>
        </p:txBody>
      </p:sp>
      <p:sp>
        <p:nvSpPr>
          <p:cNvPr id="4" name="Footer Placeholder 3">
            <a:extLst>
              <a:ext uri="{FF2B5EF4-FFF2-40B4-BE49-F238E27FC236}">
                <a16:creationId xmlns:a16="http://schemas.microsoft.com/office/drawing/2014/main" id="{27358912-4F0E-421B-B569-6A4D8AB214ED}"/>
              </a:ext>
            </a:extLst>
          </p:cNvPr>
          <p:cNvSpPr>
            <a:spLocks noGrp="1"/>
          </p:cNvSpPr>
          <p:nvPr>
            <p:ph type="ftr" sz="quarter" idx="11"/>
          </p:nvPr>
        </p:nvSpPr>
        <p:spPr/>
        <p:txBody>
          <a:bodyPr/>
          <a:lstStyle/>
          <a:p>
            <a:r>
              <a:rPr lang="en-US" altLang="zh-CN" dirty="0"/>
              <a:t>Action Recognition for Self-Driving Cars</a:t>
            </a:r>
            <a:endParaRPr lang="zh-CN" altLang="en-US"/>
          </a:p>
        </p:txBody>
      </p:sp>
      <p:sp>
        <p:nvSpPr>
          <p:cNvPr id="5" name="Slide Number Placeholder 4">
            <a:extLst>
              <a:ext uri="{FF2B5EF4-FFF2-40B4-BE49-F238E27FC236}">
                <a16:creationId xmlns:a16="http://schemas.microsoft.com/office/drawing/2014/main" id="{571FF81D-9D02-4EA9-9EB4-ED2F71A1261A}"/>
              </a:ext>
            </a:extLst>
          </p:cNvPr>
          <p:cNvSpPr>
            <a:spLocks noGrp="1"/>
          </p:cNvSpPr>
          <p:nvPr>
            <p:ph type="sldNum" sz="quarter" idx="12"/>
          </p:nvPr>
        </p:nvSpPr>
        <p:spPr/>
        <p:txBody>
          <a:bodyPr/>
          <a:lstStyle/>
          <a:p>
            <a:fld id="{B6EE4CE8-67DD-4AAC-82D8-3F81517F6647}" type="slidenum">
              <a:rPr lang="zh-CN" altLang="en-US" smtClean="0"/>
              <a:pPr/>
              <a:t>4</a:t>
            </a:fld>
            <a:endParaRPr lang="zh-CN" altLang="en-US"/>
          </a:p>
        </p:txBody>
      </p:sp>
      <p:sp>
        <p:nvSpPr>
          <p:cNvPr id="6" name="矩形 5">
            <a:extLst>
              <a:ext uri="{FF2B5EF4-FFF2-40B4-BE49-F238E27FC236}">
                <a16:creationId xmlns:a16="http://schemas.microsoft.com/office/drawing/2014/main" id="{5A6D2584-6D60-4024-9077-AFD120FF24A6}"/>
              </a:ext>
            </a:extLst>
          </p:cNvPr>
          <p:cNvSpPr/>
          <p:nvPr/>
        </p:nvSpPr>
        <p:spPr>
          <a:xfrm>
            <a:off x="336000" y="3253512"/>
            <a:ext cx="5021091"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OpenPifPaf [2] </a:t>
            </a:r>
            <a:r>
              <a:rPr lang="en-US" altLang="zh-CN" sz="2400" dirty="0">
                <a:ea typeface="黑体" panose="02010609060101010101" pitchFamily="49" charset="-122"/>
                <a:cs typeface="Times New Roman" panose="02020603050405020304" pitchFamily="18" charset="0"/>
              </a:rPr>
              <a:t>and </a:t>
            </a:r>
            <a:r>
              <a:rPr lang="en-US" altLang="zh-CN" sz="2400">
                <a:ea typeface="黑体" panose="02010609060101010101" pitchFamily="49" charset="-122"/>
                <a:cs typeface="Times New Roman" panose="02020603050405020304" pitchFamily="18" charset="0"/>
              </a:rPr>
              <a:t>MonoLoco [3]</a:t>
            </a:r>
            <a:endParaRPr lang="en-US" altLang="zh-CN" sz="2400" dirty="0">
              <a:ea typeface="黑体" panose="02010609060101010101" pitchFamily="49" charset="-122"/>
              <a:cs typeface="Times New Roman" panose="02020603050405020304" pitchFamily="18" charset="0"/>
            </a:endParaRPr>
          </a:p>
        </p:txBody>
      </p:sp>
      <p:sp>
        <p:nvSpPr>
          <p:cNvPr id="12" name="TextBox 11">
            <a:extLst>
              <a:ext uri="{FF2B5EF4-FFF2-40B4-BE49-F238E27FC236}">
                <a16:creationId xmlns:a16="http://schemas.microsoft.com/office/drawing/2014/main" id="{956FA942-F107-42C1-9D06-7E76BBD15534}"/>
              </a:ext>
            </a:extLst>
          </p:cNvPr>
          <p:cNvSpPr txBox="1"/>
          <p:nvPr/>
        </p:nvSpPr>
        <p:spPr>
          <a:xfrm>
            <a:off x="336000" y="5893648"/>
            <a:ext cx="8031251" cy="600164"/>
          </a:xfrm>
          <a:prstGeom prst="rect">
            <a:avLst/>
          </a:prstGeom>
          <a:noFill/>
        </p:spPr>
        <p:txBody>
          <a:bodyPr wrap="square" rtlCol="0">
            <a:spAutoFit/>
          </a:bodyPr>
          <a:lstStyle/>
          <a:p>
            <a:r>
              <a:rPr lang="en-US" altLang="zh-CN" sz="1100" dirty="0"/>
              <a:t>[</a:t>
            </a:r>
            <a:r>
              <a:rPr lang="en-US" altLang="zh-CN" sz="1100"/>
              <a:t>1] Joao Carreira and Andrew Zisserman. Quo Vadis, Action Recognition? A New Model and the Kinetics Dataset. CVPR 2017</a:t>
            </a:r>
          </a:p>
          <a:p>
            <a:r>
              <a:rPr lang="en-US" altLang="zh-CN" sz="1100"/>
              <a:t>[2] Sven </a:t>
            </a:r>
            <a:r>
              <a:rPr lang="en-US" altLang="zh-CN" sz="1100" dirty="0"/>
              <a:t>Kreiss et al., OpenPifPaf: Composite Fields for Semantic Keypoint Detection and Spatio-Temporal Association</a:t>
            </a:r>
            <a:r>
              <a:rPr lang="en-US" altLang="zh-CN" sz="1100"/>
              <a:t>. IEEE T-ITS 2021</a:t>
            </a:r>
            <a:endParaRPr lang="en-US" altLang="zh-CN" sz="1100" dirty="0"/>
          </a:p>
          <a:p>
            <a:r>
              <a:rPr lang="en-US" altLang="zh-CN" sz="1100"/>
              <a:t>[3] </a:t>
            </a:r>
            <a:r>
              <a:rPr lang="en-US" altLang="zh-CN" sz="1100" dirty="0"/>
              <a:t>Lorenzo Bertoni et al., Monoloco: Monocular 3d pedestrian localization and uncertainty estimation</a:t>
            </a:r>
            <a:r>
              <a:rPr lang="en-US" altLang="zh-CN" sz="1100"/>
              <a:t>. ICCV2019</a:t>
            </a:r>
          </a:p>
        </p:txBody>
      </p:sp>
      <p:grpSp>
        <p:nvGrpSpPr>
          <p:cNvPr id="10" name="Group 9">
            <a:extLst>
              <a:ext uri="{FF2B5EF4-FFF2-40B4-BE49-F238E27FC236}">
                <a16:creationId xmlns:a16="http://schemas.microsoft.com/office/drawing/2014/main" id="{51E93470-C3DC-4F9F-A761-F52A87469AE2}"/>
              </a:ext>
            </a:extLst>
          </p:cNvPr>
          <p:cNvGrpSpPr/>
          <p:nvPr/>
        </p:nvGrpSpPr>
        <p:grpSpPr>
          <a:xfrm>
            <a:off x="2293047" y="3773155"/>
            <a:ext cx="7799205" cy="2018725"/>
            <a:chOff x="458411" y="3333305"/>
            <a:chExt cx="11331210" cy="2565528"/>
          </a:xfrm>
        </p:grpSpPr>
        <p:pic>
          <p:nvPicPr>
            <p:cNvPr id="9" name="Picture 8">
              <a:extLst>
                <a:ext uri="{FF2B5EF4-FFF2-40B4-BE49-F238E27FC236}">
                  <a16:creationId xmlns:a16="http://schemas.microsoft.com/office/drawing/2014/main" id="{F4668FD3-F6F1-4C6D-AF07-A1719EF728F4}"/>
                </a:ext>
              </a:extLst>
            </p:cNvPr>
            <p:cNvPicPr>
              <a:picLocks noChangeAspect="1"/>
            </p:cNvPicPr>
            <p:nvPr/>
          </p:nvPicPr>
          <p:blipFill>
            <a:blip r:embed="rId4"/>
            <a:stretch>
              <a:fillRect/>
            </a:stretch>
          </p:blipFill>
          <p:spPr>
            <a:xfrm>
              <a:off x="541526" y="3376394"/>
              <a:ext cx="11248095" cy="2522439"/>
            </a:xfrm>
            <a:prstGeom prst="rect">
              <a:avLst/>
            </a:prstGeom>
          </p:spPr>
        </p:pic>
        <p:pic>
          <p:nvPicPr>
            <p:cNvPr id="7" name="Picture 2">
              <a:extLst>
                <a:ext uri="{FF2B5EF4-FFF2-40B4-BE49-F238E27FC236}">
                  <a16:creationId xmlns:a16="http://schemas.microsoft.com/office/drawing/2014/main" id="{D5775291-7D9C-43FA-8DFF-1C6C8C97F1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411" y="3333305"/>
              <a:ext cx="1050978" cy="250288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25F1E5B3-606E-4B52-BF08-09E49FAD9FB3}"/>
              </a:ext>
            </a:extLst>
          </p:cNvPr>
          <p:cNvSpPr txBox="1"/>
          <p:nvPr/>
        </p:nvSpPr>
        <p:spPr>
          <a:xfrm>
            <a:off x="7903105" y="3905656"/>
            <a:ext cx="1127783" cy="369332"/>
          </a:xfrm>
          <a:prstGeom prst="rect">
            <a:avLst/>
          </a:prstGeom>
          <a:noFill/>
        </p:spPr>
        <p:txBody>
          <a:bodyPr wrap="square" rtlCol="0">
            <a:spAutoFit/>
          </a:bodyPr>
          <a:lstStyle/>
          <a:p>
            <a:r>
              <a:rPr lang="en-US" altLang="zh-CN" dirty="0">
                <a:solidFill>
                  <a:schemeClr val="accent1">
                    <a:lumMod val="50000"/>
                  </a:schemeClr>
                </a:solidFill>
              </a:rPr>
              <a:t>location</a:t>
            </a:r>
            <a:endParaRPr lang="zh-CN" altLang="en-US">
              <a:solidFill>
                <a:schemeClr val="accent1">
                  <a:lumMod val="50000"/>
                </a:schemeClr>
              </a:solidFill>
            </a:endParaRPr>
          </a:p>
        </p:txBody>
      </p:sp>
      <p:sp>
        <p:nvSpPr>
          <p:cNvPr id="17" name="TextBox 16">
            <a:extLst>
              <a:ext uri="{FF2B5EF4-FFF2-40B4-BE49-F238E27FC236}">
                <a16:creationId xmlns:a16="http://schemas.microsoft.com/office/drawing/2014/main" id="{DDF963A2-48AC-4428-AC4A-F5813214760C}"/>
              </a:ext>
            </a:extLst>
          </p:cNvPr>
          <p:cNvSpPr txBox="1"/>
          <p:nvPr/>
        </p:nvSpPr>
        <p:spPr>
          <a:xfrm>
            <a:off x="7903106" y="5183382"/>
            <a:ext cx="1941450" cy="369332"/>
          </a:xfrm>
          <a:prstGeom prst="rect">
            <a:avLst/>
          </a:prstGeom>
          <a:noFill/>
        </p:spPr>
        <p:txBody>
          <a:bodyPr wrap="square" rtlCol="0">
            <a:spAutoFit/>
          </a:bodyPr>
          <a:lstStyle/>
          <a:p>
            <a:r>
              <a:rPr lang="en-US" altLang="zh-CN" dirty="0">
                <a:solidFill>
                  <a:schemeClr val="accent1">
                    <a:lumMod val="50000"/>
                  </a:schemeClr>
                </a:solidFill>
              </a:rPr>
              <a:t>uncertainty</a:t>
            </a:r>
            <a:endParaRPr lang="zh-CN" altLang="en-US">
              <a:solidFill>
                <a:schemeClr val="accent1">
                  <a:lumMod val="50000"/>
                </a:schemeClr>
              </a:solidFill>
            </a:endParaRPr>
          </a:p>
        </p:txBody>
      </p:sp>
      <p:sp>
        <p:nvSpPr>
          <p:cNvPr id="21" name="矩形 5">
            <a:extLst>
              <a:ext uri="{FF2B5EF4-FFF2-40B4-BE49-F238E27FC236}">
                <a16:creationId xmlns:a16="http://schemas.microsoft.com/office/drawing/2014/main" id="{9AEDC637-71C6-4FE7-9DE2-21543E76355F}"/>
              </a:ext>
            </a:extLst>
          </p:cNvPr>
          <p:cNvSpPr/>
          <p:nvPr/>
        </p:nvSpPr>
        <p:spPr>
          <a:xfrm>
            <a:off x="335999" y="686248"/>
            <a:ext cx="9618229"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Inflated 3D Convolution (I3D [1]) for video action recognition </a:t>
            </a:r>
            <a:endParaRPr lang="en-US" altLang="zh-CN" sz="2400" dirty="0">
              <a:ea typeface="黑体" panose="02010609060101010101" pitchFamily="49" charset="-122"/>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BF2BDB6A-20EE-443B-9BEA-BC3D11836F41}"/>
              </a:ext>
            </a:extLst>
          </p:cNvPr>
          <p:cNvSpPr/>
          <p:nvPr/>
        </p:nvSpPr>
        <p:spPr>
          <a:xfrm>
            <a:off x="5868365" y="2337329"/>
            <a:ext cx="1169043" cy="313274"/>
          </a:xfrm>
          <a:prstGeom prst="roundRect">
            <a:avLst/>
          </a:prstGeom>
          <a:solidFill>
            <a:srgbClr val="C00000">
              <a:alpha val="10000"/>
            </a:srgbClr>
          </a:solidFill>
          <a:ln w="1905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28" name="TextBox 27">
            <a:extLst>
              <a:ext uri="{FF2B5EF4-FFF2-40B4-BE49-F238E27FC236}">
                <a16:creationId xmlns:a16="http://schemas.microsoft.com/office/drawing/2014/main" id="{48E7E9E3-0B49-4F4D-8A2C-5E369C5FD617}"/>
              </a:ext>
            </a:extLst>
          </p:cNvPr>
          <p:cNvSpPr txBox="1"/>
          <p:nvPr/>
        </p:nvSpPr>
        <p:spPr>
          <a:xfrm>
            <a:off x="770891" y="4435080"/>
            <a:ext cx="1579364" cy="646331"/>
          </a:xfrm>
          <a:prstGeom prst="rect">
            <a:avLst/>
          </a:prstGeom>
          <a:noFill/>
        </p:spPr>
        <p:txBody>
          <a:bodyPr wrap="square" rtlCol="0">
            <a:spAutoFit/>
          </a:bodyPr>
          <a:lstStyle/>
          <a:p>
            <a:r>
              <a:rPr lang="en-US" altLang="zh-CN">
                <a:solidFill>
                  <a:schemeClr val="accent1">
                    <a:lumMod val="50000"/>
                  </a:schemeClr>
                </a:solidFill>
              </a:rPr>
              <a:t>2D body poses</a:t>
            </a:r>
          </a:p>
          <a:p>
            <a:r>
              <a:rPr lang="en-US" altLang="zh-CN">
                <a:solidFill>
                  <a:schemeClr val="accent1">
                    <a:lumMod val="50000"/>
                  </a:schemeClr>
                </a:solidFill>
              </a:rPr>
              <a:t>from images</a:t>
            </a:r>
            <a:endParaRPr lang="zh-CN" altLang="en-US">
              <a:solidFill>
                <a:schemeClr val="accent1">
                  <a:lumMod val="50000"/>
                </a:schemeClr>
              </a:solidFill>
            </a:endParaRPr>
          </a:p>
        </p:txBody>
      </p:sp>
      <p:sp>
        <p:nvSpPr>
          <p:cNvPr id="20" name="TextBox 19">
            <a:extLst>
              <a:ext uri="{FF2B5EF4-FFF2-40B4-BE49-F238E27FC236}">
                <a16:creationId xmlns:a16="http://schemas.microsoft.com/office/drawing/2014/main" id="{D8936AD9-40F5-44FC-80F9-CC3D60DBB14D}"/>
              </a:ext>
            </a:extLst>
          </p:cNvPr>
          <p:cNvSpPr txBox="1"/>
          <p:nvPr/>
        </p:nvSpPr>
        <p:spPr>
          <a:xfrm>
            <a:off x="5917537" y="2752370"/>
            <a:ext cx="2823051" cy="372413"/>
          </a:xfrm>
          <a:prstGeom prst="rect">
            <a:avLst/>
          </a:prstGeom>
          <a:noFill/>
        </p:spPr>
        <p:txBody>
          <a:bodyPr wrap="square" rtlCol="0">
            <a:spAutoFit/>
          </a:bodyPr>
          <a:lstStyle/>
          <a:p>
            <a:r>
              <a:rPr lang="en-US" altLang="zh-CN">
                <a:solidFill>
                  <a:schemeClr val="accent1">
                    <a:lumMod val="50000"/>
                  </a:schemeClr>
                </a:solidFill>
              </a:rPr>
              <a:t>computationally expensive </a:t>
            </a:r>
            <a:endParaRPr lang="zh-CN" altLang="en-US">
              <a:solidFill>
                <a:schemeClr val="accent1">
                  <a:lumMod val="50000"/>
                </a:schemeClr>
              </a:solidFill>
            </a:endParaRPr>
          </a:p>
        </p:txBody>
      </p:sp>
    </p:spTree>
    <p:extLst>
      <p:ext uri="{BB962C8B-B14F-4D97-AF65-F5344CB8AC3E}">
        <p14:creationId xmlns:p14="http://schemas.microsoft.com/office/powerpoint/2010/main" val="176583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P spid="27" grpId="0" animBg="1"/>
      <p:bldP spid="28"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B8F2A9-09E4-4B4A-A055-A4B4458EDCAC}"/>
              </a:ext>
            </a:extLst>
          </p:cNvPr>
          <p:cNvSpPr>
            <a:spLocks noGrp="1"/>
          </p:cNvSpPr>
          <p:nvPr>
            <p:ph type="title"/>
          </p:nvPr>
        </p:nvSpPr>
        <p:spPr>
          <a:xfrm>
            <a:off x="336000" y="1703"/>
            <a:ext cx="7395760" cy="504001"/>
          </a:xfrm>
        </p:spPr>
        <p:txBody>
          <a:bodyPr/>
          <a:lstStyle/>
          <a:p>
            <a:pPr lvl="0">
              <a:lnSpc>
                <a:spcPct val="100000"/>
              </a:lnSpc>
              <a:spcBef>
                <a:spcPts val="0"/>
              </a:spcBef>
              <a:defRPr/>
            </a:pPr>
            <a:r>
              <a:rPr lang="en-US" altLang="zh-CN">
                <a:solidFill>
                  <a:prstClr val="black"/>
                </a:solidFill>
                <a:cs typeface="Arial" pitchFamily="34" charset="0"/>
              </a:rPr>
              <a:t>Combine the score maps</a:t>
            </a:r>
            <a:endParaRPr lang="zh-CN" altLang="en-US" dirty="0">
              <a:solidFill>
                <a:prstClr val="black"/>
              </a:solidFill>
              <a:cs typeface="Times New Roman" panose="02020603050405020304" pitchFamily="18" charset="0"/>
            </a:endParaRPr>
          </a:p>
        </p:txBody>
      </p:sp>
      <p:sp>
        <p:nvSpPr>
          <p:cNvPr id="7" name="日期占位符 6">
            <a:extLst>
              <a:ext uri="{FF2B5EF4-FFF2-40B4-BE49-F238E27FC236}">
                <a16:creationId xmlns:a16="http://schemas.microsoft.com/office/drawing/2014/main" id="{0845F9DF-515F-47F4-A6A9-825E01A8A8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8780BE-1708-4EED-AC17-E505F55B0E69}"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8" name="页脚占位符 7">
            <a:extLst>
              <a:ext uri="{FF2B5EF4-FFF2-40B4-BE49-F238E27FC236}">
                <a16:creationId xmlns:a16="http://schemas.microsoft.com/office/drawing/2014/main" id="{79FA8683-A250-4BDC-80D1-61E015E663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9" name="灯片编号占位符 8">
            <a:extLst>
              <a:ext uri="{FF2B5EF4-FFF2-40B4-BE49-F238E27FC236}">
                <a16:creationId xmlns:a16="http://schemas.microsoft.com/office/drawing/2014/main" id="{212A4B7A-46BF-4F02-8123-6F5D3E81C3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72" name="矩形 5">
            <a:extLst>
              <a:ext uri="{FF2B5EF4-FFF2-40B4-BE49-F238E27FC236}">
                <a16:creationId xmlns:a16="http://schemas.microsoft.com/office/drawing/2014/main" id="{41275704-F64E-4A0D-B857-5CF31A31E67C}"/>
              </a:ext>
            </a:extLst>
          </p:cNvPr>
          <p:cNvSpPr/>
          <p:nvPr/>
        </p:nvSpPr>
        <p:spPr>
          <a:xfrm>
            <a:off x="336000" y="902755"/>
            <a:ext cx="5842001"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2400" noProof="0">
                <a:solidFill>
                  <a:prstClr val="black"/>
                </a:solidFill>
                <a:latin typeface="Times New Roman"/>
                <a:ea typeface="黑体" panose="02010609060101010101" pitchFamily="49" charset="-122"/>
                <a:cs typeface="Arial" pitchFamily="34" charset="0"/>
              </a:rPr>
              <a:t>Different methods, but similar workflow</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endParaRPr>
          </a:p>
        </p:txBody>
      </p:sp>
      <p:pic>
        <p:nvPicPr>
          <p:cNvPr id="3074" name="Picture 2">
            <a:extLst>
              <a:ext uri="{FF2B5EF4-FFF2-40B4-BE49-F238E27FC236}">
                <a16:creationId xmlns:a16="http://schemas.microsoft.com/office/drawing/2014/main" id="{83A0DCE3-B1E7-479F-96ED-AF7D265FE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778" y="2974856"/>
            <a:ext cx="198596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7" name="图片 7">
            <a:extLst>
              <a:ext uri="{FF2B5EF4-FFF2-40B4-BE49-F238E27FC236}">
                <a16:creationId xmlns:a16="http://schemas.microsoft.com/office/drawing/2014/main" id="{3026EE45-790E-47CA-857D-55508FF1D2BF}"/>
              </a:ext>
            </a:extLst>
          </p:cNvPr>
          <p:cNvPicPr>
            <a:picLocks noChangeAspect="1"/>
          </p:cNvPicPr>
          <p:nvPr/>
        </p:nvPicPr>
        <p:blipFill rotWithShape="1">
          <a:blip r:embed="rId4">
            <a:extLst>
              <a:ext uri="{28A0092B-C50C-407E-A947-70E740481C1C}">
                <a14:useLocalDpi xmlns:a14="http://schemas.microsoft.com/office/drawing/2010/main" val="0"/>
              </a:ext>
            </a:extLst>
          </a:blip>
          <a:srcRect l="13808" t="26697" r="8792" b="20117"/>
          <a:stretch/>
        </p:blipFill>
        <p:spPr>
          <a:xfrm>
            <a:off x="3164042" y="2974857"/>
            <a:ext cx="2661422" cy="1371600"/>
          </a:xfrm>
          <a:prstGeom prst="rect">
            <a:avLst/>
          </a:prstGeom>
        </p:spPr>
      </p:pic>
      <p:sp>
        <p:nvSpPr>
          <p:cNvPr id="81" name="矩形 48">
            <a:extLst>
              <a:ext uri="{FF2B5EF4-FFF2-40B4-BE49-F238E27FC236}">
                <a16:creationId xmlns:a16="http://schemas.microsoft.com/office/drawing/2014/main" id="{31E70675-C9CE-464E-9E54-02982BB5EF67}"/>
              </a:ext>
            </a:extLst>
          </p:cNvPr>
          <p:cNvSpPr/>
          <p:nvPr/>
        </p:nvSpPr>
        <p:spPr>
          <a:xfrm>
            <a:off x="812799" y="1412079"/>
            <a:ext cx="10197484" cy="400110"/>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altLang="zh-CN" sz="2000" b="0" i="0" u="none" strike="noStrike" kern="1200" cap="none" spc="0" normalizeH="0" noProof="0">
                <a:ln>
                  <a:noFill/>
                </a:ln>
                <a:solidFill>
                  <a:prstClr val="black"/>
                </a:solidFill>
                <a:effectLst/>
                <a:uLnTx/>
                <a:uFillTx/>
                <a:latin typeface="Times New Roman"/>
                <a:ea typeface="宋体"/>
                <a:cs typeface="Times New Roman" panose="02020603050405020304" pitchFamily="18" charset="0"/>
              </a:rPr>
              <a:t>Extract features, compute a correlation, get a </a:t>
            </a:r>
            <a:r>
              <a:rPr kumimoji="0" lang="en-US" altLang="zh-CN" sz="2000" b="0" i="0" u="none" strike="noStrike" kern="1200" cap="none" spc="0" normalizeH="0" noProof="0">
                <a:ln>
                  <a:noFill/>
                </a:ln>
                <a:solidFill>
                  <a:srgbClr val="C00000"/>
                </a:solidFill>
                <a:effectLst/>
                <a:uLnTx/>
                <a:uFillTx/>
                <a:latin typeface="Times New Roman"/>
                <a:ea typeface="宋体"/>
                <a:cs typeface="Times New Roman" panose="02020603050405020304" pitchFamily="18" charset="0"/>
              </a:rPr>
              <a:t>score map</a:t>
            </a:r>
            <a:r>
              <a:rPr kumimoji="0" lang="en-US" altLang="zh-CN" sz="2000" b="0" i="0" u="none" strike="noStrike" kern="1200" cap="none" spc="0" normalizeH="0" noProof="0">
                <a:ln>
                  <a:noFill/>
                </a:ln>
                <a:solidFill>
                  <a:prstClr val="black"/>
                </a:solidFill>
                <a:effectLst/>
                <a:uLnTx/>
                <a:uFillTx/>
                <a:latin typeface="Times New Roman"/>
                <a:ea typeface="宋体"/>
                <a:cs typeface="Times New Roman" panose="02020603050405020304" pitchFamily="18" charset="0"/>
              </a:rPr>
              <a:t>, pick the max value</a:t>
            </a:r>
          </a:p>
        </p:txBody>
      </p:sp>
      <p:sp>
        <p:nvSpPr>
          <p:cNvPr id="82" name="矩形 5">
            <a:extLst>
              <a:ext uri="{FF2B5EF4-FFF2-40B4-BE49-F238E27FC236}">
                <a16:creationId xmlns:a16="http://schemas.microsoft.com/office/drawing/2014/main" id="{37CE33D4-D251-4FA5-A55D-0CB501854338}"/>
              </a:ext>
            </a:extLst>
          </p:cNvPr>
          <p:cNvSpPr/>
          <p:nvPr/>
        </p:nvSpPr>
        <p:spPr>
          <a:xfrm>
            <a:off x="335999" y="1978868"/>
            <a:ext cx="5842001"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2400">
                <a:solidFill>
                  <a:prstClr val="black"/>
                </a:solidFill>
                <a:latin typeface="Times New Roman"/>
                <a:ea typeface="黑体" panose="02010609060101010101" pitchFamily="49" charset="-122"/>
                <a:cs typeface="Arial" pitchFamily="34" charset="0"/>
              </a:rPr>
              <a:t>Fusion method (named DAFT)</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3" name="矩形 48">
                <a:extLst>
                  <a:ext uri="{FF2B5EF4-FFF2-40B4-BE49-F238E27FC236}">
                    <a16:creationId xmlns:a16="http://schemas.microsoft.com/office/drawing/2014/main" id="{F699D12C-3DF8-4675-8CBB-C685D5D51420}"/>
                  </a:ext>
                </a:extLst>
              </p:cNvPr>
              <p:cNvSpPr/>
              <p:nvPr/>
            </p:nvSpPr>
            <p:spPr>
              <a:xfrm>
                <a:off x="812799" y="2437474"/>
                <a:ext cx="10197484" cy="400110"/>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altLang="zh-CN" sz="2000" b="0" i="0" u="none" strike="noStrike" kern="1200" cap="none" spc="0" normalizeH="0" noProof="0">
                    <a:ln>
                      <a:noFill/>
                    </a:ln>
                    <a:solidFill>
                      <a:prstClr val="black"/>
                    </a:solidFill>
                    <a:effectLst/>
                    <a:uLnTx/>
                    <a:uFillTx/>
                    <a:latin typeface="Times New Roman"/>
                    <a:ea typeface="宋体"/>
                    <a:cs typeface="Times New Roman" panose="02020603050405020304" pitchFamily="18" charset="0"/>
                  </a:rPr>
                  <a:t>Step1: Linear Combination of </a:t>
                </a:r>
                <a14:m>
                  <m:oMath xmlns:m="http://schemas.openxmlformats.org/officeDocument/2006/math">
                    <m:r>
                      <m:rPr>
                        <m:sty m:val="p"/>
                      </m:rPr>
                      <a:rPr kumimoji="0" lang="en-US" altLang="zh-CN" sz="2000" b="0" i="1" u="none" strike="noStrike" kern="1200" cap="none" spc="0" normalizeH="0" noProof="0" smtClean="0">
                        <a:ln>
                          <a:noFill/>
                        </a:ln>
                        <a:solidFill>
                          <a:prstClr val="black"/>
                        </a:solidFill>
                        <a:effectLst/>
                        <a:uLnTx/>
                        <a:uFillTx/>
                        <a:latin typeface="Cambria Math" panose="02040503050406030204" pitchFamily="18" charset="0"/>
                        <a:ea typeface="宋体"/>
                        <a:cs typeface="Times New Roman" panose="02020603050405020304" pitchFamily="18" charset="0"/>
                      </a:rPr>
                      <m:t>log</m:t>
                    </m:r>
                    <m:r>
                      <a:rPr kumimoji="0" lang="en-US" altLang="zh-CN" sz="2000" b="0" i="1" u="none" strike="noStrike" kern="1200" cap="none" spc="0" normalizeH="0" noProof="0" smtClean="0">
                        <a:ln>
                          <a:noFill/>
                        </a:ln>
                        <a:solidFill>
                          <a:prstClr val="black"/>
                        </a:solidFill>
                        <a:effectLst/>
                        <a:uLnTx/>
                        <a:uFillTx/>
                        <a:latin typeface="Cambria Math" panose="02040503050406030204" pitchFamily="18" charset="0"/>
                        <a:ea typeface="宋体"/>
                        <a:cs typeface="Times New Roman" panose="02020603050405020304" pitchFamily="18" charset="0"/>
                      </a:rPr>
                      <m:t>⁡(</m:t>
                    </m:r>
                    <m:r>
                      <m:rPr>
                        <m:sty m:val="p"/>
                      </m:rPr>
                      <a:rPr kumimoji="0" lang="en-US" altLang="zh-CN" sz="2000" b="0" i="0" u="none" strike="noStrike" kern="1200" cap="none" spc="0" normalizeH="0" noProof="0" smtClean="0">
                        <a:ln>
                          <a:noFill/>
                        </a:ln>
                        <a:solidFill>
                          <a:prstClr val="black"/>
                        </a:solidFill>
                        <a:effectLst/>
                        <a:uLnTx/>
                        <a:uFillTx/>
                        <a:latin typeface="Cambria Math" panose="02040503050406030204" pitchFamily="18" charset="0"/>
                        <a:ea typeface="宋体"/>
                        <a:cs typeface="Times New Roman" panose="02020603050405020304" pitchFamily="18" charset="0"/>
                      </a:rPr>
                      <m:t>CF</m:t>
                    </m:r>
                    <m:r>
                      <a:rPr kumimoji="0" lang="en-US" altLang="zh-CN" sz="2000" b="0" i="0" u="none" strike="noStrike" kern="1200" cap="none" spc="0" normalizeH="0" noProof="0" smtClean="0">
                        <a:ln>
                          <a:noFill/>
                        </a:ln>
                        <a:solidFill>
                          <a:prstClr val="black"/>
                        </a:solidFill>
                        <a:effectLst/>
                        <a:uLnTx/>
                        <a:uFillTx/>
                        <a:latin typeface="Cambria Math" panose="02040503050406030204" pitchFamily="18" charset="0"/>
                        <a:ea typeface="宋体"/>
                        <a:cs typeface="Times New Roman" panose="02020603050405020304" pitchFamily="18" charset="0"/>
                      </a:rPr>
                      <m:t>_</m:t>
                    </m:r>
                    <m:r>
                      <m:rPr>
                        <m:sty m:val="p"/>
                      </m:rPr>
                      <a:rPr kumimoji="0" lang="en-US" altLang="zh-CN" sz="2000" b="0" i="0" u="none" strike="noStrike" kern="1200" cap="none" spc="0" normalizeH="0" noProof="0" smtClean="0">
                        <a:ln>
                          <a:noFill/>
                        </a:ln>
                        <a:solidFill>
                          <a:prstClr val="black"/>
                        </a:solidFill>
                        <a:effectLst/>
                        <a:uLnTx/>
                        <a:uFillTx/>
                        <a:latin typeface="Cambria Math" panose="02040503050406030204" pitchFamily="18" charset="0"/>
                        <a:ea typeface="宋体"/>
                        <a:cs typeface="Times New Roman" panose="02020603050405020304" pitchFamily="18" charset="0"/>
                      </a:rPr>
                      <m:t>score</m:t>
                    </m:r>
                    <m:r>
                      <a:rPr kumimoji="0" lang="en-US" altLang="zh-CN" sz="2000" b="0" i="0" u="none" strike="noStrike" kern="1200" cap="none" spc="0" normalizeH="0" noProof="0" smtClean="0">
                        <a:ln>
                          <a:noFill/>
                        </a:ln>
                        <a:solidFill>
                          <a:prstClr val="black"/>
                        </a:solidFill>
                        <a:effectLst/>
                        <a:uLnTx/>
                        <a:uFillTx/>
                        <a:latin typeface="Cambria Math" panose="02040503050406030204" pitchFamily="18" charset="0"/>
                        <a:ea typeface="宋体"/>
                        <a:cs typeface="Times New Roman" panose="02020603050405020304" pitchFamily="18" charset="0"/>
                      </a:rPr>
                      <m:t>_</m:t>
                    </m:r>
                    <m:r>
                      <m:rPr>
                        <m:sty m:val="p"/>
                      </m:rPr>
                      <a:rPr kumimoji="0" lang="en-US" altLang="zh-CN" sz="2000" b="0" i="0" u="none" strike="noStrike" kern="1200" cap="none" spc="0" normalizeH="0" noProof="0" smtClean="0">
                        <a:ln>
                          <a:noFill/>
                        </a:ln>
                        <a:solidFill>
                          <a:prstClr val="black"/>
                        </a:solidFill>
                        <a:effectLst/>
                        <a:uLnTx/>
                        <a:uFillTx/>
                        <a:latin typeface="Cambria Math" panose="02040503050406030204" pitchFamily="18" charset="0"/>
                        <a:ea typeface="宋体"/>
                        <a:cs typeface="Times New Roman" panose="02020603050405020304" pitchFamily="18" charset="0"/>
                      </a:rPr>
                      <m:t>map</m:t>
                    </m:r>
                    <m:r>
                      <a:rPr kumimoji="0" lang="en-US" altLang="zh-CN" sz="2000" b="0" i="0" u="none" strike="noStrike" kern="1200" cap="none" spc="0" normalizeH="0" noProof="0" smtClean="0">
                        <a:ln>
                          <a:noFill/>
                        </a:ln>
                        <a:solidFill>
                          <a:prstClr val="black"/>
                        </a:solidFill>
                        <a:effectLst/>
                        <a:uLnTx/>
                        <a:uFillTx/>
                        <a:latin typeface="Cambria Math" panose="02040503050406030204" pitchFamily="18" charset="0"/>
                        <a:ea typeface="宋体"/>
                        <a:cs typeface="Times New Roman" panose="02020603050405020304" pitchFamily="18" charset="0"/>
                      </a:rPr>
                      <m:t> </m:t>
                    </m:r>
                    <m:r>
                      <a:rPr kumimoji="0" lang="en-US" altLang="zh-CN" sz="2000" b="0" i="1" u="none" strike="noStrike" kern="1200" cap="none" spc="0" normalizeH="0" noProof="0" smtClean="0">
                        <a:ln>
                          <a:noFill/>
                        </a:ln>
                        <a:solidFill>
                          <a:prstClr val="black"/>
                        </a:solidFill>
                        <a:effectLst/>
                        <a:uLnTx/>
                        <a:uFillTx/>
                        <a:latin typeface="Cambria Math" panose="02040503050406030204" pitchFamily="18" charset="0"/>
                        <a:ea typeface="宋体"/>
                        <a:cs typeface="Times New Roman" panose="02020603050405020304" pitchFamily="18" charset="0"/>
                      </a:rPr>
                      <m:t>+1) </m:t>
                    </m:r>
                  </m:oMath>
                </a14:m>
                <a:r>
                  <a:rPr kumimoji="0" lang="en-US" altLang="zh-CN" sz="2000" b="0" i="0" u="none" strike="noStrike" kern="1200" cap="none" spc="0" normalizeH="0" noProof="0">
                    <a:ln>
                      <a:noFill/>
                    </a:ln>
                    <a:solidFill>
                      <a:prstClr val="black"/>
                    </a:solidFill>
                    <a:effectLst/>
                    <a:uLnTx/>
                    <a:uFillTx/>
                    <a:latin typeface="Times New Roman"/>
                    <a:ea typeface="宋体"/>
                    <a:cs typeface="Times New Roman" panose="02020603050405020304" pitchFamily="18" charset="0"/>
                  </a:rPr>
                  <a:t>(rescale to 0~1) and a Cosine window</a:t>
                </a:r>
              </a:p>
            </p:txBody>
          </p:sp>
        </mc:Choice>
        <mc:Fallback xmlns="">
          <p:sp>
            <p:nvSpPr>
              <p:cNvPr id="83" name="矩形 48">
                <a:extLst>
                  <a:ext uri="{FF2B5EF4-FFF2-40B4-BE49-F238E27FC236}">
                    <a16:creationId xmlns:a16="http://schemas.microsoft.com/office/drawing/2014/main" id="{F699D12C-3DF8-4675-8CBB-C685D5D51420}"/>
                  </a:ext>
                </a:extLst>
              </p:cNvPr>
              <p:cNvSpPr>
                <a:spLocks noRot="1" noChangeAspect="1" noMove="1" noResize="1" noEditPoints="1" noAdjustHandles="1" noChangeArrowheads="1" noChangeShapeType="1" noTextEdit="1"/>
              </p:cNvSpPr>
              <p:nvPr/>
            </p:nvSpPr>
            <p:spPr>
              <a:xfrm>
                <a:off x="812799" y="2437474"/>
                <a:ext cx="10197484" cy="400110"/>
              </a:xfrm>
              <a:prstGeom prst="rect">
                <a:avLst/>
              </a:prstGeom>
              <a:blipFill>
                <a:blip r:embed="rId5"/>
                <a:stretch>
                  <a:fillRect l="-598" t="-9231" b="-27692"/>
                </a:stretch>
              </a:blipFill>
            </p:spPr>
            <p:txBody>
              <a:bodyPr/>
              <a:lstStyle/>
              <a:p>
                <a:r>
                  <a:rPr lang="zh-CN" altLang="en-US">
                    <a:noFill/>
                  </a:rPr>
                  <a:t> </a:t>
                </a:r>
              </a:p>
            </p:txBody>
          </p:sp>
        </mc:Fallback>
      </mc:AlternateContent>
      <p:sp>
        <p:nvSpPr>
          <p:cNvPr id="84" name="矩形 48">
            <a:extLst>
              <a:ext uri="{FF2B5EF4-FFF2-40B4-BE49-F238E27FC236}">
                <a16:creationId xmlns:a16="http://schemas.microsoft.com/office/drawing/2014/main" id="{FA7137B9-4B28-48BA-86BF-55C1DA29BD93}"/>
              </a:ext>
            </a:extLst>
          </p:cNvPr>
          <p:cNvSpPr/>
          <p:nvPr/>
        </p:nvSpPr>
        <p:spPr>
          <a:xfrm>
            <a:off x="812799" y="4765228"/>
            <a:ext cx="10197484" cy="400110"/>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altLang="zh-CN" sz="2000" b="0" i="0" u="none" strike="noStrike" kern="1200" cap="none" spc="0" normalizeH="0" noProof="0">
                <a:ln>
                  <a:noFill/>
                </a:ln>
                <a:solidFill>
                  <a:prstClr val="black"/>
                </a:solidFill>
                <a:effectLst/>
                <a:uLnTx/>
                <a:uFillTx/>
                <a:latin typeface="Times New Roman"/>
                <a:ea typeface="宋体"/>
                <a:cs typeface="Times New Roman" panose="02020603050405020304" pitchFamily="18" charset="0"/>
              </a:rPr>
              <a:t>Step2: Linear Combination of the result in step 1 and the score map from a Siamese network </a:t>
            </a:r>
          </a:p>
        </p:txBody>
      </p:sp>
      <p:sp>
        <p:nvSpPr>
          <p:cNvPr id="87" name="矩形 48">
            <a:extLst>
              <a:ext uri="{FF2B5EF4-FFF2-40B4-BE49-F238E27FC236}">
                <a16:creationId xmlns:a16="http://schemas.microsoft.com/office/drawing/2014/main" id="{3F4D8E10-F296-459C-B526-6E9D5D4A2BF5}"/>
              </a:ext>
            </a:extLst>
          </p:cNvPr>
          <p:cNvSpPr/>
          <p:nvPr/>
        </p:nvSpPr>
        <p:spPr>
          <a:xfrm>
            <a:off x="812799" y="5384054"/>
            <a:ext cx="10197484" cy="400110"/>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altLang="zh-CN" sz="2000">
                <a:solidFill>
                  <a:prstClr val="black"/>
                </a:solidFill>
                <a:latin typeface="Times New Roman"/>
                <a:ea typeface="宋体"/>
                <a:cs typeface="Times New Roman" panose="02020603050405020304" pitchFamily="18" charset="0"/>
              </a:rPr>
              <a:t>Used SiamMask and ECO-HC in thesis, but combination method is general</a:t>
            </a:r>
            <a:endParaRPr kumimoji="0" lang="en-US" altLang="zh-CN" sz="2000" b="0" i="0" u="none" strike="noStrike" kern="1200" cap="none" spc="0" normalizeH="0" noProof="0">
              <a:ln>
                <a:noFill/>
              </a:ln>
              <a:solidFill>
                <a:prstClr val="black"/>
              </a:solidFill>
              <a:effectLst/>
              <a:uLnTx/>
              <a:uFillTx/>
              <a:latin typeface="Times New Roman"/>
              <a:ea typeface="宋体"/>
              <a:cs typeface="Times New Roman" panose="02020603050405020304" pitchFamily="18" charset="0"/>
            </a:endParaRPr>
          </a:p>
        </p:txBody>
      </p:sp>
      <p:sp>
        <p:nvSpPr>
          <p:cNvPr id="88" name="TextBox 87">
            <a:extLst>
              <a:ext uri="{FF2B5EF4-FFF2-40B4-BE49-F238E27FC236}">
                <a16:creationId xmlns:a16="http://schemas.microsoft.com/office/drawing/2014/main" id="{9A392003-016D-45DF-9D32-CA49D8AE505A}"/>
              </a:ext>
            </a:extLst>
          </p:cNvPr>
          <p:cNvSpPr txBox="1"/>
          <p:nvPr/>
        </p:nvSpPr>
        <p:spPr>
          <a:xfrm>
            <a:off x="328981" y="6002880"/>
            <a:ext cx="111651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a:ea typeface="宋体"/>
                <a:cs typeface="+mn-cs"/>
              </a:rPr>
              <a:t>SiamMask: Wang, Qiang, et al. Fast online object tracking and segmentation: A unifying approach. CVPR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a:ea typeface="宋体"/>
                <a:cs typeface="+mn-cs"/>
              </a:rPr>
              <a:t>ECO-HC: Danelljan, Martin, et al. "Eco: Efficient convolution operators for tracking." CVPR. 2017.</a:t>
            </a:r>
            <a:endParaRPr kumimoji="0" lang="en-US" altLang="zh-CN" sz="1100" b="0" i="0" u="none" strike="noStrike" kern="1200" cap="none" spc="0" normalizeH="0" baseline="0" noProof="0" dirty="0">
              <a:ln>
                <a:noFill/>
              </a:ln>
              <a:solidFill>
                <a:prstClr val="black"/>
              </a:solidFill>
              <a:effectLst/>
              <a:uLnTx/>
              <a:uFillTx/>
              <a:latin typeface="Times New Roman"/>
              <a:ea typeface="宋体"/>
              <a:cs typeface="+mn-cs"/>
            </a:endParaRPr>
          </a:p>
        </p:txBody>
      </p:sp>
    </p:spTree>
    <p:extLst>
      <p:ext uri="{BB962C8B-B14F-4D97-AF65-F5344CB8AC3E}">
        <p14:creationId xmlns:p14="http://schemas.microsoft.com/office/powerpoint/2010/main" val="177259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1" grpId="0"/>
      <p:bldP spid="82" grpId="0"/>
      <p:bldP spid="83" grpId="0"/>
      <p:bldP spid="84" grpId="0"/>
      <p:bldP spid="8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85AD0E-3560-4F85-BC30-EE2B7D2F9943}"/>
              </a:ext>
            </a:extLst>
          </p:cNvPr>
          <p:cNvSpPr>
            <a:spLocks noGrp="1"/>
          </p:cNvSpPr>
          <p:nvPr>
            <p:ph type="title"/>
          </p:nvPr>
        </p:nvSpPr>
        <p:spPr/>
        <p:txBody>
          <a:bodyPr/>
          <a:lstStyle/>
          <a:p>
            <a:r>
              <a:rPr lang="en-US" altLang="zh-CN">
                <a:ea typeface="黑体" panose="02010609060101010101" pitchFamily="49" charset="-122"/>
              </a:rPr>
              <a:t>Quantitative Results</a:t>
            </a:r>
            <a:endParaRPr lang="zh-CN" altLang="en-US" dirty="0">
              <a:ea typeface="黑体" panose="02010609060101010101" pitchFamily="49" charset="-122"/>
            </a:endParaRPr>
          </a:p>
        </p:txBody>
      </p:sp>
      <p:sp>
        <p:nvSpPr>
          <p:cNvPr id="3" name="日期占位符 2">
            <a:extLst>
              <a:ext uri="{FF2B5EF4-FFF2-40B4-BE49-F238E27FC236}">
                <a16:creationId xmlns:a16="http://schemas.microsoft.com/office/drawing/2014/main" id="{176C0F1C-15A0-4DD5-9709-A1FC17DE6E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1DCBF7-3A33-43BF-A2C7-79978BB0C43C}"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4" name="页脚占位符 3">
            <a:extLst>
              <a:ext uri="{FF2B5EF4-FFF2-40B4-BE49-F238E27FC236}">
                <a16:creationId xmlns:a16="http://schemas.microsoft.com/office/drawing/2014/main" id="{5548CE91-2F0D-4FA1-85ED-644D4B8579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14" name="灯片编号占位符 13">
            <a:extLst>
              <a:ext uri="{FF2B5EF4-FFF2-40B4-BE49-F238E27FC236}">
                <a16:creationId xmlns:a16="http://schemas.microsoft.com/office/drawing/2014/main" id="{79973086-A026-4A9D-8F78-E1F7E072A9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grpSp>
        <p:nvGrpSpPr>
          <p:cNvPr id="11" name="Group 10">
            <a:extLst>
              <a:ext uri="{FF2B5EF4-FFF2-40B4-BE49-F238E27FC236}">
                <a16:creationId xmlns:a16="http://schemas.microsoft.com/office/drawing/2014/main" id="{7CFF7A40-1A91-407F-9295-549849872280}"/>
              </a:ext>
            </a:extLst>
          </p:cNvPr>
          <p:cNvGrpSpPr/>
          <p:nvPr/>
        </p:nvGrpSpPr>
        <p:grpSpPr>
          <a:xfrm>
            <a:off x="1367596" y="2261573"/>
            <a:ext cx="4596807" cy="4044311"/>
            <a:chOff x="1499190" y="1160746"/>
            <a:chExt cx="4596807" cy="4044311"/>
          </a:xfrm>
        </p:grpSpPr>
        <p:pic>
          <p:nvPicPr>
            <p:cNvPr id="12" name="图片 3">
              <a:extLst>
                <a:ext uri="{FF2B5EF4-FFF2-40B4-BE49-F238E27FC236}">
                  <a16:creationId xmlns:a16="http://schemas.microsoft.com/office/drawing/2014/main" id="{2D19FE1D-C73E-422E-AB90-9F544BD32A67}"/>
                </a:ext>
              </a:extLst>
            </p:cNvPr>
            <p:cNvPicPr>
              <a:picLocks noChangeAspect="1"/>
            </p:cNvPicPr>
            <p:nvPr/>
          </p:nvPicPr>
          <p:blipFill rotWithShape="1">
            <a:blip r:embed="rId3">
              <a:extLst>
                <a:ext uri="{28A0092B-C50C-407E-A947-70E740481C1C}">
                  <a14:useLocalDpi xmlns:a14="http://schemas.microsoft.com/office/drawing/2010/main" val="0"/>
                </a:ext>
              </a:extLst>
            </a:blip>
            <a:srcRect l="5416" b="7908"/>
            <a:stretch/>
          </p:blipFill>
          <p:spPr>
            <a:xfrm>
              <a:off x="1499190" y="1359074"/>
              <a:ext cx="4596807" cy="3604440"/>
            </a:xfrm>
            <a:prstGeom prst="rect">
              <a:avLst/>
            </a:prstGeom>
          </p:spPr>
        </p:pic>
        <p:sp>
          <p:nvSpPr>
            <p:cNvPr id="15" name="文本框 68">
              <a:extLst>
                <a:ext uri="{FF2B5EF4-FFF2-40B4-BE49-F238E27FC236}">
                  <a16:creationId xmlns:a16="http://schemas.microsoft.com/office/drawing/2014/main" id="{1DE6BF95-FDDB-469A-A132-C2EB1ABD6737}"/>
                </a:ext>
              </a:extLst>
            </p:cNvPr>
            <p:cNvSpPr txBox="1"/>
            <p:nvPr/>
          </p:nvSpPr>
          <p:spPr>
            <a:xfrm>
              <a:off x="2750579" y="4897280"/>
              <a:ext cx="209402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a:solidFill>
                    <a:prstClr val="black"/>
                  </a:solidFill>
                  <a:latin typeface="Times New Roman"/>
                  <a:ea typeface="宋体" panose="02010600030101010101" pitchFamily="2" charset="-122"/>
                </a:rPr>
                <a:t>CLE Threshold</a:t>
              </a:r>
              <a:endParaRPr kumimoji="0" lang="zh-CN" altLang="en-US" sz="14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sp>
          <p:nvSpPr>
            <p:cNvPr id="20" name="文本框 68">
              <a:extLst>
                <a:ext uri="{FF2B5EF4-FFF2-40B4-BE49-F238E27FC236}">
                  <a16:creationId xmlns:a16="http://schemas.microsoft.com/office/drawing/2014/main" id="{E8C92339-DD46-4B9F-8BE5-6218257332CC}"/>
                </a:ext>
              </a:extLst>
            </p:cNvPr>
            <p:cNvSpPr txBox="1"/>
            <p:nvPr/>
          </p:nvSpPr>
          <p:spPr>
            <a:xfrm>
              <a:off x="2896162" y="1160746"/>
              <a:ext cx="180286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a:solidFill>
                    <a:prstClr val="black"/>
                  </a:solidFill>
                  <a:latin typeface="Times New Roman"/>
                  <a:ea typeface="宋体" panose="02010600030101010101" pitchFamily="2" charset="-122"/>
                </a:rPr>
                <a:t>Precision</a:t>
              </a:r>
              <a:endParaRPr kumimoji="0" lang="zh-CN" altLang="en-US" sz="16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grpSp>
      <p:grpSp>
        <p:nvGrpSpPr>
          <p:cNvPr id="21" name="Group 20">
            <a:extLst>
              <a:ext uri="{FF2B5EF4-FFF2-40B4-BE49-F238E27FC236}">
                <a16:creationId xmlns:a16="http://schemas.microsoft.com/office/drawing/2014/main" id="{1BED94FF-6774-4EDB-8994-A1BE9F350FBC}"/>
              </a:ext>
            </a:extLst>
          </p:cNvPr>
          <p:cNvGrpSpPr/>
          <p:nvPr/>
        </p:nvGrpSpPr>
        <p:grpSpPr>
          <a:xfrm>
            <a:off x="6227596" y="2297143"/>
            <a:ext cx="4596807" cy="4008741"/>
            <a:chOff x="6359190" y="1196316"/>
            <a:chExt cx="4596807" cy="4008741"/>
          </a:xfrm>
        </p:grpSpPr>
        <p:pic>
          <p:nvPicPr>
            <p:cNvPr id="22" name="图片 6">
              <a:extLst>
                <a:ext uri="{FF2B5EF4-FFF2-40B4-BE49-F238E27FC236}">
                  <a16:creationId xmlns:a16="http://schemas.microsoft.com/office/drawing/2014/main" id="{13B5ED89-37F9-4C8D-8F4B-1ADE283DEEB5}"/>
                </a:ext>
              </a:extLst>
            </p:cNvPr>
            <p:cNvPicPr>
              <a:picLocks noChangeAspect="1"/>
            </p:cNvPicPr>
            <p:nvPr/>
          </p:nvPicPr>
          <p:blipFill rotWithShape="1">
            <a:blip r:embed="rId4">
              <a:extLst>
                <a:ext uri="{28A0092B-C50C-407E-A947-70E740481C1C}">
                  <a14:useLocalDpi xmlns:a14="http://schemas.microsoft.com/office/drawing/2010/main" val="0"/>
                </a:ext>
              </a:extLst>
            </a:blip>
            <a:srcRect l="5416" b="7440"/>
            <a:stretch/>
          </p:blipFill>
          <p:spPr>
            <a:xfrm>
              <a:off x="6359190" y="1359074"/>
              <a:ext cx="4596807" cy="3604440"/>
            </a:xfrm>
            <a:prstGeom prst="rect">
              <a:avLst/>
            </a:prstGeom>
          </p:spPr>
        </p:pic>
        <p:sp>
          <p:nvSpPr>
            <p:cNvPr id="23" name="文本框 68">
              <a:extLst>
                <a:ext uri="{FF2B5EF4-FFF2-40B4-BE49-F238E27FC236}">
                  <a16:creationId xmlns:a16="http://schemas.microsoft.com/office/drawing/2014/main" id="{949B2B48-EEE1-4A74-BBAB-4005B4E2E092}"/>
                </a:ext>
              </a:extLst>
            </p:cNvPr>
            <p:cNvSpPr txBox="1"/>
            <p:nvPr/>
          </p:nvSpPr>
          <p:spPr>
            <a:xfrm>
              <a:off x="7610579" y="4897280"/>
              <a:ext cx="209402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a:solidFill>
                    <a:prstClr val="black"/>
                  </a:solidFill>
                  <a:latin typeface="Times New Roman"/>
                  <a:ea typeface="宋体" panose="02010600030101010101" pitchFamily="2" charset="-122"/>
                </a:rPr>
                <a:t>IOU Threshold</a:t>
              </a:r>
              <a:endParaRPr kumimoji="0" lang="zh-CN" altLang="en-US" sz="14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sp>
          <p:nvSpPr>
            <p:cNvPr id="24" name="文本框 68">
              <a:extLst>
                <a:ext uri="{FF2B5EF4-FFF2-40B4-BE49-F238E27FC236}">
                  <a16:creationId xmlns:a16="http://schemas.microsoft.com/office/drawing/2014/main" id="{6758FF53-4482-4095-9AF1-26D7E68EB262}"/>
                </a:ext>
              </a:extLst>
            </p:cNvPr>
            <p:cNvSpPr txBox="1"/>
            <p:nvPr/>
          </p:nvSpPr>
          <p:spPr>
            <a:xfrm>
              <a:off x="7756162" y="1196316"/>
              <a:ext cx="180286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a:solidFill>
                    <a:prstClr val="black"/>
                  </a:solidFill>
                  <a:latin typeface="Times New Roman"/>
                  <a:ea typeface="宋体" panose="02010600030101010101" pitchFamily="2" charset="-122"/>
                </a:rPr>
                <a:t>Success Rate</a:t>
              </a:r>
              <a:endParaRPr kumimoji="0" lang="zh-CN" altLang="en-US" sz="1600" b="0" i="0" u="none" strike="noStrike" kern="1200" cap="none" spc="0" normalizeH="0" baseline="0" noProof="0">
                <a:ln>
                  <a:noFill/>
                </a:ln>
                <a:solidFill>
                  <a:prstClr val="black"/>
                </a:solidFill>
                <a:effectLst/>
                <a:uLnTx/>
                <a:uFillTx/>
                <a:latin typeface="Times New Roman"/>
                <a:ea typeface="宋体" panose="02010600030101010101" pitchFamily="2" charset="-122"/>
                <a:cs typeface="+mn-cs"/>
              </a:endParaRPr>
            </a:p>
          </p:txBody>
        </p:sp>
      </p:grpSp>
      <p:sp>
        <p:nvSpPr>
          <p:cNvPr id="25" name="矩形 5">
            <a:extLst>
              <a:ext uri="{FF2B5EF4-FFF2-40B4-BE49-F238E27FC236}">
                <a16:creationId xmlns:a16="http://schemas.microsoft.com/office/drawing/2014/main" id="{D26965C6-C893-4A63-99F8-F434D5668686}"/>
              </a:ext>
            </a:extLst>
          </p:cNvPr>
          <p:cNvSpPr/>
          <p:nvPr/>
        </p:nvSpPr>
        <p:spPr>
          <a:xfrm>
            <a:off x="482246" y="580708"/>
            <a:ext cx="6130786"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Arial" pitchFamily="34" charset="0"/>
              </a:rPr>
              <a:t>Performance on UAV123</a:t>
            </a:r>
            <a:endParaRPr lang="zh-CN" altLang="en-US" sz="2400" dirty="0">
              <a:ea typeface="黑体" panose="02010609060101010101" pitchFamily="49" charset="-122"/>
              <a:cs typeface="Times New Roman" panose="02020603050405020304" pitchFamily="18" charset="0"/>
            </a:endParaRPr>
          </a:p>
        </p:txBody>
      </p:sp>
      <p:sp>
        <p:nvSpPr>
          <p:cNvPr id="26" name="矩形 11">
            <a:extLst>
              <a:ext uri="{FF2B5EF4-FFF2-40B4-BE49-F238E27FC236}">
                <a16:creationId xmlns:a16="http://schemas.microsoft.com/office/drawing/2014/main" id="{76A3BB0E-404F-4A51-B06C-7F939AA78F30}"/>
              </a:ext>
            </a:extLst>
          </p:cNvPr>
          <p:cNvSpPr/>
          <p:nvPr/>
        </p:nvSpPr>
        <p:spPr>
          <a:xfrm>
            <a:off x="2631117" y="3770254"/>
            <a:ext cx="1388962" cy="368460"/>
          </a:xfrm>
          <a:prstGeom prst="rect">
            <a:avLst/>
          </a:prstGeom>
          <a:solidFill>
            <a:srgbClr val="FF0000">
              <a:alpha val="10000"/>
            </a:srgbClr>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12">
            <a:extLst>
              <a:ext uri="{FF2B5EF4-FFF2-40B4-BE49-F238E27FC236}">
                <a16:creationId xmlns:a16="http://schemas.microsoft.com/office/drawing/2014/main" id="{047E679C-6B4D-4D45-A7AB-C19AB4500757}"/>
              </a:ext>
            </a:extLst>
          </p:cNvPr>
          <p:cNvSpPr/>
          <p:nvPr/>
        </p:nvSpPr>
        <p:spPr>
          <a:xfrm>
            <a:off x="6613032" y="3762055"/>
            <a:ext cx="1511461" cy="384858"/>
          </a:xfrm>
          <a:prstGeom prst="rect">
            <a:avLst/>
          </a:prstGeom>
          <a:solidFill>
            <a:srgbClr val="FF0000">
              <a:alpha val="10000"/>
            </a:srgbClr>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13">
            <a:extLst>
              <a:ext uri="{FF2B5EF4-FFF2-40B4-BE49-F238E27FC236}">
                <a16:creationId xmlns:a16="http://schemas.microsoft.com/office/drawing/2014/main" id="{BA033F22-93F3-4C3C-BD58-1E177138B747}"/>
              </a:ext>
            </a:extLst>
          </p:cNvPr>
          <p:cNvSpPr/>
          <p:nvPr/>
        </p:nvSpPr>
        <p:spPr>
          <a:xfrm>
            <a:off x="2618985" y="5125711"/>
            <a:ext cx="1493135" cy="217389"/>
          </a:xfrm>
          <a:prstGeom prst="rect">
            <a:avLst/>
          </a:prstGeom>
          <a:solidFill>
            <a:srgbClr val="FF0000">
              <a:alpha val="10000"/>
            </a:srgbClr>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14">
            <a:extLst>
              <a:ext uri="{FF2B5EF4-FFF2-40B4-BE49-F238E27FC236}">
                <a16:creationId xmlns:a16="http://schemas.microsoft.com/office/drawing/2014/main" id="{073771E0-EAF2-4940-B41C-3926DBD1D179}"/>
              </a:ext>
            </a:extLst>
          </p:cNvPr>
          <p:cNvSpPr/>
          <p:nvPr/>
        </p:nvSpPr>
        <p:spPr>
          <a:xfrm>
            <a:off x="6622194" y="4746426"/>
            <a:ext cx="1493135" cy="217389"/>
          </a:xfrm>
          <a:prstGeom prst="rect">
            <a:avLst/>
          </a:prstGeom>
          <a:solidFill>
            <a:srgbClr val="FF0000">
              <a:alpha val="10000"/>
            </a:srgbClr>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48">
            <a:extLst>
              <a:ext uri="{FF2B5EF4-FFF2-40B4-BE49-F238E27FC236}">
                <a16:creationId xmlns:a16="http://schemas.microsoft.com/office/drawing/2014/main" id="{467C7C9C-F77E-433E-B57C-D74C71F1AFFC}"/>
              </a:ext>
            </a:extLst>
          </p:cNvPr>
          <p:cNvSpPr/>
          <p:nvPr/>
        </p:nvSpPr>
        <p:spPr>
          <a:xfrm>
            <a:off x="889451" y="1019845"/>
            <a:ext cx="10197484" cy="70788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a:ln>
                  <a:noFill/>
                </a:ln>
                <a:solidFill>
                  <a:prstClr val="black"/>
                </a:solidFill>
                <a:effectLst/>
                <a:uLnTx/>
                <a:uFillTx/>
                <a:latin typeface="Times New Roman"/>
                <a:ea typeface="宋体"/>
                <a:cs typeface="Times New Roman" panose="02020603050405020304" pitchFamily="18" charset="0"/>
              </a:rPr>
              <a:t>Precision: The</a:t>
            </a:r>
            <a:r>
              <a:rPr kumimoji="0" lang="en-US" altLang="zh-CN" sz="2000" b="0" i="0" u="none" strike="noStrike" kern="1200" cap="none" spc="0" normalizeH="0" noProof="0">
                <a:ln>
                  <a:noFill/>
                </a:ln>
                <a:solidFill>
                  <a:prstClr val="black"/>
                </a:solidFill>
                <a:effectLst/>
                <a:uLnTx/>
                <a:uFillTx/>
                <a:latin typeface="Times New Roman"/>
                <a:ea typeface="宋体"/>
                <a:cs typeface="Times New Roman" panose="02020603050405020304" pitchFamily="18" charset="0"/>
              </a:rPr>
              <a:t> percentage of frames, where the </a:t>
            </a:r>
            <a:r>
              <a:rPr kumimoji="0" lang="en-US" altLang="zh-CN" sz="2000" b="0" i="0" u="none" strike="noStrike" kern="1200" cap="none" spc="0" normalizeH="0" noProof="0">
                <a:ln>
                  <a:noFill/>
                </a:ln>
                <a:solidFill>
                  <a:srgbClr val="C00000"/>
                </a:solidFill>
                <a:effectLst/>
                <a:uLnTx/>
                <a:uFillTx/>
                <a:latin typeface="Times New Roman"/>
                <a:ea typeface="宋体"/>
                <a:cs typeface="Times New Roman" panose="02020603050405020304" pitchFamily="18" charset="0"/>
              </a:rPr>
              <a:t>center</a:t>
            </a:r>
            <a:r>
              <a:rPr kumimoji="0" lang="en-US" altLang="zh-CN" sz="2000" b="0" i="0" u="none" strike="noStrike" kern="1200" cap="none" spc="0" normalizeH="0" noProof="0">
                <a:ln>
                  <a:noFill/>
                </a:ln>
                <a:solidFill>
                  <a:prstClr val="black"/>
                </a:solidFill>
                <a:effectLst/>
                <a:uLnTx/>
                <a:uFillTx/>
                <a:latin typeface="Times New Roman"/>
                <a:ea typeface="宋体"/>
                <a:cs typeface="Times New Roman" panose="02020603050405020304" pitchFamily="18" charset="0"/>
              </a:rPr>
              <a:t> of the predicted bbox is </a:t>
            </a:r>
            <a:r>
              <a:rPr kumimoji="0" lang="en-US" altLang="zh-CN" sz="2000" b="0" i="0" u="none" strike="noStrike" kern="1200" cap="none" spc="0" normalizeH="0" noProof="0">
                <a:ln>
                  <a:noFill/>
                </a:ln>
                <a:solidFill>
                  <a:srgbClr val="C00000"/>
                </a:solidFill>
                <a:effectLst/>
                <a:uLnTx/>
                <a:uFillTx/>
                <a:latin typeface="Times New Roman"/>
                <a:ea typeface="宋体"/>
                <a:cs typeface="Times New Roman" panose="02020603050405020304" pitchFamily="18" charset="0"/>
              </a:rPr>
              <a:t>no further than </a:t>
            </a:r>
            <a:r>
              <a:rPr kumimoji="0" lang="en-US" altLang="zh-CN" sz="2000" b="0" i="0" u="none" strike="noStrike" kern="1200" cap="none" spc="0" normalizeH="0" noProof="0">
                <a:ln>
                  <a:noFill/>
                </a:ln>
                <a:solidFill>
                  <a:prstClr val="black"/>
                </a:solidFill>
                <a:effectLst/>
                <a:uLnTx/>
                <a:uFillTx/>
                <a:latin typeface="Times New Roman"/>
                <a:ea typeface="宋体"/>
                <a:cs typeface="Times New Roman" panose="02020603050405020304" pitchFamily="18" charset="0"/>
              </a:rPr>
              <a:t>CLE Threshold from the true center (difficulty </a:t>
            </a:r>
            <a:r>
              <a:rPr kumimoji="0" lang="en-US" altLang="zh-CN" sz="2000" b="0" i="0" u="none" strike="noStrike" kern="1200" cap="none" spc="0" normalizeH="0" noProof="0">
                <a:ln>
                  <a:noFill/>
                </a:ln>
                <a:solidFill>
                  <a:srgbClr val="C00000"/>
                </a:solidFill>
                <a:effectLst/>
                <a:uLnTx/>
                <a:uFillTx/>
                <a:latin typeface="Times New Roman"/>
                <a:ea typeface="宋体"/>
                <a:cs typeface="Times New Roman" panose="02020603050405020304" pitchFamily="18" charset="0"/>
              </a:rPr>
              <a:t>decreases</a:t>
            </a:r>
            <a:r>
              <a:rPr kumimoji="0" lang="en-US" altLang="zh-CN" sz="2000" b="0" i="0" u="none" strike="noStrike" kern="1200" cap="none" spc="0" normalizeH="0" noProof="0">
                <a:ln>
                  <a:noFill/>
                </a:ln>
                <a:solidFill>
                  <a:prstClr val="black"/>
                </a:solidFill>
                <a:effectLst/>
                <a:uLnTx/>
                <a:uFillTx/>
                <a:latin typeface="Times New Roman"/>
                <a:ea typeface="宋体"/>
                <a:cs typeface="Times New Roman" panose="02020603050405020304" pitchFamily="18" charset="0"/>
              </a:rPr>
              <a:t> from left to right, number from 20px) </a:t>
            </a:r>
            <a:endParaRPr kumimoji="0" lang="en-US" altLang="zh-CN" sz="2000" b="0" i="0" u="none" strike="noStrike" kern="1200" cap="none" spc="0" normalizeH="0" baseline="0" noProof="0">
              <a:ln>
                <a:noFill/>
              </a:ln>
              <a:solidFill>
                <a:prstClr val="black"/>
              </a:solidFill>
              <a:effectLst/>
              <a:uLnTx/>
              <a:uFillTx/>
              <a:latin typeface="Times New Roman"/>
              <a:ea typeface="宋体"/>
              <a:cs typeface="Times New Roman" panose="02020603050405020304" pitchFamily="18" charset="0"/>
            </a:endParaRPr>
          </a:p>
        </p:txBody>
      </p:sp>
      <p:sp>
        <p:nvSpPr>
          <p:cNvPr id="31" name="矩形 48">
            <a:extLst>
              <a:ext uri="{FF2B5EF4-FFF2-40B4-BE49-F238E27FC236}">
                <a16:creationId xmlns:a16="http://schemas.microsoft.com/office/drawing/2014/main" id="{FBF18482-15AD-4E75-8480-56CE77C285FE}"/>
              </a:ext>
            </a:extLst>
          </p:cNvPr>
          <p:cNvSpPr/>
          <p:nvPr/>
        </p:nvSpPr>
        <p:spPr>
          <a:xfrm>
            <a:off x="889451" y="1621296"/>
            <a:ext cx="10197484" cy="707886"/>
          </a:xfrm>
          <a:prstGeom prst="rect">
            <a:avLst/>
          </a:prstGeom>
        </p:spPr>
        <p:txBody>
          <a:bodyPr wrap="square">
            <a:spAutoFit/>
          </a:bodyPr>
          <a:lstStyle/>
          <a:p>
            <a:pPr marL="342900" lvl="0" indent="-342900">
              <a:buFont typeface="Arial" panose="020B0604020202020204" pitchFamily="34" charset="0"/>
              <a:buChar char="•"/>
              <a:defRPr/>
            </a:pPr>
            <a:r>
              <a:rPr kumimoji="0" lang="en-US" altLang="zh-CN" sz="2000" b="0" i="0" u="none" strike="noStrike" kern="1200" cap="none" spc="0" normalizeH="0" baseline="0" noProof="0">
                <a:ln>
                  <a:noFill/>
                </a:ln>
                <a:solidFill>
                  <a:prstClr val="black"/>
                </a:solidFill>
                <a:effectLst/>
                <a:uLnTx/>
                <a:uFillTx/>
                <a:latin typeface="Times New Roman"/>
                <a:ea typeface="宋体"/>
                <a:cs typeface="Times New Roman" panose="02020603050405020304" pitchFamily="18" charset="0"/>
              </a:rPr>
              <a:t>Success Rate: The</a:t>
            </a:r>
            <a:r>
              <a:rPr lang="en-US" altLang="zh-CN" sz="2000">
                <a:solidFill>
                  <a:prstClr val="black"/>
                </a:solidFill>
                <a:cs typeface="Times New Roman" panose="02020603050405020304" pitchFamily="18" charset="0"/>
              </a:rPr>
              <a:t> percentage of frames, where the </a:t>
            </a:r>
            <a:r>
              <a:rPr lang="en-US" altLang="zh-CN" sz="2000">
                <a:solidFill>
                  <a:srgbClr val="C00000"/>
                </a:solidFill>
                <a:cs typeface="Times New Roman" panose="02020603050405020304" pitchFamily="18" charset="0"/>
              </a:rPr>
              <a:t>IOU</a:t>
            </a:r>
            <a:r>
              <a:rPr lang="en-US" altLang="zh-CN" sz="2000">
                <a:solidFill>
                  <a:prstClr val="black"/>
                </a:solidFill>
                <a:cs typeface="Times New Roman" panose="02020603050405020304" pitchFamily="18" charset="0"/>
              </a:rPr>
              <a:t> between the predicted and true bbox are </a:t>
            </a:r>
            <a:r>
              <a:rPr lang="en-US" altLang="zh-CN" sz="2000">
                <a:solidFill>
                  <a:srgbClr val="C00000"/>
                </a:solidFill>
                <a:cs typeface="Times New Roman" panose="02020603050405020304" pitchFamily="18" charset="0"/>
              </a:rPr>
              <a:t>larger than </a:t>
            </a:r>
            <a:r>
              <a:rPr lang="en-US" altLang="zh-CN" sz="2000">
                <a:solidFill>
                  <a:prstClr val="black"/>
                </a:solidFill>
                <a:cs typeface="Times New Roman" panose="02020603050405020304" pitchFamily="18" charset="0"/>
              </a:rPr>
              <a:t>threshold (difficulty </a:t>
            </a:r>
            <a:r>
              <a:rPr lang="en-US" altLang="zh-CN" sz="2000">
                <a:solidFill>
                  <a:srgbClr val="C00000"/>
                </a:solidFill>
                <a:cs typeface="Times New Roman" panose="02020603050405020304" pitchFamily="18" charset="0"/>
              </a:rPr>
              <a:t>increases</a:t>
            </a:r>
            <a:r>
              <a:rPr lang="en-US" altLang="zh-CN" sz="2000">
                <a:solidFill>
                  <a:prstClr val="black"/>
                </a:solidFill>
                <a:cs typeface="Times New Roman" panose="02020603050405020304" pitchFamily="18" charset="0"/>
              </a:rPr>
              <a:t> from left to right, number from AUC) </a:t>
            </a:r>
            <a:endParaRPr kumimoji="0" lang="en-US" altLang="zh-CN" sz="2000" b="0" i="0" u="none" strike="noStrike" kern="1200" cap="none" spc="0" normalizeH="0" baseline="0" noProof="0">
              <a:ln>
                <a:noFill/>
              </a:ln>
              <a:solidFill>
                <a:prstClr val="black"/>
              </a:solidFill>
              <a:effectLst/>
              <a:uLnTx/>
              <a:uFillTx/>
              <a:latin typeface="Times New Roman"/>
              <a:ea typeface="宋体"/>
              <a:cs typeface="Times New Roman" panose="02020603050405020304" pitchFamily="18" charset="0"/>
            </a:endParaRPr>
          </a:p>
        </p:txBody>
      </p:sp>
      <p:sp>
        <p:nvSpPr>
          <p:cNvPr id="32" name="TextBox 31">
            <a:extLst>
              <a:ext uri="{FF2B5EF4-FFF2-40B4-BE49-F238E27FC236}">
                <a16:creationId xmlns:a16="http://schemas.microsoft.com/office/drawing/2014/main" id="{817AF45D-3990-43D5-A988-E774A2B1760F}"/>
              </a:ext>
            </a:extLst>
          </p:cNvPr>
          <p:cNvSpPr txBox="1"/>
          <p:nvPr/>
        </p:nvSpPr>
        <p:spPr>
          <a:xfrm>
            <a:off x="280600" y="6206648"/>
            <a:ext cx="111651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a:ea typeface="宋体"/>
                <a:cs typeface="+mn-cs"/>
              </a:rPr>
              <a:t>Mueller, Matthias, Neil Smith, and Bernard Ghanem. "A benchmark and simulator for uav tracking." European conference on computer vision. Springer, Cham, 2016.</a:t>
            </a:r>
            <a:endParaRPr kumimoji="0" lang="en-US" altLang="zh-CN" sz="1100" b="0" i="0" u="none" strike="noStrike" kern="1200" cap="none" spc="0" normalizeH="0" baseline="0" noProof="0" dirty="0">
              <a:ln>
                <a:noFill/>
              </a:ln>
              <a:solidFill>
                <a:prstClr val="black"/>
              </a:solidFill>
              <a:effectLst/>
              <a:uLnTx/>
              <a:uFillTx/>
              <a:latin typeface="Times New Roman"/>
              <a:ea typeface="宋体"/>
              <a:cs typeface="+mn-cs"/>
            </a:endParaRPr>
          </a:p>
        </p:txBody>
      </p:sp>
    </p:spTree>
    <p:extLst>
      <p:ext uri="{BB962C8B-B14F-4D97-AF65-F5344CB8AC3E}">
        <p14:creationId xmlns:p14="http://schemas.microsoft.com/office/powerpoint/2010/main" val="42987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p:bldP spid="3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85AD0E-3560-4F85-BC30-EE2B7D2F9943}"/>
              </a:ext>
            </a:extLst>
          </p:cNvPr>
          <p:cNvSpPr>
            <a:spLocks noGrp="1"/>
          </p:cNvSpPr>
          <p:nvPr>
            <p:ph type="title"/>
          </p:nvPr>
        </p:nvSpPr>
        <p:spPr/>
        <p:txBody>
          <a:bodyPr/>
          <a:lstStyle/>
          <a:p>
            <a:r>
              <a:rPr lang="en-US" altLang="zh-CN" dirty="0">
                <a:ea typeface="黑体" panose="02010609060101010101" pitchFamily="49" charset="-122"/>
              </a:rPr>
              <a:t>Summary</a:t>
            </a:r>
            <a:endParaRPr lang="zh-CN" altLang="en-US" dirty="0">
              <a:ea typeface="黑体" panose="02010609060101010101" pitchFamily="49" charset="-122"/>
            </a:endParaRPr>
          </a:p>
        </p:txBody>
      </p:sp>
      <p:sp>
        <p:nvSpPr>
          <p:cNvPr id="3" name="日期占位符 2">
            <a:extLst>
              <a:ext uri="{FF2B5EF4-FFF2-40B4-BE49-F238E27FC236}">
                <a16:creationId xmlns:a16="http://schemas.microsoft.com/office/drawing/2014/main" id="{176C0F1C-15A0-4DD5-9709-A1FC17DE6E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1DCBF7-3A33-43BF-A2C7-79978BB0C43C}" type="datetime1">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t>2022/8/21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4" name="页脚占位符 3">
            <a:extLst>
              <a:ext uri="{FF2B5EF4-FFF2-40B4-BE49-F238E27FC236}">
                <a16:creationId xmlns:a16="http://schemas.microsoft.com/office/drawing/2014/main" id="{5548CE91-2F0D-4FA1-85ED-644D4B8579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Times New Roman"/>
                <a:ea typeface="宋体"/>
                <a:cs typeface="+mn-cs"/>
              </a:rPr>
              <a:t>Visual Tracking with Correlation Filters and Siamese Networks</a:t>
            </a:r>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14" name="灯片编号占位符 13">
            <a:extLst>
              <a:ext uri="{FF2B5EF4-FFF2-40B4-BE49-F238E27FC236}">
                <a16:creationId xmlns:a16="http://schemas.microsoft.com/office/drawing/2014/main" id="{79973086-A026-4A9D-8F78-E1F7E072A9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E4CE8-67DD-4AAC-82D8-3F81517F6647}" type="slidenum">
              <a:rPr kumimoji="0" lang="zh-CN" altLang="en-US" sz="1200" b="0" i="0" u="none" strike="noStrike" kern="1200" cap="none" spc="0" normalizeH="0" baseline="0" noProof="0" smtClean="0">
                <a:ln>
                  <a:noFill/>
                </a:ln>
                <a:solidFill>
                  <a:prstClr val="black">
                    <a:tint val="75000"/>
                  </a:prstClr>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tint val="75000"/>
                </a:prstClr>
              </a:solidFill>
              <a:effectLst/>
              <a:uLnTx/>
              <a:uFillTx/>
              <a:latin typeface="Times New Roman"/>
              <a:ea typeface="宋体"/>
              <a:cs typeface="+mn-cs"/>
            </a:endParaRPr>
          </a:p>
        </p:txBody>
      </p:sp>
      <p:sp>
        <p:nvSpPr>
          <p:cNvPr id="13" name="矩形 12">
            <a:extLst>
              <a:ext uri="{FF2B5EF4-FFF2-40B4-BE49-F238E27FC236}">
                <a16:creationId xmlns:a16="http://schemas.microsoft.com/office/drawing/2014/main" id="{A8E4C075-58B6-4F9A-ADF1-9E4B75437473}"/>
              </a:ext>
            </a:extLst>
          </p:cNvPr>
          <p:cNvSpPr/>
          <p:nvPr/>
        </p:nvSpPr>
        <p:spPr>
          <a:xfrm>
            <a:off x="812799" y="1207179"/>
            <a:ext cx="3917821" cy="46166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Key Takeaways</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panose="02020603050405020304" pitchFamily="18" charset="0"/>
            </a:endParaRPr>
          </a:p>
        </p:txBody>
      </p:sp>
      <p:sp>
        <p:nvSpPr>
          <p:cNvPr id="16" name="矩形 15">
            <a:extLst>
              <a:ext uri="{FF2B5EF4-FFF2-40B4-BE49-F238E27FC236}">
                <a16:creationId xmlns:a16="http://schemas.microsoft.com/office/drawing/2014/main" id="{FA453A9B-D5D1-449F-B69E-71D88B5C72DC}"/>
              </a:ext>
            </a:extLst>
          </p:cNvPr>
          <p:cNvSpPr/>
          <p:nvPr/>
        </p:nvSpPr>
        <p:spPr>
          <a:xfrm>
            <a:off x="1260000" y="2599935"/>
            <a:ext cx="9414687" cy="46166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The core </a:t>
            </a:r>
            <a:r>
              <a:rPr kumimoji="0" lang="en-US" altLang="zh-CN" sz="2400" b="0" i="0" u="none" strike="noStrike" kern="1200" cap="none" spc="0" normalizeH="0" baseline="0" noProof="0">
                <a:ln>
                  <a:noFill/>
                </a:ln>
                <a:solidFill>
                  <a:prstClr val="black"/>
                </a:solidFill>
                <a:effectLst/>
                <a:uLnTx/>
                <a:uFillTx/>
                <a:latin typeface="Times New Roman"/>
                <a:ea typeface="黑体" panose="02010609060101010101" pitchFamily="49" charset="-122"/>
                <a:cs typeface="Arial" pitchFamily="34" charset="0"/>
              </a:rPr>
              <a:t>problem on correlation filter side is </a:t>
            </a: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filter optimization </a:t>
            </a:r>
            <a:endParaRPr kumimoji="0" lang="zh-CN" altLang="en-US" sz="2400" b="0" i="0" u="none" strike="noStrike" kern="1200" cap="none" spc="0" normalizeH="0" baseline="0" noProof="0">
              <a:ln>
                <a:noFill/>
              </a:ln>
              <a:solidFill>
                <a:prstClr val="black"/>
              </a:solidFill>
              <a:effectLst/>
              <a:uLnTx/>
              <a:uFillTx/>
              <a:latin typeface="Times New Roman"/>
              <a:ea typeface="黑体" panose="02010609060101010101" pitchFamily="49" charset="-122"/>
              <a:cs typeface="Arial" pitchFamily="34" charset="0"/>
            </a:endParaRPr>
          </a:p>
        </p:txBody>
      </p:sp>
      <p:sp>
        <p:nvSpPr>
          <p:cNvPr id="17" name="矩形 16">
            <a:extLst>
              <a:ext uri="{FF2B5EF4-FFF2-40B4-BE49-F238E27FC236}">
                <a16:creationId xmlns:a16="http://schemas.microsoft.com/office/drawing/2014/main" id="{078C2118-E5CE-49EB-AE54-0FDA3B5D4DE9}"/>
              </a:ext>
            </a:extLst>
          </p:cNvPr>
          <p:cNvSpPr/>
          <p:nvPr/>
        </p:nvSpPr>
        <p:spPr>
          <a:xfrm>
            <a:off x="1260000" y="3344566"/>
            <a:ext cx="9519760" cy="46166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2400" b="0" i="0" u="none" strike="noStrike" kern="1200" cap="none" spc="0" normalizeH="0" baseline="0" noProof="0">
                <a:ln>
                  <a:noFill/>
                </a:ln>
                <a:solidFill>
                  <a:prstClr val="black"/>
                </a:solidFill>
                <a:effectLst/>
                <a:uLnTx/>
                <a:uFillTx/>
                <a:latin typeface="Times New Roman"/>
                <a:ea typeface="黑体" panose="02010609060101010101" pitchFamily="49" charset="-122"/>
                <a:cs typeface="Arial" pitchFamily="34" charset="0"/>
              </a:rPr>
              <a:t>Siamese network </a:t>
            </a: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 feature extraction </a:t>
            </a:r>
            <a:r>
              <a:rPr kumimoji="0" lang="en-US" altLang="zh-CN" sz="2400" b="0" i="0" u="none" strike="noStrike" kern="1200" cap="none" spc="0" normalizeH="0" baseline="0" noProof="0">
                <a:ln>
                  <a:noFill/>
                </a:ln>
                <a:solidFill>
                  <a:prstClr val="black"/>
                </a:solidFill>
                <a:effectLst/>
                <a:uLnTx/>
                <a:uFillTx/>
                <a:latin typeface="Times New Roman"/>
                <a:ea typeface="黑体" panose="02010609060101010101" pitchFamily="49" charset="-122"/>
                <a:cs typeface="Arial" pitchFamily="34" charset="0"/>
              </a:rPr>
              <a:t>+ similarity metric</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endParaRPr>
          </a:p>
        </p:txBody>
      </p:sp>
      <p:sp>
        <p:nvSpPr>
          <p:cNvPr id="18" name="矩形 17">
            <a:extLst>
              <a:ext uri="{FF2B5EF4-FFF2-40B4-BE49-F238E27FC236}">
                <a16:creationId xmlns:a16="http://schemas.microsoft.com/office/drawing/2014/main" id="{6479308F-B8C2-44EF-B985-8EBFFBA13453}"/>
              </a:ext>
            </a:extLst>
          </p:cNvPr>
          <p:cNvSpPr/>
          <p:nvPr/>
        </p:nvSpPr>
        <p:spPr>
          <a:xfrm>
            <a:off x="1260001" y="4089196"/>
            <a:ext cx="9414686" cy="46166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2400" b="0" i="0" u="none" strike="noStrike" kern="1200" cap="none" spc="0" normalizeH="0" baseline="0" noProof="0">
                <a:ln>
                  <a:noFill/>
                </a:ln>
                <a:solidFill>
                  <a:prstClr val="black"/>
                </a:solidFill>
                <a:effectLst/>
                <a:uLnTx/>
                <a:uFillTx/>
                <a:latin typeface="Times New Roman"/>
                <a:ea typeface="黑体" panose="02010609060101010101" pitchFamily="49" charset="-122"/>
                <a:cs typeface="Arial" pitchFamily="34" charset="0"/>
              </a:rPr>
              <a:t>Fusion method works well</a:t>
            </a:r>
            <a:r>
              <a:rPr kumimoji="0" lang="en-US" altLang="zh-CN" sz="2400" b="0" i="0" u="none" strike="noStrike" kern="1200" cap="none" spc="0" normalizeH="0" noProof="0">
                <a:ln>
                  <a:noFill/>
                </a:ln>
                <a:solidFill>
                  <a:prstClr val="black"/>
                </a:solidFill>
                <a:effectLst/>
                <a:uLnTx/>
                <a:uFillTx/>
                <a:latin typeface="Times New Roman"/>
                <a:ea typeface="黑体" panose="02010609060101010101" pitchFamily="49" charset="-122"/>
                <a:cs typeface="Arial" pitchFamily="34" charset="0"/>
              </a:rPr>
              <a:t> </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endParaRPr>
          </a:p>
        </p:txBody>
      </p:sp>
      <p:sp>
        <p:nvSpPr>
          <p:cNvPr id="19" name="矩形 18">
            <a:extLst>
              <a:ext uri="{FF2B5EF4-FFF2-40B4-BE49-F238E27FC236}">
                <a16:creationId xmlns:a16="http://schemas.microsoft.com/office/drawing/2014/main" id="{211D3956-4CF9-44E1-BE7A-F8BB5E6013EC}"/>
              </a:ext>
            </a:extLst>
          </p:cNvPr>
          <p:cNvSpPr/>
          <p:nvPr/>
        </p:nvSpPr>
        <p:spPr>
          <a:xfrm>
            <a:off x="1260001" y="1855305"/>
            <a:ext cx="9414686" cy="46166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2400" b="0" i="0" u="none" strike="noStrike" kern="1200" cap="none" spc="0" normalizeH="0" baseline="0" noProof="0">
                <a:ln>
                  <a:noFill/>
                </a:ln>
                <a:solidFill>
                  <a:prstClr val="black"/>
                </a:solidFill>
                <a:effectLst/>
                <a:uLnTx/>
                <a:uFillTx/>
                <a:latin typeface="Times New Roman"/>
                <a:ea typeface="黑体" panose="02010609060101010101" pitchFamily="49" charset="-122"/>
                <a:cs typeface="Arial" pitchFamily="34" charset="0"/>
              </a:rPr>
              <a:t>Feature extraction </a:t>
            </a:r>
            <a:r>
              <a:rPr kumimoji="0" lang="en-US" altLang="zh-CN"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rPr>
              <a:t>and machine learning are most important</a:t>
            </a:r>
            <a:endParaRPr kumimoji="0" lang="zh-CN" altLang="en-US" sz="24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pitchFamily="34" charset="0"/>
            </a:endParaRPr>
          </a:p>
        </p:txBody>
      </p:sp>
    </p:spTree>
    <p:extLst>
      <p:ext uri="{BB962C8B-B14F-4D97-AF65-F5344CB8AC3E}">
        <p14:creationId xmlns:p14="http://schemas.microsoft.com/office/powerpoint/2010/main" val="4113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4876-5DB9-4FEC-8666-DC8894CD6C07}"/>
              </a:ext>
            </a:extLst>
          </p:cNvPr>
          <p:cNvSpPr>
            <a:spLocks noGrp="1"/>
          </p:cNvSpPr>
          <p:nvPr>
            <p:ph type="title"/>
          </p:nvPr>
        </p:nvSpPr>
        <p:spPr/>
        <p:txBody>
          <a:bodyPr/>
          <a:lstStyle/>
          <a:p>
            <a:r>
              <a:rPr lang="en-US" altLang="zh-CN" dirty="0"/>
              <a:t>Datasets and Evaluation</a:t>
            </a:r>
            <a:endParaRPr lang="zh-CN" altLang="en-US"/>
          </a:p>
        </p:txBody>
      </p:sp>
      <p:sp>
        <p:nvSpPr>
          <p:cNvPr id="3" name="Date Placeholder 2">
            <a:extLst>
              <a:ext uri="{FF2B5EF4-FFF2-40B4-BE49-F238E27FC236}">
                <a16:creationId xmlns:a16="http://schemas.microsoft.com/office/drawing/2014/main" id="{B392D918-904B-4C5B-BAF1-693659D232EA}"/>
              </a:ext>
            </a:extLst>
          </p:cNvPr>
          <p:cNvSpPr>
            <a:spLocks noGrp="1"/>
          </p:cNvSpPr>
          <p:nvPr>
            <p:ph type="dt" sz="half" idx="10"/>
          </p:nvPr>
        </p:nvSpPr>
        <p:spPr/>
        <p:txBody>
          <a:bodyPr/>
          <a:lstStyle/>
          <a:p>
            <a:fld id="{40B208D0-5C56-4CC0-905E-2BB4A5101381}" type="datetime4">
              <a:rPr lang="en-US" altLang="zh-CN" smtClean="0"/>
              <a:t>August 21, 2022</a:t>
            </a:fld>
            <a:endParaRPr lang="zh-CN" altLang="en-US"/>
          </a:p>
        </p:txBody>
      </p:sp>
      <p:sp>
        <p:nvSpPr>
          <p:cNvPr id="4" name="Footer Placeholder 3">
            <a:extLst>
              <a:ext uri="{FF2B5EF4-FFF2-40B4-BE49-F238E27FC236}">
                <a16:creationId xmlns:a16="http://schemas.microsoft.com/office/drawing/2014/main" id="{6E0F111F-8C0B-42EF-AE09-21AFC48DCDAB}"/>
              </a:ext>
            </a:extLst>
          </p:cNvPr>
          <p:cNvSpPr>
            <a:spLocks noGrp="1"/>
          </p:cNvSpPr>
          <p:nvPr>
            <p:ph type="ftr" sz="quarter" idx="11"/>
          </p:nvPr>
        </p:nvSpPr>
        <p:spPr/>
        <p:txBody>
          <a:bodyPr/>
          <a:lstStyle/>
          <a:p>
            <a:r>
              <a:rPr lang="en-US" altLang="zh-CN" dirty="0"/>
              <a:t>Action Recognition for Self-Driving Cars</a:t>
            </a:r>
            <a:endParaRPr lang="zh-CN" altLang="en-US"/>
          </a:p>
        </p:txBody>
      </p:sp>
      <p:sp>
        <p:nvSpPr>
          <p:cNvPr id="5" name="Slide Number Placeholder 4">
            <a:extLst>
              <a:ext uri="{FF2B5EF4-FFF2-40B4-BE49-F238E27FC236}">
                <a16:creationId xmlns:a16="http://schemas.microsoft.com/office/drawing/2014/main" id="{243B0D53-D8C9-40E3-B151-182E1B822B30}"/>
              </a:ext>
            </a:extLst>
          </p:cNvPr>
          <p:cNvSpPr>
            <a:spLocks noGrp="1"/>
          </p:cNvSpPr>
          <p:nvPr>
            <p:ph type="sldNum" sz="quarter" idx="12"/>
          </p:nvPr>
        </p:nvSpPr>
        <p:spPr/>
        <p:txBody>
          <a:bodyPr/>
          <a:lstStyle/>
          <a:p>
            <a:fld id="{B6EE4CE8-67DD-4AAC-82D8-3F81517F6647}" type="slidenum">
              <a:rPr lang="zh-CN" altLang="en-US" smtClean="0"/>
              <a:pPr/>
              <a:t>5</a:t>
            </a:fld>
            <a:endParaRPr lang="zh-CN" altLang="en-US"/>
          </a:p>
        </p:txBody>
      </p:sp>
      <p:sp>
        <p:nvSpPr>
          <p:cNvPr id="8" name="TextBox 7">
            <a:extLst>
              <a:ext uri="{FF2B5EF4-FFF2-40B4-BE49-F238E27FC236}">
                <a16:creationId xmlns:a16="http://schemas.microsoft.com/office/drawing/2014/main" id="{3B7C0290-084E-4827-8131-40B89891833D}"/>
              </a:ext>
            </a:extLst>
          </p:cNvPr>
          <p:cNvSpPr txBox="1"/>
          <p:nvPr/>
        </p:nvSpPr>
        <p:spPr>
          <a:xfrm>
            <a:off x="738818" y="1086212"/>
            <a:ext cx="7216462" cy="769441"/>
          </a:xfrm>
          <a:prstGeom prst="rect">
            <a:avLst/>
          </a:prstGeom>
          <a:noFill/>
        </p:spPr>
        <p:txBody>
          <a:bodyPr wrap="square">
            <a:spAutoFit/>
          </a:bodyPr>
          <a:lstStyle/>
          <a:p>
            <a:r>
              <a:rPr lang="en-US" altLang="zh-CN" sz="2200">
                <a:ea typeface="黑体" panose="02010609060101010101" pitchFamily="49" charset="-122"/>
                <a:cs typeface="Times New Roman" panose="02020603050405020304" pitchFamily="18" charset="0"/>
              </a:rPr>
              <a:t>550 </a:t>
            </a:r>
            <a:r>
              <a:rPr lang="en-US" altLang="zh-CN" sz="2200" dirty="0">
                <a:ea typeface="黑体" panose="02010609060101010101" pitchFamily="49" charset="-122"/>
                <a:cs typeface="Times New Roman" panose="02020603050405020304" pitchFamily="18" charset="0"/>
              </a:rPr>
              <a:t>sequences from different </a:t>
            </a:r>
            <a:r>
              <a:rPr lang="en-US" altLang="zh-CN" sz="2200" dirty="0">
                <a:solidFill>
                  <a:srgbClr val="C00000"/>
                </a:solidFill>
                <a:ea typeface="黑体" panose="02010609060101010101" pitchFamily="49" charset="-122"/>
                <a:cs typeface="Times New Roman" panose="02020603050405020304" pitchFamily="18" charset="0"/>
              </a:rPr>
              <a:t>actors</a:t>
            </a:r>
            <a:r>
              <a:rPr lang="en-US" altLang="zh-CN" sz="2200" dirty="0">
                <a:ea typeface="黑体" panose="02010609060101010101" pitchFamily="49" charset="-122"/>
                <a:cs typeface="Times New Roman" panose="02020603050405020304" pitchFamily="18" charset="0"/>
              </a:rPr>
              <a:t> (cross-subject evaluation) observed from multiple </a:t>
            </a:r>
            <a:r>
              <a:rPr lang="en-US" altLang="zh-CN" sz="2200" dirty="0">
                <a:solidFill>
                  <a:srgbClr val="C00000"/>
                </a:solidFill>
                <a:ea typeface="黑体" panose="02010609060101010101" pitchFamily="49" charset="-122"/>
                <a:cs typeface="Times New Roman" panose="02020603050405020304" pitchFamily="18" charset="0"/>
              </a:rPr>
              <a:t>view points</a:t>
            </a:r>
            <a:r>
              <a:rPr lang="en-US" altLang="zh-CN" sz="2200" dirty="0">
                <a:ea typeface="黑体" panose="02010609060101010101" pitchFamily="49" charset="-122"/>
                <a:cs typeface="Times New Roman" panose="02020603050405020304" pitchFamily="18" charset="0"/>
              </a:rPr>
              <a:t> (cross-view)</a:t>
            </a:r>
          </a:p>
        </p:txBody>
      </p:sp>
      <p:pic>
        <p:nvPicPr>
          <p:cNvPr id="19" name="Picture 18">
            <a:extLst>
              <a:ext uri="{FF2B5EF4-FFF2-40B4-BE49-F238E27FC236}">
                <a16:creationId xmlns:a16="http://schemas.microsoft.com/office/drawing/2014/main" id="{9700AAE1-B6B5-49BB-877F-37A2D62C7864}"/>
              </a:ext>
            </a:extLst>
          </p:cNvPr>
          <p:cNvPicPr>
            <a:picLocks noChangeAspect="1"/>
          </p:cNvPicPr>
          <p:nvPr/>
        </p:nvPicPr>
        <p:blipFill>
          <a:blip r:embed="rId3"/>
          <a:stretch>
            <a:fillRect/>
          </a:stretch>
        </p:blipFill>
        <p:spPr>
          <a:xfrm>
            <a:off x="8226485" y="657637"/>
            <a:ext cx="3600000" cy="1953587"/>
          </a:xfrm>
          <a:prstGeom prst="rect">
            <a:avLst/>
          </a:prstGeom>
        </p:spPr>
      </p:pic>
      <p:sp>
        <p:nvSpPr>
          <p:cNvPr id="10" name="TextBox 9">
            <a:extLst>
              <a:ext uri="{FF2B5EF4-FFF2-40B4-BE49-F238E27FC236}">
                <a16:creationId xmlns:a16="http://schemas.microsoft.com/office/drawing/2014/main" id="{93566C70-0315-42A6-821E-4C9BB5F71874}"/>
              </a:ext>
            </a:extLst>
          </p:cNvPr>
          <p:cNvSpPr txBox="1"/>
          <p:nvPr/>
        </p:nvSpPr>
        <p:spPr>
          <a:xfrm>
            <a:off x="365515" y="5873992"/>
            <a:ext cx="6317905" cy="600164"/>
          </a:xfrm>
          <a:prstGeom prst="rect">
            <a:avLst/>
          </a:prstGeom>
          <a:noFill/>
        </p:spPr>
        <p:txBody>
          <a:bodyPr wrap="square" rtlCol="0">
            <a:spAutoFit/>
          </a:bodyPr>
          <a:lstStyle/>
          <a:p>
            <a:r>
              <a:rPr lang="en-US" altLang="zh-CN" sz="1100"/>
              <a:t>[4] </a:t>
            </a:r>
            <a:r>
              <a:rPr lang="en-US" altLang="zh-CN" sz="1100" dirty="0"/>
              <a:t>Wiederer et al., Traffic Control Gesture Recognition for Autonomous Vehicles. IROS 2020</a:t>
            </a:r>
            <a:br>
              <a:rPr lang="en-US" altLang="zh-CN" sz="1100"/>
            </a:br>
            <a:r>
              <a:rPr lang="en-US" altLang="zh-CN" sz="1100"/>
              <a:t>[5] </a:t>
            </a:r>
            <a:r>
              <a:rPr lang="en-US" altLang="zh-CN" sz="1100" dirty="0"/>
              <a:t>Malla Srikanth et al</a:t>
            </a:r>
            <a:r>
              <a:rPr lang="en-US" altLang="zh-CN" sz="1100"/>
              <a:t>., Titan</a:t>
            </a:r>
            <a:r>
              <a:rPr lang="en-US" altLang="zh-CN" sz="1100" dirty="0"/>
              <a:t>: Future forecast using action </a:t>
            </a:r>
            <a:r>
              <a:rPr lang="en-US" altLang="zh-CN" sz="1100"/>
              <a:t>priors. </a:t>
            </a:r>
            <a:r>
              <a:rPr lang="en-US" altLang="zh-CN" sz="1100" dirty="0"/>
              <a:t>CVPR 2020</a:t>
            </a:r>
          </a:p>
          <a:p>
            <a:r>
              <a:rPr lang="en-US" altLang="zh-CN" sz="1100"/>
              <a:t>[6] </a:t>
            </a:r>
            <a:r>
              <a:rPr lang="en-US" altLang="zh-CN" sz="1100" dirty="0"/>
              <a:t>Fang </a:t>
            </a:r>
            <a:r>
              <a:rPr lang="en-US" altLang="zh-CN" sz="1100"/>
              <a:t>et al., </a:t>
            </a:r>
            <a:r>
              <a:rPr lang="en-US" altLang="zh-CN" sz="1100" dirty="0"/>
              <a:t>Intention Recognition of Pedestrians and Cyclists by 2D Pose Estimation. arXiv:1910.03858</a:t>
            </a:r>
            <a:endParaRPr lang="zh-CN" altLang="en-US" sz="800"/>
          </a:p>
        </p:txBody>
      </p:sp>
      <p:grpSp>
        <p:nvGrpSpPr>
          <p:cNvPr id="11" name="Group 10">
            <a:extLst>
              <a:ext uri="{FF2B5EF4-FFF2-40B4-BE49-F238E27FC236}">
                <a16:creationId xmlns:a16="http://schemas.microsoft.com/office/drawing/2014/main" id="{E299CF14-ED56-41BF-9573-E7DD6455F785}"/>
              </a:ext>
            </a:extLst>
          </p:cNvPr>
          <p:cNvGrpSpPr>
            <a:grpSpLocks noChangeAspect="1"/>
          </p:cNvGrpSpPr>
          <p:nvPr/>
        </p:nvGrpSpPr>
        <p:grpSpPr>
          <a:xfrm>
            <a:off x="8226485" y="4562060"/>
            <a:ext cx="3600000" cy="1772419"/>
            <a:chOff x="9452743" y="3762915"/>
            <a:chExt cx="4331430" cy="2079142"/>
          </a:xfrm>
        </p:grpSpPr>
        <p:pic>
          <p:nvPicPr>
            <p:cNvPr id="21" name="Picture 20">
              <a:extLst>
                <a:ext uri="{FF2B5EF4-FFF2-40B4-BE49-F238E27FC236}">
                  <a16:creationId xmlns:a16="http://schemas.microsoft.com/office/drawing/2014/main" id="{CCB90E10-829C-4B01-B51F-9D0722726E84}"/>
                </a:ext>
              </a:extLst>
            </p:cNvPr>
            <p:cNvPicPr>
              <a:picLocks noChangeAspect="1"/>
            </p:cNvPicPr>
            <p:nvPr/>
          </p:nvPicPr>
          <p:blipFill rotWithShape="1">
            <a:blip r:embed="rId4"/>
            <a:srcRect l="14294" r="12063" b="29361"/>
            <a:stretch/>
          </p:blipFill>
          <p:spPr>
            <a:xfrm>
              <a:off x="9452743" y="3762915"/>
              <a:ext cx="4331430" cy="1802143"/>
            </a:xfrm>
            <a:prstGeom prst="rect">
              <a:avLst/>
            </a:prstGeom>
          </p:spPr>
        </p:pic>
        <p:sp>
          <p:nvSpPr>
            <p:cNvPr id="9" name="TextBox 8">
              <a:extLst>
                <a:ext uri="{FF2B5EF4-FFF2-40B4-BE49-F238E27FC236}">
                  <a16:creationId xmlns:a16="http://schemas.microsoft.com/office/drawing/2014/main" id="{17F3331F-17AE-4E12-A0A0-1BE4E37AFDAD}"/>
                </a:ext>
              </a:extLst>
            </p:cNvPr>
            <p:cNvSpPr txBox="1"/>
            <p:nvPr/>
          </p:nvSpPr>
          <p:spPr>
            <a:xfrm>
              <a:off x="10158982" y="5565058"/>
              <a:ext cx="2918951" cy="276999"/>
            </a:xfrm>
            <a:prstGeom prst="rect">
              <a:avLst/>
            </a:prstGeom>
            <a:noFill/>
          </p:spPr>
          <p:txBody>
            <a:bodyPr wrap="square" rtlCol="0">
              <a:spAutoFit/>
            </a:bodyPr>
            <a:lstStyle/>
            <a:p>
              <a:pPr algn="ctr"/>
              <a:r>
                <a:rPr lang="en-US" altLang="zh-CN" sz="1200" dirty="0"/>
                <a:t>Left, Right, Alternative Right, Stop</a:t>
              </a:r>
              <a:endParaRPr lang="zh-CN" altLang="en-US" sz="1200"/>
            </a:p>
          </p:txBody>
        </p:sp>
      </p:grpSp>
      <p:grpSp>
        <p:nvGrpSpPr>
          <p:cNvPr id="12" name="Group 11">
            <a:extLst>
              <a:ext uri="{FF2B5EF4-FFF2-40B4-BE49-F238E27FC236}">
                <a16:creationId xmlns:a16="http://schemas.microsoft.com/office/drawing/2014/main" id="{A9CC0CA5-E5D0-47CA-9DDE-72B3406EE77E}"/>
              </a:ext>
            </a:extLst>
          </p:cNvPr>
          <p:cNvGrpSpPr>
            <a:grpSpLocks noChangeAspect="1"/>
          </p:cNvGrpSpPr>
          <p:nvPr/>
        </p:nvGrpSpPr>
        <p:grpSpPr>
          <a:xfrm>
            <a:off x="8226485" y="2580369"/>
            <a:ext cx="3600000" cy="1808052"/>
            <a:chOff x="2704156" y="2662782"/>
            <a:chExt cx="4076716" cy="2047241"/>
          </a:xfrm>
        </p:grpSpPr>
        <p:pic>
          <p:nvPicPr>
            <p:cNvPr id="23" name="Picture 22">
              <a:extLst>
                <a:ext uri="{FF2B5EF4-FFF2-40B4-BE49-F238E27FC236}">
                  <a16:creationId xmlns:a16="http://schemas.microsoft.com/office/drawing/2014/main" id="{27DE5D41-AC4B-428A-A9F8-9980649E7CBF}"/>
                </a:ext>
              </a:extLst>
            </p:cNvPr>
            <p:cNvPicPr>
              <a:picLocks noChangeAspect="1"/>
            </p:cNvPicPr>
            <p:nvPr/>
          </p:nvPicPr>
          <p:blipFill>
            <a:blip r:embed="rId5"/>
            <a:stretch>
              <a:fillRect/>
            </a:stretch>
          </p:blipFill>
          <p:spPr>
            <a:xfrm>
              <a:off x="4679026" y="2703879"/>
              <a:ext cx="2101846" cy="1980000"/>
            </a:xfrm>
            <a:prstGeom prst="rect">
              <a:avLst/>
            </a:prstGeom>
          </p:spPr>
        </p:pic>
        <p:pic>
          <p:nvPicPr>
            <p:cNvPr id="7" name="Picture 6">
              <a:extLst>
                <a:ext uri="{FF2B5EF4-FFF2-40B4-BE49-F238E27FC236}">
                  <a16:creationId xmlns:a16="http://schemas.microsoft.com/office/drawing/2014/main" id="{7255B27E-CD73-4F63-8EDA-3C1C67126E4E}"/>
                </a:ext>
              </a:extLst>
            </p:cNvPr>
            <p:cNvPicPr>
              <a:picLocks noChangeAspect="1"/>
            </p:cNvPicPr>
            <p:nvPr/>
          </p:nvPicPr>
          <p:blipFill>
            <a:blip r:embed="rId6"/>
            <a:stretch>
              <a:fillRect/>
            </a:stretch>
          </p:blipFill>
          <p:spPr>
            <a:xfrm>
              <a:off x="2704156" y="2662782"/>
              <a:ext cx="1996188" cy="2047241"/>
            </a:xfrm>
            <a:prstGeom prst="rect">
              <a:avLst/>
            </a:prstGeom>
          </p:spPr>
        </p:pic>
      </p:grpSp>
      <p:sp>
        <p:nvSpPr>
          <p:cNvPr id="20" name="矩形 5">
            <a:extLst>
              <a:ext uri="{FF2B5EF4-FFF2-40B4-BE49-F238E27FC236}">
                <a16:creationId xmlns:a16="http://schemas.microsoft.com/office/drawing/2014/main" id="{2E474DD9-D7B7-4AF5-BB78-ED3ED6436E81}"/>
              </a:ext>
            </a:extLst>
          </p:cNvPr>
          <p:cNvSpPr/>
          <p:nvPr/>
        </p:nvSpPr>
        <p:spPr>
          <a:xfrm>
            <a:off x="336000" y="624547"/>
            <a:ext cx="9152129"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TCG [4]: 3D body poses for Traffic Control Gesture</a:t>
            </a:r>
            <a:endParaRPr lang="en-US" altLang="zh-CN" sz="2400" dirty="0">
              <a:ea typeface="黑体" panose="02010609060101010101" pitchFamily="49" charset="-122"/>
              <a:cs typeface="Times New Roman" panose="02020603050405020304" pitchFamily="18" charset="0"/>
            </a:endParaRPr>
          </a:p>
        </p:txBody>
      </p:sp>
      <p:sp>
        <p:nvSpPr>
          <p:cNvPr id="24" name="TextBox 23">
            <a:extLst>
              <a:ext uri="{FF2B5EF4-FFF2-40B4-BE49-F238E27FC236}">
                <a16:creationId xmlns:a16="http://schemas.microsoft.com/office/drawing/2014/main" id="{696ACF6A-01F8-4969-BB7F-368085369214}"/>
              </a:ext>
            </a:extLst>
          </p:cNvPr>
          <p:cNvSpPr txBox="1"/>
          <p:nvPr/>
        </p:nvSpPr>
        <p:spPr>
          <a:xfrm>
            <a:off x="738818" y="2535116"/>
            <a:ext cx="7216462" cy="1138773"/>
          </a:xfrm>
          <a:prstGeom prst="rect">
            <a:avLst/>
          </a:prstGeom>
          <a:noFill/>
        </p:spPr>
        <p:txBody>
          <a:bodyPr wrap="square">
            <a:spAutoFit/>
          </a:bodyPr>
          <a:lstStyle/>
          <a:p>
            <a:r>
              <a:rPr lang="en-US" altLang="zh-CN" sz="2200">
                <a:ea typeface="黑体" panose="02010609060101010101" pitchFamily="49" charset="-122"/>
                <a:cs typeface="Times New Roman" panose="02020603050405020304" pitchFamily="18" charset="0"/>
              </a:rPr>
              <a:t>Annotations include </a:t>
            </a:r>
            <a:r>
              <a:rPr lang="en-US" altLang="zh-CN" sz="2400">
                <a:solidFill>
                  <a:srgbClr val="C00000"/>
                </a:solidFill>
              </a:rPr>
              <a:t>five groups </a:t>
            </a:r>
            <a:r>
              <a:rPr lang="en-US" altLang="zh-CN" sz="2400"/>
              <a:t>of actions, from </a:t>
            </a:r>
            <a:r>
              <a:rPr lang="en-US" altLang="zh-CN" sz="2200">
                <a:ea typeface="黑体" panose="02010609060101010101" pitchFamily="49" charset="-122"/>
                <a:cs typeface="Times New Roman" panose="02020603050405020304" pitchFamily="18" charset="0"/>
              </a:rPr>
              <a:t>individual actions (e.g., </a:t>
            </a:r>
            <a:r>
              <a:rPr lang="en-US" altLang="zh-CN" sz="2200">
                <a:solidFill>
                  <a:srgbClr val="00B050"/>
                </a:solidFill>
                <a:ea typeface="黑体" panose="02010609060101010101" pitchFamily="49" charset="-122"/>
                <a:cs typeface="Times New Roman" panose="02020603050405020304" pitchFamily="18" charset="0"/>
              </a:rPr>
              <a:t>standing</a:t>
            </a:r>
            <a:r>
              <a:rPr lang="en-US" altLang="zh-CN" sz="2200">
                <a:ea typeface="黑体" panose="02010609060101010101" pitchFamily="49" charset="-122"/>
                <a:cs typeface="Times New Roman" panose="02020603050405020304" pitchFamily="18" charset="0"/>
              </a:rPr>
              <a:t>) to those involving context (e.g., </a:t>
            </a:r>
            <a:r>
              <a:rPr lang="en-US" altLang="zh-CN" sz="2200">
                <a:solidFill>
                  <a:srgbClr val="FDC532"/>
                </a:solidFill>
                <a:ea typeface="黑体" panose="02010609060101010101" pitchFamily="49" charset="-122"/>
                <a:cs typeface="Times New Roman" panose="02020603050405020304" pitchFamily="18" charset="0"/>
              </a:rPr>
              <a:t>talking in group</a:t>
            </a:r>
            <a:r>
              <a:rPr lang="en-US" altLang="zh-CN" sz="2200">
                <a:ea typeface="黑体" panose="02010609060101010101" pitchFamily="49" charset="-122"/>
                <a:cs typeface="Times New Roman" panose="02020603050405020304" pitchFamily="18" charset="0"/>
              </a:rPr>
              <a:t>)</a:t>
            </a:r>
            <a:endParaRPr lang="en-US" altLang="zh-CN" sz="2200" dirty="0">
              <a:ea typeface="黑体" panose="02010609060101010101" pitchFamily="49" charset="-122"/>
              <a:cs typeface="Times New Roman" panose="02020603050405020304" pitchFamily="18" charset="0"/>
            </a:endParaRPr>
          </a:p>
        </p:txBody>
      </p:sp>
      <p:sp>
        <p:nvSpPr>
          <p:cNvPr id="26" name="矩形 5">
            <a:extLst>
              <a:ext uri="{FF2B5EF4-FFF2-40B4-BE49-F238E27FC236}">
                <a16:creationId xmlns:a16="http://schemas.microsoft.com/office/drawing/2014/main" id="{8994170E-D7C6-4AD3-A5DE-7D7D60755A35}"/>
              </a:ext>
            </a:extLst>
          </p:cNvPr>
          <p:cNvSpPr/>
          <p:nvPr/>
        </p:nvSpPr>
        <p:spPr>
          <a:xfrm>
            <a:off x="336000" y="2073451"/>
            <a:ext cx="9152129"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TITAN [5]: 700 video clips captured with onboard camera</a:t>
            </a:r>
            <a:endParaRPr lang="en-US" altLang="zh-CN" sz="2400" dirty="0">
              <a:ea typeface="黑体" panose="02010609060101010101" pitchFamily="49" charset="-122"/>
              <a:cs typeface="Times New Roman" panose="02020603050405020304" pitchFamily="18" charset="0"/>
            </a:endParaRPr>
          </a:p>
        </p:txBody>
      </p:sp>
      <p:sp>
        <p:nvSpPr>
          <p:cNvPr id="29" name="TextBox 28">
            <a:extLst>
              <a:ext uri="{FF2B5EF4-FFF2-40B4-BE49-F238E27FC236}">
                <a16:creationId xmlns:a16="http://schemas.microsoft.com/office/drawing/2014/main" id="{242D0D6A-33CA-4CAA-A9ED-A5B0A230F371}"/>
              </a:ext>
            </a:extLst>
          </p:cNvPr>
          <p:cNvSpPr txBox="1"/>
          <p:nvPr/>
        </p:nvSpPr>
        <p:spPr>
          <a:xfrm>
            <a:off x="738818" y="4311251"/>
            <a:ext cx="7216462" cy="769441"/>
          </a:xfrm>
          <a:prstGeom prst="rect">
            <a:avLst/>
          </a:prstGeom>
          <a:noFill/>
        </p:spPr>
        <p:txBody>
          <a:bodyPr wrap="square">
            <a:spAutoFit/>
          </a:bodyPr>
          <a:lstStyle/>
          <a:p>
            <a:r>
              <a:rPr lang="en-US" altLang="zh-CN" sz="2200">
                <a:ea typeface="黑体" panose="02010609060101010101" pitchFamily="49" charset="-122"/>
                <a:cs typeface="Times New Roman" panose="02020603050405020304" pitchFamily="18" charset="0"/>
              </a:rPr>
              <a:t>178 collected videos, 8 additional videos from youtube (for testing only) </a:t>
            </a:r>
            <a:endParaRPr lang="en-US" altLang="zh-CN" sz="2200" dirty="0">
              <a:ea typeface="黑体" panose="02010609060101010101" pitchFamily="49" charset="-122"/>
              <a:cs typeface="Times New Roman" panose="02020603050405020304" pitchFamily="18" charset="0"/>
            </a:endParaRPr>
          </a:p>
        </p:txBody>
      </p:sp>
      <p:sp>
        <p:nvSpPr>
          <p:cNvPr id="30" name="矩形 5">
            <a:extLst>
              <a:ext uri="{FF2B5EF4-FFF2-40B4-BE49-F238E27FC236}">
                <a16:creationId xmlns:a16="http://schemas.microsoft.com/office/drawing/2014/main" id="{AE7C568F-F478-433D-90A7-E4BCCA10970D}"/>
              </a:ext>
            </a:extLst>
          </p:cNvPr>
          <p:cNvSpPr/>
          <p:nvPr/>
        </p:nvSpPr>
        <p:spPr>
          <a:xfrm>
            <a:off x="336000" y="3849586"/>
            <a:ext cx="9152129"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CASR [6]: Cyclist Arm Signal Recognition</a:t>
            </a:r>
            <a:endParaRPr lang="en-US" altLang="zh-CN" sz="2400" dirty="0">
              <a:ea typeface="黑体" panose="02010609060101010101" pitchFamily="49" charset="-122"/>
              <a:cs typeface="Times New Roman" panose="02020603050405020304" pitchFamily="18" charset="0"/>
            </a:endParaRPr>
          </a:p>
        </p:txBody>
      </p:sp>
      <p:sp>
        <p:nvSpPr>
          <p:cNvPr id="31" name="矩形 5">
            <a:extLst>
              <a:ext uri="{FF2B5EF4-FFF2-40B4-BE49-F238E27FC236}">
                <a16:creationId xmlns:a16="http://schemas.microsoft.com/office/drawing/2014/main" id="{8C88CA3B-7B34-4DBB-A33A-3F28AF794BD9}"/>
              </a:ext>
            </a:extLst>
          </p:cNvPr>
          <p:cNvSpPr/>
          <p:nvPr/>
        </p:nvSpPr>
        <p:spPr>
          <a:xfrm>
            <a:off x="335999" y="5254331"/>
            <a:ext cx="9152129" cy="461665"/>
          </a:xfrm>
          <a:prstGeom prst="rect">
            <a:avLst/>
          </a:prstGeom>
        </p:spPr>
        <p:txBody>
          <a:bodyPr wrap="square">
            <a:spAutoFit/>
          </a:bodyPr>
          <a:lstStyle/>
          <a:p>
            <a:pPr marL="342891" indent="-342891">
              <a:buFont typeface="Wingdings" panose="05000000000000000000" pitchFamily="2" charset="2"/>
              <a:buChar char="p"/>
            </a:pPr>
            <a:r>
              <a:rPr lang="en-US" altLang="zh-CN" sz="2400">
                <a:ea typeface="黑体" panose="02010609060101010101" pitchFamily="49" charset="-122"/>
                <a:cs typeface="Times New Roman" panose="02020603050405020304" pitchFamily="18" charset="0"/>
              </a:rPr>
              <a:t>Extract poses for TITAN and CASR with OpenPifPaf</a:t>
            </a:r>
            <a:endParaRPr lang="en-US" altLang="zh-CN" sz="2400" dirty="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8971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4" grpId="0"/>
      <p:bldP spid="26"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2C6FF-5AC5-45F6-A770-47DEF319C715}"/>
              </a:ext>
            </a:extLst>
          </p:cNvPr>
          <p:cNvSpPr>
            <a:spLocks noGrp="1"/>
          </p:cNvSpPr>
          <p:nvPr>
            <p:ph type="title"/>
          </p:nvPr>
        </p:nvSpPr>
        <p:spPr>
          <a:xfrm>
            <a:off x="336000" y="1703"/>
            <a:ext cx="7813263" cy="504001"/>
          </a:xfrm>
        </p:spPr>
        <p:txBody>
          <a:bodyPr>
            <a:normAutofit/>
          </a:bodyPr>
          <a:lstStyle/>
          <a:p>
            <a:r>
              <a:rPr lang="en-US" altLang="zh-CN"/>
              <a:t>Poseact: Action Recognition with Human Poses</a:t>
            </a:r>
            <a:endParaRPr lang="zh-CN" altLang="en-US"/>
          </a:p>
        </p:txBody>
      </p:sp>
      <p:sp>
        <p:nvSpPr>
          <p:cNvPr id="3" name="Date Placeholder 2">
            <a:extLst>
              <a:ext uri="{FF2B5EF4-FFF2-40B4-BE49-F238E27FC236}">
                <a16:creationId xmlns:a16="http://schemas.microsoft.com/office/drawing/2014/main" id="{7156E102-A8EB-48E2-935B-0569D18159D8}"/>
              </a:ext>
            </a:extLst>
          </p:cNvPr>
          <p:cNvSpPr>
            <a:spLocks noGrp="1"/>
          </p:cNvSpPr>
          <p:nvPr>
            <p:ph type="dt" sz="half" idx="10"/>
          </p:nvPr>
        </p:nvSpPr>
        <p:spPr/>
        <p:txBody>
          <a:bodyPr/>
          <a:lstStyle/>
          <a:p>
            <a:fld id="{40B208D0-5C56-4CC0-905E-2BB4A5101381}" type="datetime4">
              <a:rPr lang="en-US" altLang="zh-CN" smtClean="0"/>
              <a:t>August 21, 2022</a:t>
            </a:fld>
            <a:endParaRPr lang="zh-CN" altLang="en-US"/>
          </a:p>
        </p:txBody>
      </p:sp>
      <p:sp>
        <p:nvSpPr>
          <p:cNvPr id="4" name="Footer Placeholder 3">
            <a:extLst>
              <a:ext uri="{FF2B5EF4-FFF2-40B4-BE49-F238E27FC236}">
                <a16:creationId xmlns:a16="http://schemas.microsoft.com/office/drawing/2014/main" id="{4EE540C5-A106-484B-80AD-9CACB8956A7B}"/>
              </a:ext>
            </a:extLst>
          </p:cNvPr>
          <p:cNvSpPr>
            <a:spLocks noGrp="1"/>
          </p:cNvSpPr>
          <p:nvPr>
            <p:ph type="ftr" sz="quarter" idx="11"/>
          </p:nvPr>
        </p:nvSpPr>
        <p:spPr/>
        <p:txBody>
          <a:bodyPr/>
          <a:lstStyle/>
          <a:p>
            <a:r>
              <a:rPr lang="en-US" altLang="zh-CN" dirty="0"/>
              <a:t>Action Recognition for Self-Driving Cars</a:t>
            </a:r>
            <a:endParaRPr lang="zh-CN" altLang="en-US"/>
          </a:p>
        </p:txBody>
      </p:sp>
      <p:sp>
        <p:nvSpPr>
          <p:cNvPr id="5" name="Slide Number Placeholder 4">
            <a:extLst>
              <a:ext uri="{FF2B5EF4-FFF2-40B4-BE49-F238E27FC236}">
                <a16:creationId xmlns:a16="http://schemas.microsoft.com/office/drawing/2014/main" id="{8057BF92-6F9A-43D5-B29E-5CA73AAD11A2}"/>
              </a:ext>
            </a:extLst>
          </p:cNvPr>
          <p:cNvSpPr>
            <a:spLocks noGrp="1"/>
          </p:cNvSpPr>
          <p:nvPr>
            <p:ph type="sldNum" sz="quarter" idx="12"/>
          </p:nvPr>
        </p:nvSpPr>
        <p:spPr/>
        <p:txBody>
          <a:bodyPr/>
          <a:lstStyle/>
          <a:p>
            <a:fld id="{B6EE4CE8-67DD-4AAC-82D8-3F81517F6647}" type="slidenum">
              <a:rPr lang="zh-CN" altLang="en-US" smtClean="0"/>
              <a:pPr/>
              <a:t>6</a:t>
            </a:fld>
            <a:endParaRPr lang="zh-CN" altLang="en-US"/>
          </a:p>
        </p:txBody>
      </p:sp>
      <p:graphicFrame>
        <p:nvGraphicFramePr>
          <p:cNvPr id="6" name="Table 6">
            <a:extLst>
              <a:ext uri="{FF2B5EF4-FFF2-40B4-BE49-F238E27FC236}">
                <a16:creationId xmlns:a16="http://schemas.microsoft.com/office/drawing/2014/main" id="{B4198DB6-3B68-4298-B931-5AE87CE81BC9}"/>
              </a:ext>
            </a:extLst>
          </p:cNvPr>
          <p:cNvGraphicFramePr>
            <a:graphicFrameLocks noGrp="1"/>
          </p:cNvGraphicFramePr>
          <p:nvPr>
            <p:extLst>
              <p:ext uri="{D42A27DB-BD31-4B8C-83A1-F6EECF244321}">
                <p14:modId xmlns:p14="http://schemas.microsoft.com/office/powerpoint/2010/main" val="3846879742"/>
              </p:ext>
            </p:extLst>
          </p:nvPr>
        </p:nvGraphicFramePr>
        <p:xfrm>
          <a:off x="2440904" y="3487437"/>
          <a:ext cx="6010369" cy="2249236"/>
        </p:xfrm>
        <a:graphic>
          <a:graphicData uri="http://schemas.openxmlformats.org/drawingml/2006/table">
            <a:tbl>
              <a:tblPr firstRow="1" bandRow="1">
                <a:tableStyleId>{C083E6E3-FA7D-4D7B-A595-EF9225AFEA82}</a:tableStyleId>
              </a:tblPr>
              <a:tblGrid>
                <a:gridCol w="1787659">
                  <a:extLst>
                    <a:ext uri="{9D8B030D-6E8A-4147-A177-3AD203B41FA5}">
                      <a16:colId xmlns:a16="http://schemas.microsoft.com/office/drawing/2014/main" val="458450622"/>
                    </a:ext>
                  </a:extLst>
                </a:gridCol>
                <a:gridCol w="1784310">
                  <a:extLst>
                    <a:ext uri="{9D8B030D-6E8A-4147-A177-3AD203B41FA5}">
                      <a16:colId xmlns:a16="http://schemas.microsoft.com/office/drawing/2014/main" val="3963881978"/>
                    </a:ext>
                  </a:extLst>
                </a:gridCol>
                <a:gridCol w="2438400">
                  <a:extLst>
                    <a:ext uri="{9D8B030D-6E8A-4147-A177-3AD203B41FA5}">
                      <a16:colId xmlns:a16="http://schemas.microsoft.com/office/drawing/2014/main" val="1902826490"/>
                    </a:ext>
                  </a:extLst>
                </a:gridCol>
              </a:tblGrid>
              <a:tr h="301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a:t>Model Name</a:t>
                      </a:r>
                      <a:endParaRPr lang="zh-CN" altLang="en-US" sz="1600"/>
                    </a:p>
                  </a:txBody>
                  <a:tcPr/>
                </a:tc>
                <a:tc>
                  <a:txBody>
                    <a:bodyPr/>
                    <a:lstStyle/>
                    <a:p>
                      <a:r>
                        <a:rPr lang="en-US" altLang="zh-CN" sz="1600"/>
                        <a:t>Poseact</a:t>
                      </a:r>
                      <a:endParaRPr lang="zh-CN" altLang="en-US" sz="1600"/>
                    </a:p>
                  </a:txBody>
                  <a:tcPr/>
                </a:tc>
                <a:tc>
                  <a:txBody>
                    <a:bodyPr/>
                    <a:lstStyle/>
                    <a:p>
                      <a:r>
                        <a:rPr lang="en-US" altLang="zh-CN" sz="1600"/>
                        <a:t>TempPoseact</a:t>
                      </a:r>
                      <a:endParaRPr lang="zh-CN" altLang="en-US" sz="1600"/>
                    </a:p>
                  </a:txBody>
                  <a:tcPr/>
                </a:tc>
                <a:extLst>
                  <a:ext uri="{0D108BD9-81ED-4DB2-BD59-A6C34878D82A}">
                    <a16:rowId xmlns:a16="http://schemas.microsoft.com/office/drawing/2014/main" val="751753859"/>
                  </a:ext>
                </a:extLst>
              </a:tr>
              <a:tr h="1578676">
                <a:tc>
                  <a:txBody>
                    <a:bodyPr/>
                    <a:lstStyle/>
                    <a:p>
                      <a:r>
                        <a:rPr lang="en-US" altLang="zh-CN" sz="1600" dirty="0"/>
                        <a:t>Prediction head</a:t>
                      </a:r>
                      <a:endParaRPr lang="zh-CN" altLang="en-US" sz="1600"/>
                    </a:p>
                  </a:txBody>
                  <a:tcPr anchor="ctr"/>
                </a:tc>
                <a:tc>
                  <a:txBody>
                    <a:bodyPr/>
                    <a:lstStyle/>
                    <a:p>
                      <a:endParaRPr lang="zh-CN" altLang="en-US" sz="1600"/>
                    </a:p>
                  </a:txBody>
                  <a:tcPr>
                    <a:solidFill>
                      <a:srgbClr val="FF0000">
                        <a:alpha val="10000"/>
                      </a:srgbClr>
                    </a:solidFill>
                  </a:tcPr>
                </a:tc>
                <a:tc>
                  <a:txBody>
                    <a:bodyPr/>
                    <a:lstStyle/>
                    <a:p>
                      <a:endParaRPr lang="zh-CN" altLang="en-US" sz="1600"/>
                    </a:p>
                  </a:txBody>
                  <a:tcPr>
                    <a:solidFill>
                      <a:srgbClr val="FF0000">
                        <a:alpha val="10000"/>
                      </a:srgbClr>
                    </a:solidFill>
                  </a:tcPr>
                </a:tc>
                <a:extLst>
                  <a:ext uri="{0D108BD9-81ED-4DB2-BD59-A6C34878D82A}">
                    <a16:rowId xmlns:a16="http://schemas.microsoft.com/office/drawing/2014/main" val="3094458325"/>
                  </a:ext>
                </a:extLst>
              </a:tr>
              <a:tr h="301339">
                <a:tc>
                  <a:txBody>
                    <a:bodyPr/>
                    <a:lstStyle/>
                    <a:p>
                      <a:r>
                        <a:rPr lang="en-US" altLang="zh-CN" sz="1600" dirty="0"/>
                        <a:t>Temporal Info</a:t>
                      </a:r>
                      <a:endParaRPr lang="zh-CN" altLang="en-US" sz="1600"/>
                    </a:p>
                  </a:txBody>
                  <a:tcPr/>
                </a:tc>
                <a:tc>
                  <a:txBody>
                    <a:bodyPr/>
                    <a:lstStyle/>
                    <a:p>
                      <a:r>
                        <a:rPr lang="en-US" altLang="zh-CN" sz="1600" dirty="0"/>
                        <a:t>No</a:t>
                      </a:r>
                      <a:endParaRPr lang="zh-CN" altLang="en-US" sz="1600"/>
                    </a:p>
                  </a:txBody>
                  <a:tcPr/>
                </a:tc>
                <a:tc>
                  <a:txBody>
                    <a:bodyPr/>
                    <a:lstStyle/>
                    <a:p>
                      <a:r>
                        <a:rPr lang="en-US" altLang="zh-CN" sz="1600" dirty="0"/>
                        <a:t>Yes</a:t>
                      </a:r>
                      <a:endParaRPr lang="zh-CN" altLang="en-US" sz="1600"/>
                    </a:p>
                  </a:txBody>
                  <a:tcPr/>
                </a:tc>
                <a:extLst>
                  <a:ext uri="{0D108BD9-81ED-4DB2-BD59-A6C34878D82A}">
                    <a16:rowId xmlns:a16="http://schemas.microsoft.com/office/drawing/2014/main" val="2607616391"/>
                  </a:ext>
                </a:extLst>
              </a:tr>
            </a:tbl>
          </a:graphicData>
        </a:graphic>
      </p:graphicFrame>
      <p:sp>
        <p:nvSpPr>
          <p:cNvPr id="25" name="矩形 5">
            <a:extLst>
              <a:ext uri="{FF2B5EF4-FFF2-40B4-BE49-F238E27FC236}">
                <a16:creationId xmlns:a16="http://schemas.microsoft.com/office/drawing/2014/main" id="{F5964537-EFC0-40F5-B780-C7CA643E5278}"/>
              </a:ext>
            </a:extLst>
          </p:cNvPr>
          <p:cNvSpPr/>
          <p:nvPr/>
        </p:nvSpPr>
        <p:spPr>
          <a:xfrm>
            <a:off x="303698" y="1132966"/>
            <a:ext cx="1694208" cy="400110"/>
          </a:xfrm>
          <a:prstGeom prst="rect">
            <a:avLst/>
          </a:prstGeom>
        </p:spPr>
        <p:txBody>
          <a:bodyPr wrap="square">
            <a:spAutoFit/>
          </a:bodyPr>
          <a:lstStyle/>
          <a:p>
            <a:r>
              <a:rPr lang="en-US" altLang="zh-CN" sz="2000" dirty="0">
                <a:ea typeface="黑体" panose="02010609060101010101" pitchFamily="49" charset="-122"/>
                <a:cs typeface="Times New Roman" panose="02020603050405020304" pitchFamily="18" charset="0"/>
              </a:rPr>
              <a:t>Base Network</a:t>
            </a:r>
          </a:p>
        </p:txBody>
      </p:sp>
      <p:sp>
        <p:nvSpPr>
          <p:cNvPr id="26" name="矩形 5">
            <a:extLst>
              <a:ext uri="{FF2B5EF4-FFF2-40B4-BE49-F238E27FC236}">
                <a16:creationId xmlns:a16="http://schemas.microsoft.com/office/drawing/2014/main" id="{973C40BE-D9D9-461A-B629-ACCA5720E156}"/>
              </a:ext>
            </a:extLst>
          </p:cNvPr>
          <p:cNvSpPr/>
          <p:nvPr/>
        </p:nvSpPr>
        <p:spPr>
          <a:xfrm>
            <a:off x="303698" y="3357144"/>
            <a:ext cx="1959728" cy="400110"/>
          </a:xfrm>
          <a:prstGeom prst="rect">
            <a:avLst/>
          </a:prstGeom>
        </p:spPr>
        <p:txBody>
          <a:bodyPr wrap="square">
            <a:spAutoFit/>
          </a:bodyPr>
          <a:lstStyle/>
          <a:p>
            <a:r>
              <a:rPr lang="en-US" altLang="zh-CN" sz="2000" dirty="0">
                <a:ea typeface="黑体" panose="02010609060101010101" pitchFamily="49" charset="-122"/>
                <a:cs typeface="Times New Roman" panose="02020603050405020304" pitchFamily="18" charset="0"/>
              </a:rPr>
              <a:t>Prediction heads</a:t>
            </a:r>
          </a:p>
        </p:txBody>
      </p:sp>
      <p:grpSp>
        <p:nvGrpSpPr>
          <p:cNvPr id="28" name="Group 27">
            <a:extLst>
              <a:ext uri="{FF2B5EF4-FFF2-40B4-BE49-F238E27FC236}">
                <a16:creationId xmlns:a16="http://schemas.microsoft.com/office/drawing/2014/main" id="{244B86FC-641D-4B2F-A339-4B1F6BF8D3B8}"/>
              </a:ext>
            </a:extLst>
          </p:cNvPr>
          <p:cNvGrpSpPr/>
          <p:nvPr/>
        </p:nvGrpSpPr>
        <p:grpSpPr>
          <a:xfrm>
            <a:off x="2515456" y="1025165"/>
            <a:ext cx="7784591" cy="2160000"/>
            <a:chOff x="2515456" y="1025165"/>
            <a:chExt cx="7784591" cy="2160000"/>
          </a:xfrm>
        </p:grpSpPr>
        <p:grpSp>
          <p:nvGrpSpPr>
            <p:cNvPr id="7" name="Group 6">
              <a:extLst>
                <a:ext uri="{FF2B5EF4-FFF2-40B4-BE49-F238E27FC236}">
                  <a16:creationId xmlns:a16="http://schemas.microsoft.com/office/drawing/2014/main" id="{FC983143-4ABD-4FB2-ACD3-187A85B5F2CD}"/>
                </a:ext>
              </a:extLst>
            </p:cNvPr>
            <p:cNvGrpSpPr/>
            <p:nvPr/>
          </p:nvGrpSpPr>
          <p:grpSpPr>
            <a:xfrm>
              <a:off x="2515456" y="1025165"/>
              <a:ext cx="6448388" cy="2160000"/>
              <a:chOff x="1036363" y="2528633"/>
              <a:chExt cx="7975674" cy="2661011"/>
            </a:xfrm>
          </p:grpSpPr>
          <p:pic>
            <p:nvPicPr>
              <p:cNvPr id="8" name="Picture 2">
                <a:extLst>
                  <a:ext uri="{FF2B5EF4-FFF2-40B4-BE49-F238E27FC236}">
                    <a16:creationId xmlns:a16="http://schemas.microsoft.com/office/drawing/2014/main" id="{5C3E00F1-1418-4608-AF69-B7A4C9DA6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63" y="2528633"/>
                <a:ext cx="1050978" cy="25028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F9EB7B8-DF02-454F-875E-A53CF725C961}"/>
                  </a:ext>
                </a:extLst>
              </p:cNvPr>
              <p:cNvSpPr/>
              <p:nvPr/>
            </p:nvSpPr>
            <p:spPr>
              <a:xfrm rot="16200000">
                <a:off x="2406792" y="3378814"/>
                <a:ext cx="1838528" cy="802518"/>
              </a:xfrm>
              <a:prstGeom prst="rect">
                <a:avLst/>
              </a:prstGeom>
              <a:solidFill>
                <a:schemeClr val="bg1">
                  <a:lumMod val="95000"/>
                </a:schemeClr>
              </a:solid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dirty="0">
                    <a:solidFill>
                      <a:schemeClr val="tx1"/>
                    </a:solidFill>
                  </a:rPr>
                  <a:t>Linear Layer</a:t>
                </a:r>
                <a:endParaRPr lang="zh-CN" altLang="en-US">
                  <a:solidFill>
                    <a:schemeClr val="tx1"/>
                  </a:solidFill>
                </a:endParaRPr>
              </a:p>
            </p:txBody>
          </p:sp>
          <p:sp>
            <p:nvSpPr>
              <p:cNvPr id="10" name="Rectangle 9">
                <a:extLst>
                  <a:ext uri="{FF2B5EF4-FFF2-40B4-BE49-F238E27FC236}">
                    <a16:creationId xmlns:a16="http://schemas.microsoft.com/office/drawing/2014/main" id="{11855746-6346-4A30-806E-DA7D5BE49ABE}"/>
                  </a:ext>
                </a:extLst>
              </p:cNvPr>
              <p:cNvSpPr/>
              <p:nvPr/>
            </p:nvSpPr>
            <p:spPr>
              <a:xfrm rot="16200000">
                <a:off x="3520595" y="3378814"/>
                <a:ext cx="1838528" cy="802518"/>
              </a:xfrm>
              <a:prstGeom prst="rect">
                <a:avLst/>
              </a:prstGeom>
              <a:solidFill>
                <a:schemeClr val="accent2">
                  <a:lumMod val="20000"/>
                  <a:lumOff val="80000"/>
                </a:schemeClr>
              </a:solid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dirty="0">
                    <a:solidFill>
                      <a:schemeClr val="tx1"/>
                    </a:solidFill>
                  </a:rPr>
                  <a:t>Dropout</a:t>
                </a:r>
                <a:endParaRPr lang="zh-CN" altLang="en-US">
                  <a:solidFill>
                    <a:schemeClr val="tx1"/>
                  </a:solidFill>
                </a:endParaRPr>
              </a:p>
            </p:txBody>
          </p:sp>
          <p:sp>
            <p:nvSpPr>
              <p:cNvPr id="11" name="Rectangle 10">
                <a:extLst>
                  <a:ext uri="{FF2B5EF4-FFF2-40B4-BE49-F238E27FC236}">
                    <a16:creationId xmlns:a16="http://schemas.microsoft.com/office/drawing/2014/main" id="{3D16741A-28B1-4DC0-B52D-47D1BBDE15B0}"/>
                  </a:ext>
                </a:extLst>
              </p:cNvPr>
              <p:cNvSpPr/>
              <p:nvPr/>
            </p:nvSpPr>
            <p:spPr>
              <a:xfrm rot="16200000">
                <a:off x="4634398" y="3378814"/>
                <a:ext cx="1838528" cy="802518"/>
              </a:xfrm>
              <a:prstGeom prst="rect">
                <a:avLst/>
              </a:prstGeom>
              <a:solidFill>
                <a:schemeClr val="bg1">
                  <a:lumMod val="95000"/>
                </a:schemeClr>
              </a:solid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dirty="0">
                    <a:solidFill>
                      <a:schemeClr val="tx1"/>
                    </a:solidFill>
                  </a:rPr>
                  <a:t>Linear Layer</a:t>
                </a:r>
                <a:endParaRPr lang="zh-CN" altLang="en-US">
                  <a:solidFill>
                    <a:schemeClr val="tx1"/>
                  </a:solidFill>
                </a:endParaRPr>
              </a:p>
            </p:txBody>
          </p:sp>
          <p:sp>
            <p:nvSpPr>
              <p:cNvPr id="12" name="Rectangle 11">
                <a:extLst>
                  <a:ext uri="{FF2B5EF4-FFF2-40B4-BE49-F238E27FC236}">
                    <a16:creationId xmlns:a16="http://schemas.microsoft.com/office/drawing/2014/main" id="{C21AFDD1-3399-462D-868F-43EE47F617C9}"/>
                  </a:ext>
                </a:extLst>
              </p:cNvPr>
              <p:cNvSpPr/>
              <p:nvPr/>
            </p:nvSpPr>
            <p:spPr>
              <a:xfrm rot="16200000">
                <a:off x="5719076" y="3378813"/>
                <a:ext cx="1838528" cy="802518"/>
              </a:xfrm>
              <a:prstGeom prst="rect">
                <a:avLst/>
              </a:prstGeom>
              <a:solidFill>
                <a:schemeClr val="accent2">
                  <a:lumMod val="20000"/>
                  <a:lumOff val="80000"/>
                </a:schemeClr>
              </a:solid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dirty="0">
                    <a:solidFill>
                      <a:schemeClr val="tx1"/>
                    </a:solidFill>
                  </a:rPr>
                  <a:t>Dropout</a:t>
                </a:r>
                <a:endParaRPr lang="zh-CN" altLang="en-US">
                  <a:solidFill>
                    <a:schemeClr val="tx1"/>
                  </a:solidFill>
                </a:endParaRPr>
              </a:p>
            </p:txBody>
          </p:sp>
          <p:sp>
            <p:nvSpPr>
              <p:cNvPr id="13" name="Oval 12">
                <a:extLst>
                  <a:ext uri="{FF2B5EF4-FFF2-40B4-BE49-F238E27FC236}">
                    <a16:creationId xmlns:a16="http://schemas.microsoft.com/office/drawing/2014/main" id="{BFF9DC7B-530E-424C-AFC8-058C57E56BF8}"/>
                  </a:ext>
                </a:extLst>
              </p:cNvPr>
              <p:cNvSpPr/>
              <p:nvPr/>
            </p:nvSpPr>
            <p:spPr>
              <a:xfrm>
                <a:off x="2389337" y="3741160"/>
                <a:ext cx="77821" cy="7782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Straight Arrow Connector 13">
                <a:extLst>
                  <a:ext uri="{FF2B5EF4-FFF2-40B4-BE49-F238E27FC236}">
                    <a16:creationId xmlns:a16="http://schemas.microsoft.com/office/drawing/2014/main" id="{9910180F-79BE-4290-90AC-F680654170CC}"/>
                  </a:ext>
                </a:extLst>
              </p:cNvPr>
              <p:cNvCxnSpPr>
                <a:cxnSpLocks/>
                <a:stCxn id="8" idx="3"/>
                <a:endCxn id="9" idx="0"/>
              </p:cNvCxnSpPr>
              <p:nvPr/>
            </p:nvCxnSpPr>
            <p:spPr>
              <a:xfrm>
                <a:off x="2087341" y="3780073"/>
                <a:ext cx="837456"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FD3938-3186-4756-AD00-B31EDC87D6EE}"/>
                  </a:ext>
                </a:extLst>
              </p:cNvPr>
              <p:cNvCxnSpPr>
                <a:cxnSpLocks/>
                <a:stCxn id="10" idx="2"/>
                <a:endCxn id="11" idx="0"/>
              </p:cNvCxnSpPr>
              <p:nvPr/>
            </p:nvCxnSpPr>
            <p:spPr>
              <a:xfrm>
                <a:off x="4841118" y="3780073"/>
                <a:ext cx="311285"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8DC14CF-E3D7-4F2A-8DFD-E49A27B3D0A9}"/>
                  </a:ext>
                </a:extLst>
              </p:cNvPr>
              <p:cNvCxnSpPr>
                <a:cxnSpLocks/>
                <a:stCxn id="11" idx="2"/>
                <a:endCxn id="12" idx="0"/>
              </p:cNvCxnSpPr>
              <p:nvPr/>
            </p:nvCxnSpPr>
            <p:spPr>
              <a:xfrm flipV="1">
                <a:off x="5954921" y="3780072"/>
                <a:ext cx="282160" cy="1"/>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CD71AE4-8634-4D28-BCB4-61092EE20C49}"/>
                  </a:ext>
                </a:extLst>
              </p:cNvPr>
              <p:cNvCxnSpPr>
                <a:cxnSpLocks/>
                <a:stCxn id="9" idx="2"/>
                <a:endCxn id="10" idx="0"/>
              </p:cNvCxnSpPr>
              <p:nvPr/>
            </p:nvCxnSpPr>
            <p:spPr>
              <a:xfrm>
                <a:off x="3727315" y="3780073"/>
                <a:ext cx="311285"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2AAFE8-716E-4420-B145-5660724EC171}"/>
                  </a:ext>
                </a:extLst>
              </p:cNvPr>
              <p:cNvCxnSpPr>
                <a:cxnSpLocks/>
                <a:stCxn id="12" idx="2"/>
              </p:cNvCxnSpPr>
              <p:nvPr/>
            </p:nvCxnSpPr>
            <p:spPr>
              <a:xfrm>
                <a:off x="7039599" y="3780072"/>
                <a:ext cx="489610"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Flowchart: Or 18">
                <a:extLst>
                  <a:ext uri="{FF2B5EF4-FFF2-40B4-BE49-F238E27FC236}">
                    <a16:creationId xmlns:a16="http://schemas.microsoft.com/office/drawing/2014/main" id="{C2777879-4525-4F20-91E0-35E02352EFC2}"/>
                  </a:ext>
                </a:extLst>
              </p:cNvPr>
              <p:cNvSpPr/>
              <p:nvPr/>
            </p:nvSpPr>
            <p:spPr>
              <a:xfrm>
                <a:off x="7529209" y="3653613"/>
                <a:ext cx="252918" cy="252918"/>
              </a:xfrm>
              <a:prstGeom prst="flowChar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Connector: Elbow 19">
                <a:extLst>
                  <a:ext uri="{FF2B5EF4-FFF2-40B4-BE49-F238E27FC236}">
                    <a16:creationId xmlns:a16="http://schemas.microsoft.com/office/drawing/2014/main" id="{C055AF18-139C-47F2-9BF2-355DAD9B2799}"/>
                  </a:ext>
                </a:extLst>
              </p:cNvPr>
              <p:cNvCxnSpPr>
                <a:stCxn id="13" idx="4"/>
                <a:endCxn id="19" idx="4"/>
              </p:cNvCxnSpPr>
              <p:nvPr/>
            </p:nvCxnSpPr>
            <p:spPr>
              <a:xfrm rot="16200000" flipH="1">
                <a:off x="4998183" y="1249046"/>
                <a:ext cx="87550" cy="5227420"/>
              </a:xfrm>
              <a:prstGeom prst="bentConnector3">
                <a:avLst>
                  <a:gd name="adj1" fmla="val 1318504"/>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B9EEE92-65A3-44F9-BDCC-36B1510F4587}"/>
                  </a:ext>
                </a:extLst>
              </p:cNvPr>
              <p:cNvSpPr/>
              <p:nvPr/>
            </p:nvSpPr>
            <p:spPr>
              <a:xfrm rot="16200000">
                <a:off x="7746487" y="3377215"/>
                <a:ext cx="1725391" cy="805709"/>
              </a:xfrm>
              <a:prstGeom prst="rect">
                <a:avLst/>
              </a:prstGeom>
              <a:solidFill>
                <a:schemeClr val="accent1">
                  <a:lumMod val="40000"/>
                  <a:lumOff val="6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Embedded Features</a:t>
                </a:r>
                <a:endParaRPr lang="zh-CN" altLang="en-US">
                  <a:solidFill>
                    <a:schemeClr val="tx1"/>
                  </a:solidFill>
                </a:endParaRPr>
              </a:p>
            </p:txBody>
          </p:sp>
          <p:cxnSp>
            <p:nvCxnSpPr>
              <p:cNvPr id="22" name="Straight Arrow Connector 21">
                <a:extLst>
                  <a:ext uri="{FF2B5EF4-FFF2-40B4-BE49-F238E27FC236}">
                    <a16:creationId xmlns:a16="http://schemas.microsoft.com/office/drawing/2014/main" id="{F77F43F9-2671-4943-8D1A-C1D85F048869}"/>
                  </a:ext>
                </a:extLst>
              </p:cNvPr>
              <p:cNvCxnSpPr>
                <a:cxnSpLocks/>
                <a:stCxn id="19" idx="6"/>
                <a:endCxn id="21" idx="0"/>
              </p:cNvCxnSpPr>
              <p:nvPr/>
            </p:nvCxnSpPr>
            <p:spPr>
              <a:xfrm flipV="1">
                <a:off x="7782127" y="3780068"/>
                <a:ext cx="424202" cy="5"/>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0A322D0B-BD04-412F-A02E-22AB9481FC84}"/>
                  </a:ext>
                </a:extLst>
              </p:cNvPr>
              <p:cNvSpPr/>
              <p:nvPr/>
            </p:nvSpPr>
            <p:spPr>
              <a:xfrm>
                <a:off x="2250333" y="2686764"/>
                <a:ext cx="5744799" cy="2502880"/>
              </a:xfrm>
              <a:prstGeom prst="roundRect">
                <a:avLst/>
              </a:prstGeom>
              <a:noFill/>
              <a:ln w="19050"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61A3C82-F323-4691-90EF-3BB9A1341DDD}"/>
                      </a:ext>
                    </a:extLst>
                  </p:cNvPr>
                  <p:cNvSpPr txBox="1"/>
                  <p:nvPr/>
                </p:nvSpPr>
                <p:spPr>
                  <a:xfrm>
                    <a:off x="6819954" y="2700928"/>
                    <a:ext cx="138946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rPr>
                            <m:t> </m:t>
                          </m:r>
                          <m:r>
                            <a:rPr lang="en-US" altLang="zh-CN" i="1" smtClean="0">
                              <a:latin typeface="Cambria Math" panose="02040503050406030204" pitchFamily="18" charset="0"/>
                            </a:rPr>
                            <m:t>𝑁</m:t>
                          </m:r>
                        </m:oMath>
                      </m:oMathPara>
                    </a14:m>
                    <a:endParaRPr lang="zh-CN" altLang="en-US"/>
                  </a:p>
                </p:txBody>
              </p:sp>
            </mc:Choice>
            <mc:Fallback xmlns="">
              <p:sp>
                <p:nvSpPr>
                  <p:cNvPr id="24" name="TextBox 23">
                    <a:extLst>
                      <a:ext uri="{FF2B5EF4-FFF2-40B4-BE49-F238E27FC236}">
                        <a16:creationId xmlns:a16="http://schemas.microsoft.com/office/drawing/2014/main" id="{661A3C82-F323-4691-90EF-3BB9A1341DDD}"/>
                      </a:ext>
                    </a:extLst>
                  </p:cNvPr>
                  <p:cNvSpPr txBox="1">
                    <a:spLocks noRot="1" noChangeAspect="1" noMove="1" noResize="1" noEditPoints="1" noAdjustHandles="1" noChangeArrowheads="1" noChangeShapeType="1" noTextEdit="1"/>
                  </p:cNvSpPr>
                  <p:nvPr/>
                </p:nvSpPr>
                <p:spPr>
                  <a:xfrm>
                    <a:off x="6819954" y="2700928"/>
                    <a:ext cx="1389462" cy="369332"/>
                  </a:xfrm>
                  <a:prstGeom prst="rect">
                    <a:avLst/>
                  </a:prstGeom>
                  <a:blipFill>
                    <a:blip r:embed="rId4"/>
                    <a:stretch>
                      <a:fillRect b="-16327"/>
                    </a:stretch>
                  </a:blipFill>
                </p:spPr>
                <p:txBody>
                  <a:bodyPr/>
                  <a:lstStyle/>
                  <a:p>
                    <a:r>
                      <a:rPr lang="zh-CN" altLang="en-US">
                        <a:noFill/>
                      </a:rPr>
                      <a:t> </a:t>
                    </a:r>
                  </a:p>
                </p:txBody>
              </p:sp>
            </mc:Fallback>
          </mc:AlternateContent>
        </p:grpSp>
        <p:cxnSp>
          <p:nvCxnSpPr>
            <p:cNvPr id="27" name="Straight Arrow Connector 26">
              <a:extLst>
                <a:ext uri="{FF2B5EF4-FFF2-40B4-BE49-F238E27FC236}">
                  <a16:creationId xmlns:a16="http://schemas.microsoft.com/office/drawing/2014/main" id="{507E053C-700B-4AFF-B206-1F0951A80472}"/>
                </a:ext>
              </a:extLst>
            </p:cNvPr>
            <p:cNvCxnSpPr>
              <a:cxnSpLocks/>
              <a:stCxn id="21" idx="2"/>
              <a:endCxn id="36" idx="1"/>
            </p:cNvCxnSpPr>
            <p:nvPr/>
          </p:nvCxnSpPr>
          <p:spPr>
            <a:xfrm>
              <a:off x="8963844" y="2040982"/>
              <a:ext cx="306471"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CCD1F06-3B9E-4C81-8E9C-9A8707984DA2}"/>
                </a:ext>
              </a:extLst>
            </p:cNvPr>
            <p:cNvSpPr/>
            <p:nvPr/>
          </p:nvSpPr>
          <p:spPr>
            <a:xfrm>
              <a:off x="9270315" y="1756011"/>
              <a:ext cx="1029732" cy="569941"/>
            </a:xfrm>
            <a:prstGeom prst="roundRect">
              <a:avLst/>
            </a:prstGeom>
            <a:solidFill>
              <a:srgbClr val="FF0000">
                <a:alpha val="10000"/>
              </a:srgbClr>
            </a:solid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sz="1400" dirty="0">
                  <a:solidFill>
                    <a:schemeClr val="tx1"/>
                  </a:solidFill>
                </a:rPr>
                <a:t>Prediction head</a:t>
              </a:r>
              <a:endParaRPr lang="zh-CN" altLang="en-US" sz="1400">
                <a:solidFill>
                  <a:schemeClr val="tx1"/>
                </a:solidFill>
              </a:endParaRPr>
            </a:p>
          </p:txBody>
        </p:sp>
      </p:grpSp>
      <p:grpSp>
        <p:nvGrpSpPr>
          <p:cNvPr id="73" name="Group 72">
            <a:extLst>
              <a:ext uri="{FF2B5EF4-FFF2-40B4-BE49-F238E27FC236}">
                <a16:creationId xmlns:a16="http://schemas.microsoft.com/office/drawing/2014/main" id="{B7DA4A0D-ADBF-4CCA-9E9D-CEFAE89697BE}"/>
              </a:ext>
            </a:extLst>
          </p:cNvPr>
          <p:cNvGrpSpPr/>
          <p:nvPr/>
        </p:nvGrpSpPr>
        <p:grpSpPr>
          <a:xfrm rot="5400000">
            <a:off x="4366293" y="3904962"/>
            <a:ext cx="1354010" cy="1392016"/>
            <a:chOff x="7969453" y="4156421"/>
            <a:chExt cx="1354010" cy="1392016"/>
          </a:xfrm>
        </p:grpSpPr>
        <p:sp>
          <p:nvSpPr>
            <p:cNvPr id="59" name="Rectangle 58">
              <a:extLst>
                <a:ext uri="{FF2B5EF4-FFF2-40B4-BE49-F238E27FC236}">
                  <a16:creationId xmlns:a16="http://schemas.microsoft.com/office/drawing/2014/main" id="{F50A78B1-89ED-4AE5-9A67-2B7B4A06492F}"/>
                </a:ext>
              </a:extLst>
            </p:cNvPr>
            <p:cNvSpPr/>
            <p:nvPr/>
          </p:nvSpPr>
          <p:spPr>
            <a:xfrm rot="16200000">
              <a:off x="7655086" y="4470788"/>
              <a:ext cx="988353" cy="359619"/>
            </a:xfrm>
            <a:prstGeom prst="rect">
              <a:avLst/>
            </a:prstGeom>
            <a:solidFill>
              <a:schemeClr val="bg1">
                <a:lumMod val="95000"/>
              </a:schemeClr>
            </a:solid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sz="1600" dirty="0">
                  <a:solidFill>
                    <a:schemeClr val="tx1"/>
                  </a:solidFill>
                </a:rPr>
                <a:t>Linear 1</a:t>
              </a:r>
              <a:endParaRPr lang="zh-CN" altLang="en-US" sz="1600">
                <a:solidFill>
                  <a:schemeClr val="tx1"/>
                </a:solidFill>
              </a:endParaRPr>
            </a:p>
          </p:txBody>
        </p:sp>
        <p:cxnSp>
          <p:nvCxnSpPr>
            <p:cNvPr id="60" name="Straight Arrow Connector 59">
              <a:extLst>
                <a:ext uri="{FF2B5EF4-FFF2-40B4-BE49-F238E27FC236}">
                  <a16:creationId xmlns:a16="http://schemas.microsoft.com/office/drawing/2014/main" id="{23EBB82E-727D-489A-9E7F-E6693CF8296B}"/>
                </a:ext>
              </a:extLst>
            </p:cNvPr>
            <p:cNvCxnSpPr>
              <a:cxnSpLocks/>
            </p:cNvCxnSpPr>
            <p:nvPr/>
          </p:nvCxnSpPr>
          <p:spPr>
            <a:xfrm flipV="1">
              <a:off x="8149263" y="5152437"/>
              <a:ext cx="0" cy="197352"/>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C7D97042-FA37-421C-B9C1-5301A51FE49A}"/>
                </a:ext>
              </a:extLst>
            </p:cNvPr>
            <p:cNvSpPr/>
            <p:nvPr/>
          </p:nvSpPr>
          <p:spPr>
            <a:xfrm rot="16200000">
              <a:off x="8649477" y="4478579"/>
              <a:ext cx="988353" cy="359619"/>
            </a:xfrm>
            <a:prstGeom prst="rect">
              <a:avLst/>
            </a:prstGeom>
            <a:solidFill>
              <a:schemeClr val="bg1">
                <a:lumMod val="95000"/>
              </a:schemeClr>
            </a:solid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sz="1600" dirty="0">
                  <a:solidFill>
                    <a:schemeClr val="tx1"/>
                  </a:solidFill>
                </a:rPr>
                <a:t>Linear K</a:t>
              </a:r>
              <a:endParaRPr lang="zh-CN" altLang="en-US" sz="1600">
                <a:solidFill>
                  <a:schemeClr val="tx1"/>
                </a:solidFill>
              </a:endParaRPr>
            </a:p>
          </p:txBody>
        </p:sp>
        <p:cxnSp>
          <p:nvCxnSpPr>
            <p:cNvPr id="64" name="Straight Arrow Connector 63">
              <a:extLst>
                <a:ext uri="{FF2B5EF4-FFF2-40B4-BE49-F238E27FC236}">
                  <a16:creationId xmlns:a16="http://schemas.microsoft.com/office/drawing/2014/main" id="{DC7BDF26-6907-4DA0-82D5-AB2097B64E7C}"/>
                </a:ext>
              </a:extLst>
            </p:cNvPr>
            <p:cNvCxnSpPr>
              <a:cxnSpLocks/>
            </p:cNvCxnSpPr>
            <p:nvPr/>
          </p:nvCxnSpPr>
          <p:spPr>
            <a:xfrm flipV="1">
              <a:off x="9143653" y="5152437"/>
              <a:ext cx="1" cy="198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A764AC9-17E5-42B3-BD39-533947360DA3}"/>
                </a:ext>
              </a:extLst>
            </p:cNvPr>
            <p:cNvCxnSpPr>
              <a:cxnSpLocks/>
            </p:cNvCxnSpPr>
            <p:nvPr/>
          </p:nvCxnSpPr>
          <p:spPr>
            <a:xfrm flipV="1">
              <a:off x="8635820" y="5152437"/>
              <a:ext cx="0" cy="396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F6FBB3A-1300-4197-977C-6DDB27FFF4FD}"/>
                </a:ext>
              </a:extLst>
            </p:cNvPr>
            <p:cNvCxnSpPr>
              <a:cxnSpLocks/>
            </p:cNvCxnSpPr>
            <p:nvPr/>
          </p:nvCxnSpPr>
          <p:spPr>
            <a:xfrm>
              <a:off x="8149262" y="5347934"/>
              <a:ext cx="99439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23131DE1-E16E-4931-BE29-F7D67CE8A82A}"/>
                    </a:ext>
                  </a:extLst>
                </p:cNvPr>
                <p:cNvSpPr txBox="1"/>
                <p:nvPr/>
              </p:nvSpPr>
              <p:spPr>
                <a:xfrm>
                  <a:off x="8506893" y="4523276"/>
                  <a:ext cx="2548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oMath>
                    </m:oMathPara>
                  </a14:m>
                  <a:endParaRPr lang="zh-CN" altLang="en-US"/>
                </a:p>
              </p:txBody>
            </p:sp>
          </mc:Choice>
          <mc:Fallback xmlns="">
            <p:sp>
              <p:nvSpPr>
                <p:cNvPr id="72" name="TextBox 71">
                  <a:extLst>
                    <a:ext uri="{FF2B5EF4-FFF2-40B4-BE49-F238E27FC236}">
                      <a16:creationId xmlns:a16="http://schemas.microsoft.com/office/drawing/2014/main" id="{23131DE1-E16E-4931-BE29-F7D67CE8A82A}"/>
                    </a:ext>
                  </a:extLst>
                </p:cNvPr>
                <p:cNvSpPr txBox="1">
                  <a:spLocks noRot="1" noChangeAspect="1" noMove="1" noResize="1" noEditPoints="1" noAdjustHandles="1" noChangeArrowheads="1" noChangeShapeType="1" noTextEdit="1"/>
                </p:cNvSpPr>
                <p:nvPr/>
              </p:nvSpPr>
              <p:spPr>
                <a:xfrm>
                  <a:off x="8506893" y="4523276"/>
                  <a:ext cx="254877" cy="276999"/>
                </a:xfrm>
                <a:prstGeom prst="rect">
                  <a:avLst/>
                </a:prstGeom>
                <a:blipFill>
                  <a:blip r:embed="rId5"/>
                  <a:stretch>
                    <a:fillRect t="-4762" b="-7143"/>
                  </a:stretch>
                </a:blipFill>
              </p:spPr>
              <p:txBody>
                <a:bodyPr/>
                <a:lstStyle/>
                <a:p>
                  <a:r>
                    <a:rPr lang="zh-CN" altLang="en-US">
                      <a:noFill/>
                    </a:rPr>
                    <a:t> </a:t>
                  </a:r>
                </a:p>
              </p:txBody>
            </p:sp>
          </mc:Fallback>
        </mc:AlternateContent>
      </p:grpSp>
      <p:sp>
        <p:nvSpPr>
          <p:cNvPr id="62" name="Arrow: Right 61">
            <a:extLst>
              <a:ext uri="{FF2B5EF4-FFF2-40B4-BE49-F238E27FC236}">
                <a16:creationId xmlns:a16="http://schemas.microsoft.com/office/drawing/2014/main" id="{847D396D-3281-46C7-85E4-F5FDDD288F10}"/>
              </a:ext>
            </a:extLst>
          </p:cNvPr>
          <p:cNvSpPr/>
          <p:nvPr/>
        </p:nvSpPr>
        <p:spPr>
          <a:xfrm rot="16200000">
            <a:off x="9562255" y="2471831"/>
            <a:ext cx="445853" cy="184826"/>
          </a:xfrm>
          <a:prstGeom prst="rightArrow">
            <a:avLst>
              <a:gd name="adj1" fmla="val 50000"/>
              <a:gd name="adj2" fmla="val 94314"/>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Group 29">
            <a:extLst>
              <a:ext uri="{FF2B5EF4-FFF2-40B4-BE49-F238E27FC236}">
                <a16:creationId xmlns:a16="http://schemas.microsoft.com/office/drawing/2014/main" id="{6F5A70B5-43F1-4C56-B2D7-6B1275CED7B1}"/>
              </a:ext>
            </a:extLst>
          </p:cNvPr>
          <p:cNvGrpSpPr/>
          <p:nvPr/>
        </p:nvGrpSpPr>
        <p:grpSpPr>
          <a:xfrm>
            <a:off x="5926883" y="3936487"/>
            <a:ext cx="2070034" cy="1354010"/>
            <a:chOff x="8944605" y="4175184"/>
            <a:chExt cx="2070034" cy="1354010"/>
          </a:xfrm>
        </p:grpSpPr>
        <p:grpSp>
          <p:nvGrpSpPr>
            <p:cNvPr id="29" name="Group 28">
              <a:extLst>
                <a:ext uri="{FF2B5EF4-FFF2-40B4-BE49-F238E27FC236}">
                  <a16:creationId xmlns:a16="http://schemas.microsoft.com/office/drawing/2014/main" id="{0B6866FF-168F-48AB-88E4-26A5C80D23AE}"/>
                </a:ext>
              </a:extLst>
            </p:cNvPr>
            <p:cNvGrpSpPr/>
            <p:nvPr/>
          </p:nvGrpSpPr>
          <p:grpSpPr>
            <a:xfrm>
              <a:off x="9247317" y="4175184"/>
              <a:ext cx="1767322" cy="1354010"/>
              <a:chOff x="8970068" y="4175184"/>
              <a:chExt cx="1767322" cy="1354010"/>
            </a:xfrm>
          </p:grpSpPr>
          <p:grpSp>
            <p:nvGrpSpPr>
              <p:cNvPr id="54" name="Group 53">
                <a:extLst>
                  <a:ext uri="{FF2B5EF4-FFF2-40B4-BE49-F238E27FC236}">
                    <a16:creationId xmlns:a16="http://schemas.microsoft.com/office/drawing/2014/main" id="{16093EC1-A5AC-4F03-A662-6B5B316C7286}"/>
                  </a:ext>
                </a:extLst>
              </p:cNvPr>
              <p:cNvGrpSpPr/>
              <p:nvPr/>
            </p:nvGrpSpPr>
            <p:grpSpPr>
              <a:xfrm rot="5400000">
                <a:off x="9364377" y="4156181"/>
                <a:ext cx="1354010" cy="1392016"/>
                <a:chOff x="7969453" y="4156421"/>
                <a:chExt cx="1354010" cy="1392016"/>
              </a:xfrm>
            </p:grpSpPr>
            <p:sp>
              <p:nvSpPr>
                <p:cNvPr id="63" name="Rectangle 62">
                  <a:extLst>
                    <a:ext uri="{FF2B5EF4-FFF2-40B4-BE49-F238E27FC236}">
                      <a16:creationId xmlns:a16="http://schemas.microsoft.com/office/drawing/2014/main" id="{EB1B26AF-FA9D-46AD-89D4-1ABD1BB815F9}"/>
                    </a:ext>
                  </a:extLst>
                </p:cNvPr>
                <p:cNvSpPr/>
                <p:nvPr/>
              </p:nvSpPr>
              <p:spPr>
                <a:xfrm rot="16200000">
                  <a:off x="7655086" y="4470788"/>
                  <a:ext cx="988353" cy="359619"/>
                </a:xfrm>
                <a:prstGeom prst="rect">
                  <a:avLst/>
                </a:prstGeom>
                <a:solidFill>
                  <a:schemeClr val="bg1">
                    <a:lumMod val="95000"/>
                  </a:schemeClr>
                </a:solid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sz="1600" dirty="0">
                      <a:solidFill>
                        <a:schemeClr val="tx1"/>
                      </a:solidFill>
                    </a:rPr>
                    <a:t>Linear 1</a:t>
                  </a:r>
                  <a:endParaRPr lang="zh-CN" altLang="en-US" sz="1600">
                    <a:solidFill>
                      <a:schemeClr val="tx1"/>
                    </a:solidFill>
                  </a:endParaRPr>
                </a:p>
              </p:txBody>
            </p:sp>
            <p:cxnSp>
              <p:nvCxnSpPr>
                <p:cNvPr id="65" name="Straight Arrow Connector 64">
                  <a:extLst>
                    <a:ext uri="{FF2B5EF4-FFF2-40B4-BE49-F238E27FC236}">
                      <a16:creationId xmlns:a16="http://schemas.microsoft.com/office/drawing/2014/main" id="{D63A825B-C471-418B-A338-618FFB41A972}"/>
                    </a:ext>
                  </a:extLst>
                </p:cNvPr>
                <p:cNvCxnSpPr>
                  <a:cxnSpLocks/>
                </p:cNvCxnSpPr>
                <p:nvPr/>
              </p:nvCxnSpPr>
              <p:spPr>
                <a:xfrm flipV="1">
                  <a:off x="8149263" y="5152437"/>
                  <a:ext cx="0" cy="197352"/>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132E00F6-686E-4C06-B00A-990E8C477F38}"/>
                    </a:ext>
                  </a:extLst>
                </p:cNvPr>
                <p:cNvSpPr/>
                <p:nvPr/>
              </p:nvSpPr>
              <p:spPr>
                <a:xfrm rot="16200000">
                  <a:off x="8649477" y="4478579"/>
                  <a:ext cx="988353" cy="359619"/>
                </a:xfrm>
                <a:prstGeom prst="rect">
                  <a:avLst/>
                </a:prstGeom>
                <a:solidFill>
                  <a:schemeClr val="bg1">
                    <a:lumMod val="95000"/>
                  </a:schemeClr>
                </a:solid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sz="1600" dirty="0">
                      <a:solidFill>
                        <a:schemeClr val="tx1"/>
                      </a:solidFill>
                    </a:rPr>
                    <a:t>Linear K</a:t>
                  </a:r>
                  <a:endParaRPr lang="zh-CN" altLang="en-US" sz="1600">
                    <a:solidFill>
                      <a:schemeClr val="tx1"/>
                    </a:solidFill>
                  </a:endParaRPr>
                </a:p>
              </p:txBody>
            </p:sp>
            <p:cxnSp>
              <p:nvCxnSpPr>
                <p:cNvPr id="67" name="Straight Arrow Connector 66">
                  <a:extLst>
                    <a:ext uri="{FF2B5EF4-FFF2-40B4-BE49-F238E27FC236}">
                      <a16:creationId xmlns:a16="http://schemas.microsoft.com/office/drawing/2014/main" id="{649166DA-DBC3-47BA-8BB3-3916AB80302A}"/>
                    </a:ext>
                  </a:extLst>
                </p:cNvPr>
                <p:cNvCxnSpPr>
                  <a:cxnSpLocks/>
                </p:cNvCxnSpPr>
                <p:nvPr/>
              </p:nvCxnSpPr>
              <p:spPr>
                <a:xfrm flipV="1">
                  <a:off x="9143653" y="5152437"/>
                  <a:ext cx="1" cy="198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7A8E541-FB4C-49E7-9F8B-67BEC4CE6196}"/>
                    </a:ext>
                  </a:extLst>
                </p:cNvPr>
                <p:cNvCxnSpPr>
                  <a:cxnSpLocks/>
                </p:cNvCxnSpPr>
                <p:nvPr/>
              </p:nvCxnSpPr>
              <p:spPr>
                <a:xfrm flipV="1">
                  <a:off x="8635820" y="5152437"/>
                  <a:ext cx="0" cy="396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EA150CD-1122-46E6-BA51-C794E2AB2BCB}"/>
                    </a:ext>
                  </a:extLst>
                </p:cNvPr>
                <p:cNvCxnSpPr>
                  <a:cxnSpLocks/>
                </p:cNvCxnSpPr>
                <p:nvPr/>
              </p:nvCxnSpPr>
              <p:spPr>
                <a:xfrm>
                  <a:off x="8149262" y="5347934"/>
                  <a:ext cx="99439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7DC816F-5299-4EF2-9A8F-A5224D2A84AB}"/>
                        </a:ext>
                      </a:extLst>
                    </p:cNvPr>
                    <p:cNvSpPr txBox="1"/>
                    <p:nvPr/>
                  </p:nvSpPr>
                  <p:spPr>
                    <a:xfrm>
                      <a:off x="8506893" y="4523276"/>
                      <a:ext cx="2548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oMath>
                        </m:oMathPara>
                      </a14:m>
                      <a:endParaRPr lang="zh-CN" altLang="en-US"/>
                    </a:p>
                  </p:txBody>
                </p:sp>
              </mc:Choice>
              <mc:Fallback xmlns="">
                <p:sp>
                  <p:nvSpPr>
                    <p:cNvPr id="72" name="TextBox 71">
                      <a:extLst>
                        <a:ext uri="{FF2B5EF4-FFF2-40B4-BE49-F238E27FC236}">
                          <a16:creationId xmlns:a16="http://schemas.microsoft.com/office/drawing/2014/main" id="{23131DE1-E16E-4931-BE29-F7D67CE8A82A}"/>
                        </a:ext>
                      </a:extLst>
                    </p:cNvPr>
                    <p:cNvSpPr txBox="1">
                      <a:spLocks noRot="1" noChangeAspect="1" noMove="1" noResize="1" noEditPoints="1" noAdjustHandles="1" noChangeArrowheads="1" noChangeShapeType="1" noTextEdit="1"/>
                    </p:cNvSpPr>
                    <p:nvPr/>
                  </p:nvSpPr>
                  <p:spPr>
                    <a:xfrm>
                      <a:off x="8506893" y="4523276"/>
                      <a:ext cx="254877" cy="276999"/>
                    </a:xfrm>
                    <a:prstGeom prst="rect">
                      <a:avLst/>
                    </a:prstGeom>
                    <a:blipFill>
                      <a:blip r:embed="rId5"/>
                      <a:stretch>
                        <a:fillRect t="-4762" b="-7143"/>
                      </a:stretch>
                    </a:blipFill>
                  </p:spPr>
                  <p:txBody>
                    <a:bodyPr/>
                    <a:lstStyle/>
                    <a:p>
                      <a:r>
                        <a:rPr lang="zh-CN" altLang="en-US">
                          <a:noFill/>
                        </a:rPr>
                        <a:t> </a:t>
                      </a:r>
                    </a:p>
                  </p:txBody>
                </p:sp>
              </mc:Fallback>
            </mc:AlternateContent>
          </p:grpSp>
          <p:sp>
            <p:nvSpPr>
              <p:cNvPr id="75" name="Rectangle 74">
                <a:extLst>
                  <a:ext uri="{FF2B5EF4-FFF2-40B4-BE49-F238E27FC236}">
                    <a16:creationId xmlns:a16="http://schemas.microsoft.com/office/drawing/2014/main" id="{E654EA94-EA1B-4A87-A75E-65945A07DECD}"/>
                  </a:ext>
                </a:extLst>
              </p:cNvPr>
              <p:cNvSpPr/>
              <p:nvPr/>
            </p:nvSpPr>
            <p:spPr>
              <a:xfrm rot="16200000" flipH="1">
                <a:off x="8655701" y="4666924"/>
                <a:ext cx="988353" cy="359619"/>
              </a:xfrm>
              <a:prstGeom prst="rect">
                <a:avLst/>
              </a:prstGeom>
              <a:solidFill>
                <a:schemeClr val="accent6">
                  <a:lumMod val="40000"/>
                  <a:lumOff val="60000"/>
                </a:schemeClr>
              </a:solid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zh-CN" sz="1600" dirty="0">
                    <a:solidFill>
                      <a:schemeClr val="tx1"/>
                    </a:solidFill>
                  </a:rPr>
                  <a:t>LSTM</a:t>
                </a:r>
                <a:endParaRPr lang="zh-CN" altLang="en-US" sz="1600">
                  <a:solidFill>
                    <a:schemeClr val="tx1"/>
                  </a:solidFill>
                </a:endParaRPr>
              </a:p>
            </p:txBody>
          </p:sp>
        </p:grpSp>
        <p:cxnSp>
          <p:nvCxnSpPr>
            <p:cNvPr id="76" name="Straight Arrow Connector 75">
              <a:extLst>
                <a:ext uri="{FF2B5EF4-FFF2-40B4-BE49-F238E27FC236}">
                  <a16:creationId xmlns:a16="http://schemas.microsoft.com/office/drawing/2014/main" id="{B6B3279F-F3B5-4ABB-BFA4-391871A093C7}"/>
                </a:ext>
              </a:extLst>
            </p:cNvPr>
            <p:cNvCxnSpPr>
              <a:cxnSpLocks/>
            </p:cNvCxnSpPr>
            <p:nvPr/>
          </p:nvCxnSpPr>
          <p:spPr>
            <a:xfrm rot="5400000" flipV="1">
              <a:off x="9107460" y="4677207"/>
              <a:ext cx="0" cy="32571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892CFB07-3882-476B-B204-05AC8C961D94}"/>
              </a:ext>
            </a:extLst>
          </p:cNvPr>
          <p:cNvSpPr txBox="1"/>
          <p:nvPr/>
        </p:nvSpPr>
        <p:spPr>
          <a:xfrm>
            <a:off x="8435657" y="4162717"/>
            <a:ext cx="3645508" cy="1200329"/>
          </a:xfrm>
          <a:prstGeom prst="rect">
            <a:avLst/>
          </a:prstGeom>
          <a:noFill/>
        </p:spPr>
        <p:txBody>
          <a:bodyPr wrap="square" rtlCol="0">
            <a:spAutoFit/>
          </a:bodyPr>
          <a:lstStyle/>
          <a:p>
            <a:r>
              <a:rPr lang="en-US" altLang="zh-CN" dirty="0">
                <a:solidFill>
                  <a:schemeClr val="accent1">
                    <a:lumMod val="50000"/>
                  </a:schemeClr>
                </a:solidFill>
              </a:rPr>
              <a:t>K=1 for TCG and CASR (usual case)</a:t>
            </a:r>
          </a:p>
          <a:p>
            <a:endParaRPr lang="en-US" altLang="zh-CN" dirty="0">
              <a:solidFill>
                <a:schemeClr val="accent1">
                  <a:lumMod val="50000"/>
                </a:schemeClr>
              </a:solidFill>
            </a:endParaRPr>
          </a:p>
          <a:p>
            <a:r>
              <a:rPr lang="en-US" altLang="zh-CN" dirty="0">
                <a:solidFill>
                  <a:schemeClr val="accent1">
                    <a:lumMod val="50000"/>
                  </a:schemeClr>
                </a:solidFill>
              </a:rPr>
              <a:t>K=</a:t>
            </a:r>
            <a:r>
              <a:rPr lang="en-US" altLang="zh-CN">
                <a:solidFill>
                  <a:schemeClr val="accent1">
                    <a:lumMod val="50000"/>
                  </a:schemeClr>
                </a:solidFill>
              </a:rPr>
              <a:t>5 (Multitask) for </a:t>
            </a:r>
            <a:r>
              <a:rPr lang="en-US" altLang="zh-CN" dirty="0">
                <a:solidFill>
                  <a:schemeClr val="accent1">
                    <a:lumMod val="50000"/>
                  </a:schemeClr>
                </a:solidFill>
              </a:rPr>
              <a:t>five action groups in TITAN</a:t>
            </a:r>
            <a:endParaRPr lang="zh-CN" altLang="en-US">
              <a:solidFill>
                <a:schemeClr val="accent1">
                  <a:lumMod val="50000"/>
                </a:schemeClr>
              </a:solidFill>
            </a:endParaRPr>
          </a:p>
        </p:txBody>
      </p:sp>
    </p:spTree>
    <p:extLst>
      <p:ext uri="{BB962C8B-B14F-4D97-AF65-F5344CB8AC3E}">
        <p14:creationId xmlns:p14="http://schemas.microsoft.com/office/powerpoint/2010/main" val="220323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62" grpId="0" animBg="1"/>
      <p:bldP spid="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1703"/>
            <a:ext cx="7588800" cy="504001"/>
          </a:xfrm>
        </p:spPr>
        <p:txBody>
          <a:bodyPr>
            <a:normAutofit/>
          </a:bodyPr>
          <a:lstStyle/>
          <a:p>
            <a:r>
              <a:rPr lang="en-US" altLang="zh-CN" dirty="0"/>
              <a:t>Action </a:t>
            </a:r>
            <a:r>
              <a:rPr lang="en-US" altLang="zh-CN"/>
              <a:t>Recognition Results </a:t>
            </a:r>
            <a:r>
              <a:rPr lang="en-US" altLang="zh-CN" dirty="0"/>
              <a:t>on TCG</a:t>
            </a:r>
            <a:endParaRPr lang="zh-CN" altLang="en-US"/>
          </a:p>
        </p:txBody>
      </p:sp>
      <p:sp>
        <p:nvSpPr>
          <p:cNvPr id="7" name="Date Placeholder 6">
            <a:extLst>
              <a:ext uri="{FF2B5EF4-FFF2-40B4-BE49-F238E27FC236}">
                <a16:creationId xmlns:a16="http://schemas.microsoft.com/office/drawing/2014/main" id="{51C68BBA-C39A-484D-AC1A-E80F24BB20E8}"/>
              </a:ext>
            </a:extLst>
          </p:cNvPr>
          <p:cNvSpPr>
            <a:spLocks noGrp="1"/>
          </p:cNvSpPr>
          <p:nvPr>
            <p:ph type="dt" sz="half" idx="10"/>
          </p:nvPr>
        </p:nvSpPr>
        <p:spPr/>
        <p:txBody>
          <a:bodyPr/>
          <a:lstStyle/>
          <a:p>
            <a:fld id="{E10149E5-8B86-472C-A97F-3888D935C2A7}" type="datetime4">
              <a:rPr lang="en-US" altLang="zh-CN" smtClean="0"/>
              <a:t>August 21, 2022</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dirty="0"/>
              <a:t>Action Recognition for Self-Driving Cars</a:t>
            </a:r>
            <a:endParaRPr lang="zh-CN" altLang="en-US"/>
          </a:p>
        </p:txBody>
      </p:sp>
      <p:sp>
        <p:nvSpPr>
          <p:cNvPr id="8" name="Slide Number Placeholder 7">
            <a:extLst>
              <a:ext uri="{FF2B5EF4-FFF2-40B4-BE49-F238E27FC236}">
                <a16:creationId xmlns:a16="http://schemas.microsoft.com/office/drawing/2014/main" id="{54BFCAE8-C65D-46BB-8BAE-4695F17A2697}"/>
              </a:ext>
            </a:extLst>
          </p:cNvPr>
          <p:cNvSpPr>
            <a:spLocks noGrp="1"/>
          </p:cNvSpPr>
          <p:nvPr>
            <p:ph type="sldNum" sz="quarter" idx="12"/>
          </p:nvPr>
        </p:nvSpPr>
        <p:spPr/>
        <p:txBody>
          <a:bodyPr/>
          <a:lstStyle/>
          <a:p>
            <a:fld id="{B6EE4CE8-67DD-4AAC-82D8-3F81517F6647}" type="slidenum">
              <a:rPr lang="zh-CN" altLang="en-US" smtClean="0"/>
              <a:pPr/>
              <a:t>7</a:t>
            </a:fld>
            <a:endParaRPr lang="zh-CN" altLang="en-US"/>
          </a:p>
        </p:txBody>
      </p:sp>
      <p:graphicFrame>
        <p:nvGraphicFramePr>
          <p:cNvPr id="5" name="Table 6">
            <a:extLst>
              <a:ext uri="{FF2B5EF4-FFF2-40B4-BE49-F238E27FC236}">
                <a16:creationId xmlns:a16="http://schemas.microsoft.com/office/drawing/2014/main" id="{C86FCAF4-B5F1-45B0-B39B-87F6D2F74E71}"/>
              </a:ext>
            </a:extLst>
          </p:cNvPr>
          <p:cNvGraphicFramePr>
            <a:graphicFrameLocks noGrp="1"/>
          </p:cNvGraphicFramePr>
          <p:nvPr>
            <p:extLst>
              <p:ext uri="{D42A27DB-BD31-4B8C-83A1-F6EECF244321}">
                <p14:modId xmlns:p14="http://schemas.microsoft.com/office/powerpoint/2010/main" val="1923925483"/>
              </p:ext>
            </p:extLst>
          </p:nvPr>
        </p:nvGraphicFramePr>
        <p:xfrm>
          <a:off x="853440" y="854249"/>
          <a:ext cx="7962593" cy="5186680"/>
        </p:xfrm>
        <a:graphic>
          <a:graphicData uri="http://schemas.openxmlformats.org/drawingml/2006/table">
            <a:tbl>
              <a:tblPr firstRow="1" bandRow="1">
                <a:tableStyleId>{C083E6E3-FA7D-4D7B-A595-EF9225AFEA82}</a:tableStyleId>
              </a:tblPr>
              <a:tblGrid>
                <a:gridCol w="1482593">
                  <a:extLst>
                    <a:ext uri="{9D8B030D-6E8A-4147-A177-3AD203B41FA5}">
                      <a16:colId xmlns:a16="http://schemas.microsoft.com/office/drawing/2014/main" val="1340388208"/>
                    </a:ext>
                  </a:extLst>
                </a:gridCol>
                <a:gridCol w="1080000">
                  <a:extLst>
                    <a:ext uri="{9D8B030D-6E8A-4147-A177-3AD203B41FA5}">
                      <a16:colId xmlns:a16="http://schemas.microsoft.com/office/drawing/2014/main" val="2574553390"/>
                    </a:ext>
                  </a:extLst>
                </a:gridCol>
                <a:gridCol w="1080000">
                  <a:extLst>
                    <a:ext uri="{9D8B030D-6E8A-4147-A177-3AD203B41FA5}">
                      <a16:colId xmlns:a16="http://schemas.microsoft.com/office/drawing/2014/main" val="1333730016"/>
                    </a:ext>
                  </a:extLst>
                </a:gridCol>
                <a:gridCol w="1080000">
                  <a:extLst>
                    <a:ext uri="{9D8B030D-6E8A-4147-A177-3AD203B41FA5}">
                      <a16:colId xmlns:a16="http://schemas.microsoft.com/office/drawing/2014/main" val="1565578416"/>
                    </a:ext>
                  </a:extLst>
                </a:gridCol>
                <a:gridCol w="1080000">
                  <a:extLst>
                    <a:ext uri="{9D8B030D-6E8A-4147-A177-3AD203B41FA5}">
                      <a16:colId xmlns:a16="http://schemas.microsoft.com/office/drawing/2014/main" val="2633955222"/>
                    </a:ext>
                  </a:extLst>
                </a:gridCol>
                <a:gridCol w="1080000">
                  <a:extLst>
                    <a:ext uri="{9D8B030D-6E8A-4147-A177-3AD203B41FA5}">
                      <a16:colId xmlns:a16="http://schemas.microsoft.com/office/drawing/2014/main" val="2878905461"/>
                    </a:ext>
                  </a:extLst>
                </a:gridCol>
                <a:gridCol w="1080000">
                  <a:extLst>
                    <a:ext uri="{9D8B030D-6E8A-4147-A177-3AD203B41FA5}">
                      <a16:colId xmlns:a16="http://schemas.microsoft.com/office/drawing/2014/main" val="1573128080"/>
                    </a:ext>
                  </a:extLst>
                </a:gridCol>
              </a:tblGrid>
              <a:tr h="350768">
                <a:tc rowSpan="2">
                  <a:txBody>
                    <a:bodyPr/>
                    <a:lstStyle/>
                    <a:p>
                      <a:pPr algn="ctr"/>
                      <a:r>
                        <a:rPr lang="en-US" altLang="zh-CN" dirty="0"/>
                        <a:t>Method</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3">
                  <a:txBody>
                    <a:bodyPr/>
                    <a:lstStyle/>
                    <a:p>
                      <a:pPr algn="ctr"/>
                      <a:r>
                        <a:rPr lang="en-US" altLang="zh-CN" dirty="0"/>
                        <a:t>Cross-subject (%)</a:t>
                      </a:r>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noFill/>
                    </a:lnB>
                  </a:tcPr>
                </a:tc>
                <a:tc hMerge="1">
                  <a:txBody>
                    <a:bodyPr/>
                    <a:lstStyle/>
                    <a:p>
                      <a:endParaRPr lang="zh-CN" altLang="en-US"/>
                    </a:p>
                  </a:txBody>
                  <a:tcPr/>
                </a:tc>
                <a:tc hMerge="1">
                  <a:txBody>
                    <a:bodyPr/>
                    <a:lstStyle/>
                    <a:p>
                      <a:endParaRPr lang="zh-CN" altLang="en-US"/>
                    </a:p>
                  </a:txBody>
                  <a:tcPr/>
                </a:tc>
                <a:tc gridSpan="3">
                  <a:txBody>
                    <a:bodyPr/>
                    <a:lstStyle/>
                    <a:p>
                      <a:pPr algn="ctr"/>
                      <a:r>
                        <a:rPr lang="en-US" altLang="zh-CN" dirty="0"/>
                        <a:t>Cross-view (%)</a:t>
                      </a:r>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noFill/>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847599202"/>
                  </a:ext>
                </a:extLst>
              </a:tr>
              <a:tr h="370840">
                <a:tc vMerge="1">
                  <a:txBody>
                    <a:bodyPr/>
                    <a:lstStyle/>
                    <a:p>
                      <a:pPr algn="ctr"/>
                      <a:r>
                        <a:rPr lang="en-US" altLang="zh-CN"/>
                        <a:t>Method</a:t>
                      </a:r>
                      <a:endParaRPr lang="zh-CN" altLang="en-US"/>
                    </a:p>
                  </a:txBody>
                  <a:tcPr/>
                </a:tc>
                <a:tc>
                  <a:txBody>
                    <a:bodyPr/>
                    <a:lstStyle/>
                    <a:p>
                      <a:pPr algn="ctr"/>
                      <a:r>
                        <a:rPr lang="en-US" altLang="zh-CN" dirty="0"/>
                        <a:t>Accuracy</a:t>
                      </a:r>
                      <a:endParaRPr lang="zh-CN" altLang="en-US"/>
                    </a:p>
                  </a:txBody>
                  <a:tcPr>
                    <a:lnL w="12700" cap="flat" cmpd="sng" algn="ctr">
                      <a:solidFill>
                        <a:schemeClr val="tx1"/>
                      </a:solidFill>
                      <a:prstDash val="solid"/>
                      <a:round/>
                      <a:headEnd type="none" w="med" len="med"/>
                      <a:tailEnd type="none" w="med" len="med"/>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t>Jaccard</a:t>
                      </a:r>
                      <a:endParaRPr lang="zh-CN" altLang="en-US"/>
                    </a:p>
                  </a:txBody>
                  <a:tcP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t>F1</a:t>
                      </a:r>
                      <a:endParaRPr lang="zh-CN" altLang="en-US"/>
                    </a:p>
                  </a:txBody>
                  <a:tcPr>
                    <a:lnL>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t>Accuracy</a:t>
                      </a:r>
                      <a:endParaRPr lang="zh-CN" altLang="en-US"/>
                    </a:p>
                  </a:txBody>
                  <a:tcPr>
                    <a:lnL w="12700" cap="flat" cmpd="sng" algn="ctr">
                      <a:solidFill>
                        <a:schemeClr val="tx1"/>
                      </a:solidFill>
                      <a:prstDash val="solid"/>
                      <a:round/>
                      <a:headEnd type="none" w="med" len="med"/>
                      <a:tailEnd type="none" w="med" len="med"/>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t>Jaccard</a:t>
                      </a:r>
                      <a:endParaRPr lang="zh-CN" altLang="en-US"/>
                    </a:p>
                  </a:txBody>
                  <a:tcP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t>F1</a:t>
                      </a:r>
                      <a:endParaRPr lang="zh-CN" altLang="en-US"/>
                    </a:p>
                  </a:txBody>
                  <a:tcPr>
                    <a:lnL>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6185841"/>
                  </a:ext>
                </a:extLst>
              </a:tr>
              <a:tr h="370840">
                <a:tc>
                  <a:txBody>
                    <a:bodyPr/>
                    <a:lstStyle/>
                    <a:p>
                      <a:pPr algn="ctr"/>
                      <a:r>
                        <a:rPr lang="en-US" altLang="zh-CN" dirty="0"/>
                        <a:t>RNN</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altLang="zh-CN" sz="1800" b="0" i="0" u="none" strike="noStrike" kern="1200" baseline="0" dirty="0">
                          <a:solidFill>
                            <a:schemeClr val="tx1"/>
                          </a:solidFill>
                          <a:latin typeface="+mn-lt"/>
                          <a:ea typeface="+mn-ea"/>
                          <a:cs typeface="+mn-cs"/>
                        </a:rPr>
                        <a:t>82.81</a:t>
                      </a:r>
                      <a:endParaRPr lang="zh-CN" altLang="en-US"/>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altLang="zh-CN" dirty="0"/>
                        <a:t>57.40</a:t>
                      </a:r>
                      <a:endParaRPr lang="zh-CN" altLang="en-US"/>
                    </a:p>
                  </a:txBody>
                  <a:tcPr anchor="ctr">
                    <a:lnT w="12700" cap="flat" cmpd="sng" algn="ctr">
                      <a:solidFill>
                        <a:schemeClr val="tx1"/>
                      </a:solidFill>
                      <a:prstDash val="solid"/>
                      <a:round/>
                      <a:headEnd type="none" w="med" len="med"/>
                      <a:tailEnd type="none" w="med" len="med"/>
                    </a:lnT>
                  </a:tcPr>
                </a:tc>
                <a:tc>
                  <a:txBody>
                    <a:bodyPr/>
                    <a:lstStyle/>
                    <a:p>
                      <a:pPr algn="ctr"/>
                      <a:r>
                        <a:rPr lang="en-US" altLang="zh-CN" dirty="0"/>
                        <a:t>69.45</a:t>
                      </a:r>
                      <a:endParaRPr lang="zh-CN" altLang="en-US"/>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altLang="zh-CN" dirty="0"/>
                        <a:t>80.94</a:t>
                      </a:r>
                      <a:endParaRPr lang="zh-CN" altLang="en-US"/>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altLang="zh-CN" dirty="0"/>
                        <a:t>57.21</a:t>
                      </a:r>
                      <a:endParaRPr lang="zh-CN" altLang="en-US"/>
                    </a:p>
                  </a:txBody>
                  <a:tcPr anchor="ctr">
                    <a:lnT w="12700" cap="flat" cmpd="sng" algn="ctr">
                      <a:solidFill>
                        <a:schemeClr val="tx1"/>
                      </a:solidFill>
                      <a:prstDash val="solid"/>
                      <a:round/>
                      <a:headEnd type="none" w="med" len="med"/>
                      <a:tailEnd type="none" w="med" len="med"/>
                    </a:lnT>
                  </a:tcPr>
                </a:tc>
                <a:tc>
                  <a:txBody>
                    <a:bodyPr/>
                    <a:lstStyle/>
                    <a:p>
                      <a:pPr algn="ctr"/>
                      <a:r>
                        <a:rPr lang="en-US" altLang="zh-CN" dirty="0"/>
                        <a:t>69.98</a:t>
                      </a:r>
                      <a:endParaRPr lang="zh-CN" altLang="en-US"/>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41160049"/>
                  </a:ext>
                </a:extLst>
              </a:tr>
              <a:tr h="370840">
                <a:tc>
                  <a:txBody>
                    <a:bodyPr/>
                    <a:lstStyle/>
                    <a:p>
                      <a:pPr algn="ctr"/>
                      <a:r>
                        <a:rPr lang="en-US" altLang="zh-CN" dirty="0"/>
                        <a:t>GRU</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altLang="zh-CN" dirty="0"/>
                        <a:t>84.44</a:t>
                      </a:r>
                      <a:endParaRPr lang="zh-CN" altLang="en-US"/>
                    </a:p>
                  </a:txBody>
                  <a:tcPr anchor="ctr">
                    <a:lnL w="12700" cap="flat" cmpd="sng" algn="ctr">
                      <a:solidFill>
                        <a:schemeClr val="tx1"/>
                      </a:solidFill>
                      <a:prstDash val="solid"/>
                      <a:round/>
                      <a:headEnd type="none" w="med" len="med"/>
                      <a:tailEnd type="none" w="med" len="med"/>
                    </a:lnL>
                  </a:tcPr>
                </a:tc>
                <a:tc>
                  <a:txBody>
                    <a:bodyPr/>
                    <a:lstStyle/>
                    <a:p>
                      <a:pPr algn="ctr"/>
                      <a:r>
                        <a:rPr lang="en-US" altLang="zh-CN" dirty="0"/>
                        <a:t>58.16</a:t>
                      </a:r>
                      <a:endParaRPr lang="zh-CN" altLang="en-US"/>
                    </a:p>
                  </a:txBody>
                  <a:tcPr anchor="ctr"/>
                </a:tc>
                <a:tc>
                  <a:txBody>
                    <a:bodyPr/>
                    <a:lstStyle/>
                    <a:p>
                      <a:pPr algn="ctr"/>
                      <a:r>
                        <a:rPr lang="en-US" altLang="zh-CN" dirty="0"/>
                        <a:t>70.45</a:t>
                      </a:r>
                      <a:endParaRPr lang="zh-CN" altLang="en-US"/>
                    </a:p>
                  </a:txBody>
                  <a:tcPr anchor="ctr">
                    <a:lnR w="12700" cap="flat" cmpd="sng" algn="ctr">
                      <a:solidFill>
                        <a:schemeClr val="tx1"/>
                      </a:solidFill>
                      <a:prstDash val="solid"/>
                      <a:round/>
                      <a:headEnd type="none" w="med" len="med"/>
                      <a:tailEnd type="none" w="med" len="med"/>
                    </a:lnR>
                  </a:tcPr>
                </a:tc>
                <a:tc>
                  <a:txBody>
                    <a:bodyPr/>
                    <a:lstStyle/>
                    <a:p>
                      <a:pPr algn="ctr"/>
                      <a:r>
                        <a:rPr lang="en-US" altLang="zh-CN" dirty="0"/>
                        <a:t>83.47</a:t>
                      </a:r>
                      <a:endParaRPr lang="zh-CN" altLang="en-US"/>
                    </a:p>
                  </a:txBody>
                  <a:tcPr anchor="ctr">
                    <a:lnL w="12700" cap="flat" cmpd="sng" algn="ctr">
                      <a:solidFill>
                        <a:schemeClr val="tx1"/>
                      </a:solidFill>
                      <a:prstDash val="solid"/>
                      <a:round/>
                      <a:headEnd type="none" w="med" len="med"/>
                      <a:tailEnd type="none" w="med" len="med"/>
                    </a:lnL>
                  </a:tcPr>
                </a:tc>
                <a:tc>
                  <a:txBody>
                    <a:bodyPr/>
                    <a:lstStyle/>
                    <a:p>
                      <a:pPr algn="ctr"/>
                      <a:r>
                        <a:rPr lang="en-US" altLang="zh-CN" dirty="0"/>
                        <a:t>56.25</a:t>
                      </a:r>
                      <a:endParaRPr lang="zh-CN" altLang="en-US"/>
                    </a:p>
                  </a:txBody>
                  <a:tcPr anchor="ctr"/>
                </a:tc>
                <a:tc>
                  <a:txBody>
                    <a:bodyPr/>
                    <a:lstStyle/>
                    <a:p>
                      <a:pPr algn="ctr"/>
                      <a:r>
                        <a:rPr lang="en-US" altLang="zh-CN" dirty="0"/>
                        <a:t>68.59</a:t>
                      </a:r>
                      <a:endParaRPr lang="zh-CN" altLang="en-US"/>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42002527"/>
                  </a:ext>
                </a:extLst>
              </a:tr>
              <a:tr h="370840">
                <a:tc>
                  <a:txBody>
                    <a:bodyPr/>
                    <a:lstStyle/>
                    <a:p>
                      <a:pPr algn="ctr"/>
                      <a:r>
                        <a:rPr lang="en-US" altLang="zh-CN" dirty="0"/>
                        <a:t>LSTM</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altLang="zh-CN" dirty="0"/>
                        <a:t>83.23</a:t>
                      </a:r>
                      <a:endParaRPr lang="zh-CN" altLang="en-US"/>
                    </a:p>
                  </a:txBody>
                  <a:tcPr anchor="ctr">
                    <a:lnL w="12700" cap="flat" cmpd="sng" algn="ctr">
                      <a:solidFill>
                        <a:schemeClr val="tx1"/>
                      </a:solidFill>
                      <a:prstDash val="solid"/>
                      <a:round/>
                      <a:headEnd type="none" w="med" len="med"/>
                      <a:tailEnd type="none" w="med" len="med"/>
                    </a:lnL>
                  </a:tcPr>
                </a:tc>
                <a:tc>
                  <a:txBody>
                    <a:bodyPr/>
                    <a:lstStyle/>
                    <a:p>
                      <a:pPr algn="ctr"/>
                      <a:r>
                        <a:rPr lang="en-US" altLang="zh-CN" dirty="0"/>
                        <a:t>56.32</a:t>
                      </a:r>
                      <a:endParaRPr lang="zh-CN" altLang="en-US"/>
                    </a:p>
                  </a:txBody>
                  <a:tcPr anchor="ctr"/>
                </a:tc>
                <a:tc>
                  <a:txBody>
                    <a:bodyPr/>
                    <a:lstStyle/>
                    <a:p>
                      <a:pPr algn="ctr"/>
                      <a:r>
                        <a:rPr lang="en-US" altLang="zh-CN" dirty="0"/>
                        <a:t>68.59</a:t>
                      </a:r>
                      <a:endParaRPr lang="zh-CN" altLang="en-US"/>
                    </a:p>
                  </a:txBody>
                  <a:tcPr anchor="ctr">
                    <a:lnR w="12700" cap="flat" cmpd="sng" algn="ctr">
                      <a:solidFill>
                        <a:schemeClr val="tx1"/>
                      </a:solidFill>
                      <a:prstDash val="solid"/>
                      <a:round/>
                      <a:headEnd type="none" w="med" len="med"/>
                      <a:tailEnd type="none" w="med" len="med"/>
                    </a:lnR>
                  </a:tcPr>
                </a:tc>
                <a:tc>
                  <a:txBody>
                    <a:bodyPr/>
                    <a:lstStyle/>
                    <a:p>
                      <a:pPr algn="ctr"/>
                      <a:r>
                        <a:rPr lang="en-US" altLang="zh-CN" dirty="0"/>
                        <a:t>79.58</a:t>
                      </a:r>
                      <a:endParaRPr lang="zh-CN" altLang="en-US"/>
                    </a:p>
                  </a:txBody>
                  <a:tcPr anchor="ctr">
                    <a:lnL w="12700" cap="flat" cmpd="sng" algn="ctr">
                      <a:solidFill>
                        <a:schemeClr val="tx1"/>
                      </a:solidFill>
                      <a:prstDash val="solid"/>
                      <a:round/>
                      <a:headEnd type="none" w="med" len="med"/>
                      <a:tailEnd type="none" w="med" len="med"/>
                    </a:lnL>
                  </a:tcPr>
                </a:tc>
                <a:tc>
                  <a:txBody>
                    <a:bodyPr/>
                    <a:lstStyle/>
                    <a:p>
                      <a:pPr algn="ctr"/>
                      <a:r>
                        <a:rPr lang="en-US" altLang="zh-CN" dirty="0"/>
                        <a:t>52.02</a:t>
                      </a:r>
                      <a:endParaRPr lang="zh-CN" altLang="en-US"/>
                    </a:p>
                  </a:txBody>
                  <a:tcPr anchor="ctr"/>
                </a:tc>
                <a:tc>
                  <a:txBody>
                    <a:bodyPr/>
                    <a:lstStyle/>
                    <a:p>
                      <a:pPr algn="ctr"/>
                      <a:r>
                        <a:rPr lang="en-US" altLang="zh-CN" dirty="0"/>
                        <a:t>64.62</a:t>
                      </a:r>
                      <a:endParaRPr lang="zh-CN" altLang="en-US"/>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99962724"/>
                  </a:ext>
                </a:extLst>
              </a:tr>
              <a:tr h="370840">
                <a:tc>
                  <a:txBody>
                    <a:bodyPr/>
                    <a:lstStyle/>
                    <a:p>
                      <a:pPr algn="ctr"/>
                      <a:r>
                        <a:rPr lang="en-US" altLang="zh-CN" dirty="0"/>
                        <a:t>Att-LSTM</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altLang="zh-CN" dirty="0"/>
                        <a:t>85.67</a:t>
                      </a:r>
                      <a:endParaRPr lang="zh-CN" altLang="en-US"/>
                    </a:p>
                  </a:txBody>
                  <a:tcPr anchor="ctr">
                    <a:lnL w="12700" cap="flat" cmpd="sng" algn="ctr">
                      <a:solidFill>
                        <a:schemeClr val="tx1"/>
                      </a:solidFill>
                      <a:prstDash val="solid"/>
                      <a:round/>
                      <a:headEnd type="none" w="med" len="med"/>
                      <a:tailEnd type="none" w="med" len="med"/>
                    </a:lnL>
                  </a:tcPr>
                </a:tc>
                <a:tc>
                  <a:txBody>
                    <a:bodyPr/>
                    <a:lstStyle/>
                    <a:p>
                      <a:pPr algn="ctr"/>
                      <a:r>
                        <a:rPr lang="en-US" altLang="zh-CN" dirty="0"/>
                        <a:t>50.70</a:t>
                      </a:r>
                      <a:endParaRPr lang="zh-CN" altLang="en-US"/>
                    </a:p>
                  </a:txBody>
                  <a:tcPr anchor="ctr"/>
                </a:tc>
                <a:tc>
                  <a:txBody>
                    <a:bodyPr/>
                    <a:lstStyle/>
                    <a:p>
                      <a:pPr algn="ctr"/>
                      <a:r>
                        <a:rPr lang="en-US" altLang="zh-CN" dirty="0"/>
                        <a:t>61.87</a:t>
                      </a:r>
                      <a:endParaRPr lang="zh-CN" altLang="en-US"/>
                    </a:p>
                  </a:txBody>
                  <a:tcPr anchor="ctr">
                    <a:lnR w="12700" cap="flat" cmpd="sng" algn="ctr">
                      <a:solidFill>
                        <a:schemeClr val="tx1"/>
                      </a:solidFill>
                      <a:prstDash val="solid"/>
                      <a:round/>
                      <a:headEnd type="none" w="med" len="med"/>
                      <a:tailEnd type="none" w="med" len="med"/>
                    </a:lnR>
                  </a:tcPr>
                </a:tc>
                <a:tc>
                  <a:txBody>
                    <a:bodyPr/>
                    <a:lstStyle/>
                    <a:p>
                      <a:pPr algn="ctr"/>
                      <a:r>
                        <a:rPr lang="en-US" altLang="zh-CN" dirty="0"/>
                        <a:t>85.30</a:t>
                      </a:r>
                      <a:endParaRPr lang="zh-CN" altLang="en-US"/>
                    </a:p>
                  </a:txBody>
                  <a:tcPr anchor="ctr">
                    <a:lnL w="12700" cap="flat" cmpd="sng" algn="ctr">
                      <a:solidFill>
                        <a:schemeClr val="tx1"/>
                      </a:solidFill>
                      <a:prstDash val="solid"/>
                      <a:round/>
                      <a:headEnd type="none" w="med" len="med"/>
                      <a:tailEnd type="none" w="med" len="med"/>
                    </a:lnL>
                  </a:tcPr>
                </a:tc>
                <a:tc>
                  <a:txBody>
                    <a:bodyPr/>
                    <a:lstStyle/>
                    <a:p>
                      <a:pPr algn="ctr"/>
                      <a:r>
                        <a:rPr lang="en-US" altLang="zh-CN" dirty="0"/>
                        <a:t>59.87</a:t>
                      </a:r>
                      <a:endParaRPr lang="zh-CN" altLang="en-US"/>
                    </a:p>
                  </a:txBody>
                  <a:tcPr anchor="ctr"/>
                </a:tc>
                <a:tc>
                  <a:txBody>
                    <a:bodyPr/>
                    <a:lstStyle/>
                    <a:p>
                      <a:pPr algn="ctr"/>
                      <a:r>
                        <a:rPr lang="en-US" altLang="zh-CN" dirty="0"/>
                        <a:t>71.20</a:t>
                      </a:r>
                      <a:endParaRPr lang="zh-CN" altLang="en-US"/>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29460795"/>
                  </a:ext>
                </a:extLst>
              </a:tr>
              <a:tr h="370840">
                <a:tc>
                  <a:txBody>
                    <a:bodyPr/>
                    <a:lstStyle/>
                    <a:p>
                      <a:pPr algn="ctr"/>
                      <a:r>
                        <a:rPr lang="en-US" altLang="zh-CN" dirty="0"/>
                        <a:t>Bi-GRU</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altLang="zh-CN" dirty="0"/>
                        <a:t>86.80</a:t>
                      </a:r>
                      <a:endParaRPr lang="zh-CN" altLang="en-US"/>
                    </a:p>
                  </a:txBody>
                  <a:tcPr anchor="ctr">
                    <a:lnL w="12700" cap="flat" cmpd="sng" algn="ctr">
                      <a:solidFill>
                        <a:schemeClr val="tx1"/>
                      </a:solidFill>
                      <a:prstDash val="solid"/>
                      <a:round/>
                      <a:headEnd type="none" w="med" len="med"/>
                      <a:tailEnd type="none" w="med" len="med"/>
                    </a:lnL>
                  </a:tcPr>
                </a:tc>
                <a:tc>
                  <a:txBody>
                    <a:bodyPr/>
                    <a:lstStyle/>
                    <a:p>
                      <a:pPr algn="ctr"/>
                      <a:r>
                        <a:rPr lang="en-US" altLang="zh-CN" dirty="0"/>
                        <a:t>57.25</a:t>
                      </a:r>
                      <a:endParaRPr lang="zh-CN" altLang="en-US"/>
                    </a:p>
                  </a:txBody>
                  <a:tcPr anchor="ctr"/>
                </a:tc>
                <a:tc>
                  <a:txBody>
                    <a:bodyPr/>
                    <a:lstStyle/>
                    <a:p>
                      <a:pPr algn="ctr"/>
                      <a:r>
                        <a:rPr lang="en-US" altLang="zh-CN" dirty="0"/>
                        <a:t>68.95</a:t>
                      </a:r>
                      <a:endParaRPr lang="zh-CN" altLang="en-US"/>
                    </a:p>
                  </a:txBody>
                  <a:tcPr anchor="ctr">
                    <a:lnR w="12700" cap="flat" cmpd="sng" algn="ctr">
                      <a:solidFill>
                        <a:schemeClr val="tx1"/>
                      </a:solidFill>
                      <a:prstDash val="solid"/>
                      <a:round/>
                      <a:headEnd type="none" w="med" len="med"/>
                      <a:tailEnd type="none" w="med" len="med"/>
                    </a:lnR>
                  </a:tcPr>
                </a:tc>
                <a:tc>
                  <a:txBody>
                    <a:bodyPr/>
                    <a:lstStyle/>
                    <a:p>
                      <a:pPr algn="ctr"/>
                      <a:r>
                        <a:rPr lang="en-US" altLang="zh-CN" b="0" dirty="0"/>
                        <a:t>87.37</a:t>
                      </a:r>
                      <a:endParaRPr lang="zh-CN" altLang="en-US" b="0"/>
                    </a:p>
                  </a:txBody>
                  <a:tcPr anchor="ctr">
                    <a:lnL w="12700" cap="flat" cmpd="sng" algn="ctr">
                      <a:solidFill>
                        <a:schemeClr val="tx1"/>
                      </a:solidFill>
                      <a:prstDash val="solid"/>
                      <a:round/>
                      <a:headEnd type="none" w="med" len="med"/>
                      <a:tailEnd type="none" w="med" len="med"/>
                    </a:lnL>
                  </a:tcPr>
                </a:tc>
                <a:tc>
                  <a:txBody>
                    <a:bodyPr/>
                    <a:lstStyle/>
                    <a:p>
                      <a:pPr algn="ctr"/>
                      <a:r>
                        <a:rPr lang="en-US" altLang="zh-CN" b="0" dirty="0"/>
                        <a:t>55.55</a:t>
                      </a:r>
                      <a:endParaRPr lang="zh-CN" altLang="en-US" b="0"/>
                    </a:p>
                  </a:txBody>
                  <a:tcPr anchor="ctr"/>
                </a:tc>
                <a:tc>
                  <a:txBody>
                    <a:bodyPr/>
                    <a:lstStyle/>
                    <a:p>
                      <a:pPr algn="ctr"/>
                      <a:r>
                        <a:rPr lang="en-US" altLang="zh-CN" b="0" dirty="0"/>
                        <a:t>67.68</a:t>
                      </a:r>
                      <a:endParaRPr lang="zh-CN" altLang="en-US" b="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30823335"/>
                  </a:ext>
                </a:extLst>
              </a:tr>
              <a:tr h="370840">
                <a:tc>
                  <a:txBody>
                    <a:bodyPr/>
                    <a:lstStyle/>
                    <a:p>
                      <a:pPr algn="ctr"/>
                      <a:r>
                        <a:rPr lang="en-US" altLang="zh-CN" dirty="0"/>
                        <a:t>Bi-LSTM</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altLang="zh-CN" b="0" dirty="0"/>
                        <a:t>87.24</a:t>
                      </a:r>
                      <a:endParaRPr lang="zh-CN" altLang="en-US" b="0"/>
                    </a:p>
                  </a:txBody>
                  <a:tcPr anchor="ctr">
                    <a:lnL w="12700" cap="flat" cmpd="sng" algn="ctr">
                      <a:solidFill>
                        <a:schemeClr val="tx1"/>
                      </a:solidFill>
                      <a:prstDash val="solid"/>
                      <a:round/>
                      <a:headEnd type="none" w="med" len="med"/>
                      <a:tailEnd type="none" w="med" len="med"/>
                    </a:lnL>
                  </a:tcPr>
                </a:tc>
                <a:tc>
                  <a:txBody>
                    <a:bodyPr/>
                    <a:lstStyle/>
                    <a:p>
                      <a:pPr algn="ctr"/>
                      <a:r>
                        <a:rPr lang="en-US" altLang="zh-CN" b="0" dirty="0"/>
                        <a:t>67.00</a:t>
                      </a:r>
                      <a:endParaRPr lang="zh-CN" altLang="en-US" b="0"/>
                    </a:p>
                  </a:txBody>
                  <a:tcPr anchor="ctr"/>
                </a:tc>
                <a:tc>
                  <a:txBody>
                    <a:bodyPr/>
                    <a:lstStyle/>
                    <a:p>
                      <a:pPr algn="ctr"/>
                      <a:r>
                        <a:rPr lang="en-US" altLang="zh-CN" b="0" dirty="0"/>
                        <a:t>78.48</a:t>
                      </a:r>
                      <a:endParaRPr lang="zh-CN" altLang="en-US" b="0"/>
                    </a:p>
                  </a:txBody>
                  <a:tcPr anchor="ctr">
                    <a:lnR w="12700" cap="flat" cmpd="sng" algn="ctr">
                      <a:solidFill>
                        <a:schemeClr val="tx1"/>
                      </a:solidFill>
                      <a:prstDash val="solid"/>
                      <a:round/>
                      <a:headEnd type="none" w="med" len="med"/>
                      <a:tailEnd type="none" w="med" len="med"/>
                    </a:lnR>
                  </a:tcPr>
                </a:tc>
                <a:tc>
                  <a:txBody>
                    <a:bodyPr/>
                    <a:lstStyle/>
                    <a:p>
                      <a:pPr algn="ctr"/>
                      <a:r>
                        <a:rPr lang="en-US" altLang="zh-CN" b="0" dirty="0"/>
                        <a:t>86.66</a:t>
                      </a:r>
                      <a:endParaRPr lang="zh-CN" altLang="en-US" b="0"/>
                    </a:p>
                  </a:txBody>
                  <a:tcPr anchor="ctr">
                    <a:lnL w="12700" cap="flat" cmpd="sng" algn="ctr">
                      <a:solidFill>
                        <a:schemeClr val="tx1"/>
                      </a:solidFill>
                      <a:prstDash val="solid"/>
                      <a:round/>
                      <a:headEnd type="none" w="med" len="med"/>
                      <a:tailEnd type="none" w="med" len="med"/>
                    </a:lnL>
                  </a:tcPr>
                </a:tc>
                <a:tc>
                  <a:txBody>
                    <a:bodyPr/>
                    <a:lstStyle/>
                    <a:p>
                      <a:pPr algn="ctr"/>
                      <a:r>
                        <a:rPr lang="en-US" altLang="zh-CN" b="0" dirty="0"/>
                        <a:t>65.95</a:t>
                      </a:r>
                      <a:endParaRPr lang="zh-CN" altLang="en-US" b="0"/>
                    </a:p>
                  </a:txBody>
                  <a:tcPr anchor="ctr"/>
                </a:tc>
                <a:tc>
                  <a:txBody>
                    <a:bodyPr/>
                    <a:lstStyle/>
                    <a:p>
                      <a:pPr algn="ctr"/>
                      <a:r>
                        <a:rPr lang="en-US" altLang="zh-CN" b="0" dirty="0"/>
                        <a:t>77.14</a:t>
                      </a:r>
                      <a:endParaRPr lang="zh-CN" altLang="en-US" b="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4863046"/>
                  </a:ext>
                </a:extLst>
              </a:tr>
              <a:tr h="370840">
                <a:tc>
                  <a:txBody>
                    <a:bodyPr/>
                    <a:lstStyle/>
                    <a:p>
                      <a:pPr algn="ctr"/>
                      <a:r>
                        <a:rPr lang="en-US" altLang="zh-CN" dirty="0"/>
                        <a:t>TCN</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altLang="zh-CN" dirty="0"/>
                        <a:t>83.44</a:t>
                      </a:r>
                      <a:endParaRPr lang="zh-CN" altLang="en-US"/>
                    </a:p>
                  </a:txBody>
                  <a:tcPr anchor="ctr">
                    <a:lnL w="12700" cap="flat" cmpd="sng" algn="ctr">
                      <a:solidFill>
                        <a:schemeClr val="tx1"/>
                      </a:solidFill>
                      <a:prstDash val="solid"/>
                      <a:round/>
                      <a:headEnd type="none" w="med" len="med"/>
                      <a:tailEnd type="none" w="med" len="med"/>
                    </a:lnL>
                  </a:tcPr>
                </a:tc>
                <a:tc>
                  <a:txBody>
                    <a:bodyPr/>
                    <a:lstStyle/>
                    <a:p>
                      <a:pPr algn="ctr"/>
                      <a:r>
                        <a:rPr lang="en-US" altLang="zh-CN" dirty="0"/>
                        <a:t>62.06</a:t>
                      </a:r>
                      <a:endParaRPr lang="zh-CN" altLang="en-US"/>
                    </a:p>
                  </a:txBody>
                  <a:tcPr anchor="ctr"/>
                </a:tc>
                <a:tc>
                  <a:txBody>
                    <a:bodyPr/>
                    <a:lstStyle/>
                    <a:p>
                      <a:pPr algn="ctr"/>
                      <a:r>
                        <a:rPr lang="en-US" altLang="zh-CN" dirty="0"/>
                        <a:t>74.23</a:t>
                      </a:r>
                      <a:endParaRPr lang="zh-CN" altLang="en-US"/>
                    </a:p>
                  </a:txBody>
                  <a:tcPr anchor="ctr">
                    <a:lnR w="12700" cap="flat" cmpd="sng" algn="ctr">
                      <a:solidFill>
                        <a:schemeClr val="tx1"/>
                      </a:solidFill>
                      <a:prstDash val="solid"/>
                      <a:round/>
                      <a:headEnd type="none" w="med" len="med"/>
                      <a:tailEnd type="none" w="med" len="med"/>
                    </a:lnR>
                  </a:tcPr>
                </a:tc>
                <a:tc>
                  <a:txBody>
                    <a:bodyPr/>
                    <a:lstStyle/>
                    <a:p>
                      <a:pPr algn="ctr"/>
                      <a:r>
                        <a:rPr lang="en-US" altLang="zh-CN" b="0" dirty="0"/>
                        <a:t>82.66</a:t>
                      </a:r>
                      <a:endParaRPr lang="zh-CN" altLang="en-US" b="0"/>
                    </a:p>
                  </a:txBody>
                  <a:tcPr anchor="ctr">
                    <a:lnL w="12700" cap="flat" cmpd="sng" algn="ctr">
                      <a:solidFill>
                        <a:schemeClr val="tx1"/>
                      </a:solidFill>
                      <a:prstDash val="solid"/>
                      <a:round/>
                      <a:headEnd type="none" w="med" len="med"/>
                      <a:tailEnd type="none" w="med" len="med"/>
                    </a:lnL>
                  </a:tcPr>
                </a:tc>
                <a:tc>
                  <a:txBody>
                    <a:bodyPr/>
                    <a:lstStyle/>
                    <a:p>
                      <a:pPr algn="ctr"/>
                      <a:r>
                        <a:rPr lang="en-US" altLang="zh-CN" b="0" dirty="0"/>
                        <a:t>63.97</a:t>
                      </a:r>
                      <a:endParaRPr lang="zh-CN" altLang="en-US" b="0"/>
                    </a:p>
                  </a:txBody>
                  <a:tcPr anchor="ctr"/>
                </a:tc>
                <a:tc>
                  <a:txBody>
                    <a:bodyPr/>
                    <a:lstStyle/>
                    <a:p>
                      <a:pPr algn="ctr"/>
                      <a:r>
                        <a:rPr lang="en-US" altLang="zh-CN" b="0" dirty="0"/>
                        <a:t>75.95</a:t>
                      </a:r>
                      <a:endParaRPr lang="zh-CN" altLang="en-US" b="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31216051"/>
                  </a:ext>
                </a:extLst>
              </a:tr>
              <a:tr h="370840">
                <a:tc>
                  <a:txBody>
                    <a:bodyPr/>
                    <a:lstStyle/>
                    <a:p>
                      <a:pPr algn="ctr"/>
                      <a:r>
                        <a:rPr lang="en-US" altLang="zh-CN" dirty="0"/>
                        <a:t>GCN</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altLang="zh-CN" dirty="0"/>
                        <a:t>65.42</a:t>
                      </a:r>
                      <a:endParaRPr lang="zh-CN" altLang="en-US"/>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altLang="zh-CN" dirty="0"/>
                        <a:t>38.55</a:t>
                      </a:r>
                      <a:endParaRPr lang="zh-CN" altLang="en-US"/>
                    </a:p>
                  </a:txBody>
                  <a:tcPr anchor="ctr">
                    <a:lnB w="12700" cap="flat" cmpd="sng" algn="ctr">
                      <a:solidFill>
                        <a:schemeClr val="tx1"/>
                      </a:solidFill>
                      <a:prstDash val="solid"/>
                      <a:round/>
                      <a:headEnd type="none" w="med" len="med"/>
                      <a:tailEnd type="none" w="med" len="med"/>
                    </a:lnB>
                  </a:tcPr>
                </a:tc>
                <a:tc>
                  <a:txBody>
                    <a:bodyPr/>
                    <a:lstStyle/>
                    <a:p>
                      <a:pPr algn="ctr"/>
                      <a:r>
                        <a:rPr lang="en-US" altLang="zh-CN" dirty="0"/>
                        <a:t>50.73</a:t>
                      </a:r>
                      <a:endParaRPr lang="zh-CN" altLang="en-US"/>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altLang="zh-CN" b="0" dirty="0"/>
                        <a:t>62.40</a:t>
                      </a:r>
                      <a:endParaRPr lang="zh-CN" altLang="en-US" b="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altLang="zh-CN" b="0" dirty="0"/>
                        <a:t>35.05</a:t>
                      </a:r>
                      <a:endParaRPr lang="zh-CN" altLang="en-US" b="0"/>
                    </a:p>
                  </a:txBody>
                  <a:tcPr anchor="ctr">
                    <a:lnB w="12700" cap="flat" cmpd="sng" algn="ctr">
                      <a:solidFill>
                        <a:schemeClr val="tx1"/>
                      </a:solidFill>
                      <a:prstDash val="solid"/>
                      <a:round/>
                      <a:headEnd type="none" w="med" len="med"/>
                      <a:tailEnd type="none" w="med" len="med"/>
                    </a:lnB>
                  </a:tcPr>
                </a:tc>
                <a:tc>
                  <a:txBody>
                    <a:bodyPr/>
                    <a:lstStyle/>
                    <a:p>
                      <a:pPr algn="ctr"/>
                      <a:r>
                        <a:rPr lang="en-US" altLang="zh-CN" b="0" dirty="0"/>
                        <a:t>48.51</a:t>
                      </a:r>
                      <a:endParaRPr lang="zh-CN" altLang="en-US" b="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0916037"/>
                  </a:ext>
                </a:extLst>
              </a:tr>
              <a:tr h="370840">
                <a:tc>
                  <a:txBody>
                    <a:bodyPr/>
                    <a:lstStyle/>
                    <a:p>
                      <a:pPr algn="ctr"/>
                      <a:r>
                        <a:rPr lang="en-US" altLang="zh-CN"/>
                        <a:t>AAGCN [7]</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dirty="0"/>
                        <a:t>91.13</a:t>
                      </a:r>
                      <a:endParaRPr lang="zh-CN" altLang="en-US"/>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dirty="0"/>
                        <a:t>-</a:t>
                      </a:r>
                      <a:endParaRPr lang="zh-CN" altLang="en-US"/>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dirty="0"/>
                        <a:t>85.81</a:t>
                      </a:r>
                      <a:endParaRPr lang="zh-CN" altLang="en-US"/>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b="0" dirty="0"/>
                        <a:t>90.22</a:t>
                      </a:r>
                      <a:endParaRPr lang="zh-CN" altLang="en-US" b="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b="0" dirty="0"/>
                        <a:t>-</a:t>
                      </a:r>
                      <a:endParaRPr lang="zh-CN" altLang="en-US" b="0"/>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CN" b="0" dirty="0"/>
                        <a:t>85.21</a:t>
                      </a:r>
                      <a:endParaRPr lang="zh-CN" altLang="en-US" b="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96794632"/>
                  </a:ext>
                </a:extLst>
              </a:tr>
              <a:tr h="370840">
                <a:tc>
                  <a:txBody>
                    <a:bodyPr/>
                    <a:lstStyle/>
                    <a:p>
                      <a:pPr algn="ctr"/>
                      <a:r>
                        <a:rPr lang="en-US" altLang="zh-CN" dirty="0"/>
                        <a:t>Pham et al</a:t>
                      </a:r>
                      <a:r>
                        <a:rPr lang="en-US" altLang="zh-CN"/>
                        <a:t>. [7]</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91.09</a:t>
                      </a:r>
                      <a:endParaRPr lang="zh-CN" altLang="en-US"/>
                    </a:p>
                  </a:txBody>
                  <a:tcPr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a:t>
                      </a:r>
                      <a:endParaRPr lang="zh-CN" altLang="en-US"/>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86.26</a:t>
                      </a:r>
                      <a:endParaRPr lang="zh-CN" altLang="en-US"/>
                    </a:p>
                  </a:txBody>
                  <a:tcPr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b="0" dirty="0"/>
                        <a:t>90.64</a:t>
                      </a:r>
                      <a:endParaRPr lang="zh-CN" altLang="en-US" b="0"/>
                    </a:p>
                  </a:txBody>
                  <a:tcPr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b="0" dirty="0"/>
                        <a:t>-</a:t>
                      </a:r>
                      <a:endParaRPr lang="zh-CN" altLang="en-US" b="0"/>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b="0" dirty="0"/>
                        <a:t>85.52</a:t>
                      </a:r>
                      <a:endParaRPr lang="zh-CN" altLang="en-US" b="0"/>
                    </a:p>
                  </a:txBody>
                  <a:tcPr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2526940"/>
                  </a:ext>
                </a:extLst>
              </a:tr>
              <a:tr h="370840">
                <a:tc>
                  <a:txBody>
                    <a:bodyPr/>
                    <a:lstStyle/>
                    <a:p>
                      <a:pPr algn="ctr"/>
                      <a:r>
                        <a:rPr lang="en-US" altLang="zh-CN" b="1"/>
                        <a:t>Poseact</a:t>
                      </a:r>
                      <a:endParaRPr lang="zh-CN" altLang="en-US"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altLang="zh-CN" dirty="0"/>
                        <a:t>85.03</a:t>
                      </a:r>
                      <a:endParaRPr lang="zh-CN" altLang="en-US"/>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altLang="zh-CN" dirty="0"/>
                        <a:t>63.72</a:t>
                      </a:r>
                      <a:endParaRPr lang="zh-CN" altLang="en-US"/>
                    </a:p>
                  </a:txBody>
                  <a:tcPr anchor="ctr">
                    <a:lnT w="12700" cap="flat" cmpd="sng" algn="ctr">
                      <a:solidFill>
                        <a:schemeClr val="tx1"/>
                      </a:solidFill>
                      <a:prstDash val="solid"/>
                      <a:round/>
                      <a:headEnd type="none" w="med" len="med"/>
                      <a:tailEnd type="none" w="med" len="med"/>
                    </a:lnT>
                  </a:tcPr>
                </a:tc>
                <a:tc>
                  <a:txBody>
                    <a:bodyPr/>
                    <a:lstStyle/>
                    <a:p>
                      <a:pPr algn="ctr"/>
                      <a:r>
                        <a:rPr lang="en-US" altLang="zh-CN" dirty="0"/>
                        <a:t>76.91</a:t>
                      </a:r>
                      <a:endParaRPr lang="zh-CN" altLang="en-US"/>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altLang="zh-CN" b="0" dirty="0"/>
                        <a:t>86.29</a:t>
                      </a:r>
                      <a:endParaRPr lang="zh-CN" altLang="en-US" b="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altLang="zh-CN" b="0" dirty="0"/>
                        <a:t>68.76</a:t>
                      </a:r>
                      <a:endParaRPr lang="zh-CN" altLang="en-US" b="0"/>
                    </a:p>
                  </a:txBody>
                  <a:tcPr anchor="ctr">
                    <a:lnT w="12700" cap="flat" cmpd="sng" algn="ctr">
                      <a:solidFill>
                        <a:schemeClr val="tx1"/>
                      </a:solidFill>
                      <a:prstDash val="solid"/>
                      <a:round/>
                      <a:headEnd type="none" w="med" len="med"/>
                      <a:tailEnd type="none" w="med" len="med"/>
                    </a:lnT>
                  </a:tcPr>
                </a:tc>
                <a:tc>
                  <a:txBody>
                    <a:bodyPr/>
                    <a:lstStyle/>
                    <a:p>
                      <a:pPr algn="ctr"/>
                      <a:r>
                        <a:rPr lang="en-US" altLang="zh-CN" b="0" dirty="0"/>
                        <a:t>80.81</a:t>
                      </a:r>
                      <a:endParaRPr lang="zh-CN" altLang="en-US" b="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33517128"/>
                  </a:ext>
                </a:extLst>
              </a:tr>
              <a:tr h="370840">
                <a:tc>
                  <a:txBody>
                    <a:bodyPr/>
                    <a:lstStyle/>
                    <a:p>
                      <a:pPr algn="ctr"/>
                      <a:r>
                        <a:rPr lang="en-US" altLang="zh-CN" b="1"/>
                        <a:t>TempPoseact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altLang="zh-CN" b="0" dirty="0"/>
                        <a:t>87.31</a:t>
                      </a:r>
                      <a:endParaRPr lang="zh-CN" altLang="en-US" b="0"/>
                    </a:p>
                  </a:txBody>
                  <a:tcPr anchor="ctr">
                    <a:lnL w="12700" cap="flat" cmpd="sng" algn="ctr">
                      <a:solidFill>
                        <a:schemeClr val="tx1"/>
                      </a:solidFill>
                      <a:prstDash val="solid"/>
                      <a:round/>
                      <a:headEnd type="none" w="med" len="med"/>
                      <a:tailEnd type="none" w="med" len="med"/>
                    </a:lnL>
                  </a:tcPr>
                </a:tc>
                <a:tc>
                  <a:txBody>
                    <a:bodyPr/>
                    <a:lstStyle/>
                    <a:p>
                      <a:pPr algn="ctr"/>
                      <a:r>
                        <a:rPr lang="en-US" altLang="zh-CN" b="0" dirty="0"/>
                        <a:t>69.15</a:t>
                      </a:r>
                      <a:endParaRPr lang="zh-CN" altLang="en-US" b="0"/>
                    </a:p>
                  </a:txBody>
                  <a:tcPr anchor="ctr"/>
                </a:tc>
                <a:tc>
                  <a:txBody>
                    <a:bodyPr/>
                    <a:lstStyle/>
                    <a:p>
                      <a:pPr algn="ctr"/>
                      <a:r>
                        <a:rPr lang="en-US" altLang="zh-CN" b="0" dirty="0"/>
                        <a:t>81.15</a:t>
                      </a:r>
                      <a:endParaRPr lang="zh-CN" altLang="en-US" b="0"/>
                    </a:p>
                  </a:txBody>
                  <a:tcPr anchor="ctr">
                    <a:lnR w="12700" cap="flat" cmpd="sng" algn="ctr">
                      <a:solidFill>
                        <a:schemeClr val="tx1"/>
                      </a:solidFill>
                      <a:prstDash val="solid"/>
                      <a:round/>
                      <a:headEnd type="none" w="med" len="med"/>
                      <a:tailEnd type="none" w="med" len="med"/>
                    </a:lnR>
                  </a:tcPr>
                </a:tc>
                <a:tc>
                  <a:txBody>
                    <a:bodyPr/>
                    <a:lstStyle/>
                    <a:p>
                      <a:pPr algn="ctr"/>
                      <a:r>
                        <a:rPr lang="en-US" altLang="zh-CN" b="0" dirty="0"/>
                        <a:t>87.74</a:t>
                      </a:r>
                      <a:endParaRPr lang="zh-CN" altLang="en-US" b="0"/>
                    </a:p>
                  </a:txBody>
                  <a:tcPr anchor="ctr">
                    <a:lnL w="12700" cap="flat" cmpd="sng" algn="ctr">
                      <a:solidFill>
                        <a:schemeClr val="tx1"/>
                      </a:solidFill>
                      <a:prstDash val="solid"/>
                      <a:round/>
                      <a:headEnd type="none" w="med" len="med"/>
                      <a:tailEnd type="none" w="med" len="med"/>
                    </a:lnL>
                  </a:tcPr>
                </a:tc>
                <a:tc>
                  <a:txBody>
                    <a:bodyPr/>
                    <a:lstStyle/>
                    <a:p>
                      <a:pPr algn="ctr"/>
                      <a:r>
                        <a:rPr lang="en-US" altLang="zh-CN" b="0" dirty="0"/>
                        <a:t>70.11</a:t>
                      </a:r>
                      <a:endParaRPr lang="zh-CN" altLang="en-US" b="0"/>
                    </a:p>
                  </a:txBody>
                  <a:tcPr anchor="ctr"/>
                </a:tc>
                <a:tc>
                  <a:txBody>
                    <a:bodyPr/>
                    <a:lstStyle/>
                    <a:p>
                      <a:pPr algn="ctr"/>
                      <a:r>
                        <a:rPr lang="en-US" altLang="zh-CN" b="0" dirty="0"/>
                        <a:t>81.89</a:t>
                      </a:r>
                      <a:endParaRPr lang="zh-CN" altLang="en-US" b="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68972990"/>
                  </a:ext>
                </a:extLst>
              </a:tr>
            </a:tbl>
          </a:graphicData>
        </a:graphic>
      </p:graphicFrame>
      <p:sp>
        <p:nvSpPr>
          <p:cNvPr id="3" name="Left Brace 2">
            <a:extLst>
              <a:ext uri="{FF2B5EF4-FFF2-40B4-BE49-F238E27FC236}">
                <a16:creationId xmlns:a16="http://schemas.microsoft.com/office/drawing/2014/main" id="{12E0CBD6-C04E-475F-81AF-1462D4B74D1E}"/>
              </a:ext>
            </a:extLst>
          </p:cNvPr>
          <p:cNvSpPr/>
          <p:nvPr/>
        </p:nvSpPr>
        <p:spPr>
          <a:xfrm>
            <a:off x="522275" y="1561852"/>
            <a:ext cx="305765" cy="2974693"/>
          </a:xfrm>
          <a:prstGeom prst="leftBrace">
            <a:avLst>
              <a:gd name="adj1" fmla="val 99184"/>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solidFill>
                <a:schemeClr val="accent1">
                  <a:lumMod val="50000"/>
                </a:schemeClr>
              </a:solidFill>
            </a:endParaRPr>
          </a:p>
        </p:txBody>
      </p:sp>
      <p:sp>
        <p:nvSpPr>
          <p:cNvPr id="6" name="TextBox 5">
            <a:extLst>
              <a:ext uri="{FF2B5EF4-FFF2-40B4-BE49-F238E27FC236}">
                <a16:creationId xmlns:a16="http://schemas.microsoft.com/office/drawing/2014/main" id="{E640D6CE-138B-4E11-AC37-6A5CD503F48D}"/>
              </a:ext>
            </a:extLst>
          </p:cNvPr>
          <p:cNvSpPr txBox="1"/>
          <p:nvPr/>
        </p:nvSpPr>
        <p:spPr>
          <a:xfrm rot="10800000">
            <a:off x="128884" y="1422956"/>
            <a:ext cx="461665" cy="2974693"/>
          </a:xfrm>
          <a:prstGeom prst="rect">
            <a:avLst/>
          </a:prstGeom>
          <a:noFill/>
        </p:spPr>
        <p:txBody>
          <a:bodyPr vert="eaVert" wrap="square" rtlCol="0">
            <a:spAutoFit/>
          </a:bodyPr>
          <a:lstStyle/>
          <a:p>
            <a:r>
              <a:rPr lang="en-US" altLang="zh-CN">
                <a:solidFill>
                  <a:schemeClr val="accent1">
                    <a:lumMod val="50000"/>
                  </a:schemeClr>
                </a:solidFill>
              </a:rPr>
              <a:t>Baselines </a:t>
            </a:r>
            <a:r>
              <a:rPr lang="en-US" altLang="zh-CN" dirty="0">
                <a:solidFill>
                  <a:schemeClr val="accent1">
                    <a:lumMod val="50000"/>
                  </a:schemeClr>
                </a:solidFill>
              </a:rPr>
              <a:t>from TCG </a:t>
            </a:r>
            <a:r>
              <a:rPr lang="en-US" altLang="zh-CN">
                <a:solidFill>
                  <a:schemeClr val="accent1">
                    <a:lumMod val="50000"/>
                  </a:schemeClr>
                </a:solidFill>
              </a:rPr>
              <a:t>paper [4]</a:t>
            </a:r>
            <a:endParaRPr lang="zh-CN" altLang="en-US">
              <a:solidFill>
                <a:schemeClr val="accent1">
                  <a:lumMod val="50000"/>
                </a:schemeClr>
              </a:solidFil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4EF2455-13C5-41E5-B300-4EB7BC7903F5}"/>
                  </a:ext>
                </a:extLst>
              </p:cNvPr>
              <p:cNvSpPr txBox="1"/>
              <p:nvPr/>
            </p:nvSpPr>
            <p:spPr>
              <a:xfrm>
                <a:off x="8966524" y="899799"/>
                <a:ext cx="2606675" cy="52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𝐽𝑎𝑐𝑐𝑎𝑟𝑑</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𝑇𝑃</m:t>
                          </m:r>
                        </m:num>
                        <m:den>
                          <m:r>
                            <a:rPr lang="en-US" altLang="zh-CN" b="0" i="1" smtClean="0">
                              <a:latin typeface="Cambria Math" panose="02040503050406030204" pitchFamily="18" charset="0"/>
                            </a:rPr>
                            <m:t>𝑇𝑃</m:t>
                          </m:r>
                          <m:r>
                            <a:rPr lang="en-US" altLang="zh-CN" b="0" i="1" smtClean="0">
                              <a:latin typeface="Cambria Math" panose="02040503050406030204" pitchFamily="18" charset="0"/>
                            </a:rPr>
                            <m:t>+</m:t>
                          </m:r>
                          <m:r>
                            <a:rPr lang="en-US" altLang="zh-CN" b="0" i="1" smtClean="0">
                              <a:latin typeface="Cambria Math" panose="02040503050406030204" pitchFamily="18" charset="0"/>
                            </a:rPr>
                            <m:t>𝐹𝑃</m:t>
                          </m:r>
                          <m:r>
                            <a:rPr lang="en-US" altLang="zh-CN" b="0" i="1" smtClean="0">
                              <a:latin typeface="Cambria Math" panose="02040503050406030204" pitchFamily="18" charset="0"/>
                            </a:rPr>
                            <m:t>+</m:t>
                          </m:r>
                          <m:r>
                            <a:rPr lang="en-US" altLang="zh-CN" b="0" i="1" smtClean="0">
                              <a:latin typeface="Cambria Math" panose="02040503050406030204" pitchFamily="18" charset="0"/>
                            </a:rPr>
                            <m:t>𝐹𝑁</m:t>
                          </m:r>
                        </m:den>
                      </m:f>
                    </m:oMath>
                  </m:oMathPara>
                </a14:m>
                <a:endParaRPr lang="zh-CN" altLang="en-US"/>
              </a:p>
            </p:txBody>
          </p:sp>
        </mc:Choice>
        <mc:Fallback xmlns="">
          <p:sp>
            <p:nvSpPr>
              <p:cNvPr id="9" name="TextBox 8">
                <a:extLst>
                  <a:ext uri="{FF2B5EF4-FFF2-40B4-BE49-F238E27FC236}">
                    <a16:creationId xmlns:a16="http://schemas.microsoft.com/office/drawing/2014/main" id="{34EF2455-13C5-41E5-B300-4EB7BC7903F5}"/>
                  </a:ext>
                </a:extLst>
              </p:cNvPr>
              <p:cNvSpPr txBox="1">
                <a:spLocks noRot="1" noChangeAspect="1" noMove="1" noResize="1" noEditPoints="1" noAdjustHandles="1" noChangeArrowheads="1" noChangeShapeType="1" noTextEdit="1"/>
              </p:cNvSpPr>
              <p:nvPr/>
            </p:nvSpPr>
            <p:spPr>
              <a:xfrm>
                <a:off x="8966524" y="899799"/>
                <a:ext cx="2606675" cy="523157"/>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C19138E-5810-4CE3-917F-498296575411}"/>
                  </a:ext>
                </a:extLst>
              </p:cNvPr>
              <p:cNvSpPr txBox="1"/>
              <p:nvPr/>
            </p:nvSpPr>
            <p:spPr>
              <a:xfrm>
                <a:off x="8966524" y="1575159"/>
                <a:ext cx="2869440" cy="5725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𝐹</m:t>
                      </m:r>
                      <m:r>
                        <a:rPr lang="en-US" altLang="zh-CN" b="0" i="1" smtClean="0">
                          <a:latin typeface="Cambria Math" panose="02040503050406030204" pitchFamily="18" charset="0"/>
                        </a:rPr>
                        <m:t>1= </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2 ∗</m:t>
                          </m:r>
                          <m:r>
                            <a:rPr lang="en-US" altLang="zh-CN" b="0" i="1" smtClean="0">
                              <a:latin typeface="Cambria Math" panose="02040503050406030204" pitchFamily="18" charset="0"/>
                            </a:rPr>
                            <m:t>𝑝𝑟𝑒𝑐𝑖𝑠𝑖𝑜𝑛</m:t>
                          </m:r>
                          <m:r>
                            <a:rPr lang="en-US" altLang="zh-CN" b="0" i="1" smtClean="0">
                              <a:latin typeface="Cambria Math" panose="02040503050406030204" pitchFamily="18" charset="0"/>
                            </a:rPr>
                            <m:t>∗</m:t>
                          </m:r>
                          <m:r>
                            <a:rPr lang="en-US" altLang="zh-CN" b="0" i="1" smtClean="0">
                              <a:latin typeface="Cambria Math" panose="02040503050406030204" pitchFamily="18" charset="0"/>
                            </a:rPr>
                            <m:t>𝑟𝑒𝑐𝑎𝑙𝑙</m:t>
                          </m:r>
                        </m:num>
                        <m:den>
                          <m:r>
                            <a:rPr lang="en-US" altLang="zh-CN" i="1">
                              <a:latin typeface="Cambria Math" panose="02040503050406030204" pitchFamily="18" charset="0"/>
                            </a:rPr>
                            <m:t>𝑝𝑟𝑒𝑐𝑖𝑠𝑖𝑜𝑛</m:t>
                          </m:r>
                          <m:r>
                            <a:rPr lang="en-US" altLang="zh-CN" b="0" i="1" smtClean="0">
                              <a:latin typeface="Cambria Math" panose="02040503050406030204" pitchFamily="18" charset="0"/>
                            </a:rPr>
                            <m:t>+</m:t>
                          </m:r>
                          <m:r>
                            <a:rPr lang="en-US" altLang="zh-CN" i="1">
                              <a:latin typeface="Cambria Math" panose="02040503050406030204" pitchFamily="18" charset="0"/>
                            </a:rPr>
                            <m:t>𝑟𝑒𝑐𝑎𝑙𝑙</m:t>
                          </m:r>
                        </m:den>
                      </m:f>
                    </m:oMath>
                  </m:oMathPara>
                </a14:m>
                <a:endParaRPr lang="zh-CN" altLang="en-US"/>
              </a:p>
            </p:txBody>
          </p:sp>
        </mc:Choice>
        <mc:Fallback xmlns="">
          <p:sp>
            <p:nvSpPr>
              <p:cNvPr id="11" name="TextBox 10">
                <a:extLst>
                  <a:ext uri="{FF2B5EF4-FFF2-40B4-BE49-F238E27FC236}">
                    <a16:creationId xmlns:a16="http://schemas.microsoft.com/office/drawing/2014/main" id="{7C19138E-5810-4CE3-917F-498296575411}"/>
                  </a:ext>
                </a:extLst>
              </p:cNvPr>
              <p:cNvSpPr txBox="1">
                <a:spLocks noRot="1" noChangeAspect="1" noMove="1" noResize="1" noEditPoints="1" noAdjustHandles="1" noChangeArrowheads="1" noChangeShapeType="1" noTextEdit="1"/>
              </p:cNvSpPr>
              <p:nvPr/>
            </p:nvSpPr>
            <p:spPr>
              <a:xfrm>
                <a:off x="8966524" y="1575159"/>
                <a:ext cx="2869440" cy="572593"/>
              </a:xfrm>
              <a:prstGeom prst="rect">
                <a:avLst/>
              </a:prstGeom>
              <a:blipFill>
                <a:blip r:embed="rId4"/>
                <a:stretch>
                  <a:fillRect/>
                </a:stretch>
              </a:blipFill>
            </p:spPr>
            <p:txBody>
              <a:bodyPr/>
              <a:lstStyle/>
              <a:p>
                <a:r>
                  <a:rPr lang="zh-CN" altLang="en-US">
                    <a:noFill/>
                  </a:rPr>
                  <a:t> </a:t>
                </a:r>
              </a:p>
            </p:txBody>
          </p:sp>
        </mc:Fallback>
      </mc:AlternateContent>
      <p:sp>
        <p:nvSpPr>
          <p:cNvPr id="12" name="Arrow: Right 11">
            <a:extLst>
              <a:ext uri="{FF2B5EF4-FFF2-40B4-BE49-F238E27FC236}">
                <a16:creationId xmlns:a16="http://schemas.microsoft.com/office/drawing/2014/main" id="{080FA9EA-67F0-45FF-844D-CEC82182FC74}"/>
              </a:ext>
            </a:extLst>
          </p:cNvPr>
          <p:cNvSpPr/>
          <p:nvPr/>
        </p:nvSpPr>
        <p:spPr>
          <a:xfrm rot="10800000">
            <a:off x="8841433" y="5799210"/>
            <a:ext cx="445853" cy="184826"/>
          </a:xfrm>
          <a:prstGeom prst="rightArrow">
            <a:avLst>
              <a:gd name="adj1" fmla="val 50000"/>
              <a:gd name="adj2" fmla="val 94314"/>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Arrow: Right 12">
            <a:extLst>
              <a:ext uri="{FF2B5EF4-FFF2-40B4-BE49-F238E27FC236}">
                <a16:creationId xmlns:a16="http://schemas.microsoft.com/office/drawing/2014/main" id="{27192AD0-4E32-434A-A5C6-22A71FA99198}"/>
              </a:ext>
            </a:extLst>
          </p:cNvPr>
          <p:cNvSpPr/>
          <p:nvPr/>
        </p:nvSpPr>
        <p:spPr>
          <a:xfrm rot="10800000">
            <a:off x="8841433" y="5383543"/>
            <a:ext cx="445853" cy="184826"/>
          </a:xfrm>
          <a:prstGeom prst="rightArrow">
            <a:avLst>
              <a:gd name="adj1" fmla="val 50000"/>
              <a:gd name="adj2" fmla="val 94314"/>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a:extLst>
              <a:ext uri="{FF2B5EF4-FFF2-40B4-BE49-F238E27FC236}">
                <a16:creationId xmlns:a16="http://schemas.microsoft.com/office/drawing/2014/main" id="{8D924BD3-262B-4849-9E13-DA17E8A33C5F}"/>
              </a:ext>
            </a:extLst>
          </p:cNvPr>
          <p:cNvSpPr txBox="1"/>
          <p:nvPr/>
        </p:nvSpPr>
        <p:spPr>
          <a:xfrm>
            <a:off x="8983254" y="2603407"/>
            <a:ext cx="2988830" cy="646331"/>
          </a:xfrm>
          <a:prstGeom prst="rect">
            <a:avLst/>
          </a:prstGeom>
          <a:noFill/>
        </p:spPr>
        <p:txBody>
          <a:bodyPr wrap="square">
            <a:spAutoFit/>
          </a:bodyPr>
          <a:lstStyle/>
          <a:p>
            <a:r>
              <a:rPr lang="en-US" altLang="zh-CN" dirty="0">
                <a:ea typeface="黑体" panose="02010609060101010101" pitchFamily="49" charset="-122"/>
                <a:cs typeface="Times New Roman" panose="02020603050405020304" pitchFamily="18" charset="0"/>
              </a:rPr>
              <a:t>Temporal info helps, but may not be crucial in TCG</a:t>
            </a:r>
          </a:p>
        </p:txBody>
      </p:sp>
      <p:sp>
        <p:nvSpPr>
          <p:cNvPr id="17" name="TextBox 16">
            <a:extLst>
              <a:ext uri="{FF2B5EF4-FFF2-40B4-BE49-F238E27FC236}">
                <a16:creationId xmlns:a16="http://schemas.microsoft.com/office/drawing/2014/main" id="{7C28C4AF-6685-4B19-A506-0C83B8612894}"/>
              </a:ext>
            </a:extLst>
          </p:cNvPr>
          <p:cNvSpPr txBox="1"/>
          <p:nvPr/>
        </p:nvSpPr>
        <p:spPr>
          <a:xfrm>
            <a:off x="8966524" y="3298373"/>
            <a:ext cx="3192134" cy="646331"/>
          </a:xfrm>
          <a:prstGeom prst="rect">
            <a:avLst/>
          </a:prstGeom>
          <a:noFill/>
        </p:spPr>
        <p:txBody>
          <a:bodyPr wrap="square">
            <a:spAutoFit/>
          </a:bodyPr>
          <a:lstStyle/>
          <a:p>
            <a:r>
              <a:rPr lang="en-US" altLang="zh-CN">
                <a:ea typeface="黑体" panose="02010609060101010101" pitchFamily="49" charset="-122"/>
                <a:cs typeface="Times New Roman" panose="02020603050405020304" pitchFamily="18" charset="0"/>
              </a:rPr>
              <a:t>Simple architecture, but still comparable to complicated ones</a:t>
            </a:r>
            <a:endParaRPr lang="en-US" altLang="zh-CN" dirty="0">
              <a:ea typeface="黑体" panose="02010609060101010101" pitchFamily="49" charset="-122"/>
              <a:cs typeface="Times New Roman" panose="02020603050405020304" pitchFamily="18" charset="0"/>
            </a:endParaRPr>
          </a:p>
        </p:txBody>
      </p:sp>
      <p:sp>
        <p:nvSpPr>
          <p:cNvPr id="18" name="TextBox 17">
            <a:extLst>
              <a:ext uri="{FF2B5EF4-FFF2-40B4-BE49-F238E27FC236}">
                <a16:creationId xmlns:a16="http://schemas.microsoft.com/office/drawing/2014/main" id="{A70B5ED4-FE91-4AE1-9840-2EAEEAC76C99}"/>
              </a:ext>
            </a:extLst>
          </p:cNvPr>
          <p:cNvSpPr txBox="1"/>
          <p:nvPr/>
        </p:nvSpPr>
        <p:spPr>
          <a:xfrm>
            <a:off x="327333" y="6073833"/>
            <a:ext cx="11165120" cy="430887"/>
          </a:xfrm>
          <a:prstGeom prst="rect">
            <a:avLst/>
          </a:prstGeom>
          <a:noFill/>
        </p:spPr>
        <p:txBody>
          <a:bodyPr wrap="square" rtlCol="0">
            <a:spAutoFit/>
          </a:bodyPr>
          <a:lstStyle/>
          <a:p>
            <a:r>
              <a:rPr lang="en-US" altLang="zh-CN" sz="1100"/>
              <a:t>[4] Wiederer et al., Traffic Control Gesture Recognition for Autonomous Vehicles. IROS 2020</a:t>
            </a:r>
          </a:p>
          <a:p>
            <a:r>
              <a:rPr lang="en-US" altLang="zh-CN" sz="1100"/>
              <a:t>[7] </a:t>
            </a:r>
            <a:r>
              <a:rPr lang="en-US" altLang="zh-CN" sz="1100" dirty="0"/>
              <a:t>Pham, et </a:t>
            </a:r>
            <a:r>
              <a:rPr lang="en-US" altLang="zh-CN" sz="1100"/>
              <a:t>al., An </a:t>
            </a:r>
            <a:r>
              <a:rPr lang="en-US" altLang="zh-CN" sz="1100" dirty="0"/>
              <a:t>Efficient Feature Fusion of Graph Convolutional Networks and Its Application for Real-Time Traffic Control Gestures </a:t>
            </a:r>
            <a:r>
              <a:rPr lang="en-US" altLang="zh-CN" sz="1100"/>
              <a:t>Recognition. </a:t>
            </a:r>
            <a:r>
              <a:rPr lang="en-US" altLang="zh-CN" sz="1100" dirty="0"/>
              <a:t>IEEE Access 2021.</a:t>
            </a:r>
            <a:endParaRPr lang="zh-CN" altLang="en-US" sz="1100"/>
          </a:p>
        </p:txBody>
      </p:sp>
      <p:sp>
        <p:nvSpPr>
          <p:cNvPr id="19" name="Arrow: Right 18">
            <a:extLst>
              <a:ext uri="{FF2B5EF4-FFF2-40B4-BE49-F238E27FC236}">
                <a16:creationId xmlns:a16="http://schemas.microsoft.com/office/drawing/2014/main" id="{17E26987-F9D0-43EF-833A-E6CA124C4C42}"/>
              </a:ext>
            </a:extLst>
          </p:cNvPr>
          <p:cNvSpPr/>
          <p:nvPr/>
        </p:nvSpPr>
        <p:spPr>
          <a:xfrm rot="10800000">
            <a:off x="8836801" y="5038597"/>
            <a:ext cx="445853" cy="184826"/>
          </a:xfrm>
          <a:prstGeom prst="rightArrow">
            <a:avLst>
              <a:gd name="adj1" fmla="val 50000"/>
              <a:gd name="adj2" fmla="val 94314"/>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9293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9" grpId="0"/>
      <p:bldP spid="11" grpId="0"/>
      <p:bldP spid="12" grpId="0" animBg="1"/>
      <p:bldP spid="13" grpId="0" animBg="1"/>
      <p:bldP spid="13" grpId="1" animBg="1"/>
      <p:bldP spid="16" grpId="0"/>
      <p:bldP spid="17" grpId="0"/>
      <p:bldP spid="18"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D9F-E802-4823-9B6C-284F36FAF5EF}"/>
              </a:ext>
            </a:extLst>
          </p:cNvPr>
          <p:cNvSpPr>
            <a:spLocks noGrp="1"/>
          </p:cNvSpPr>
          <p:nvPr>
            <p:ph type="title"/>
          </p:nvPr>
        </p:nvSpPr>
        <p:spPr>
          <a:xfrm>
            <a:off x="336000" y="1703"/>
            <a:ext cx="8182187" cy="504001"/>
          </a:xfrm>
        </p:spPr>
        <p:txBody>
          <a:bodyPr>
            <a:normAutofit/>
          </a:bodyPr>
          <a:lstStyle/>
          <a:p>
            <a:r>
              <a:rPr lang="en-US" altLang="zh-CN" dirty="0"/>
              <a:t>Action </a:t>
            </a:r>
            <a:r>
              <a:rPr lang="en-US" altLang="zh-CN"/>
              <a:t>Recognition Results </a:t>
            </a:r>
            <a:r>
              <a:rPr lang="en-US" altLang="zh-CN" dirty="0"/>
              <a:t>on TITAN</a:t>
            </a:r>
            <a:endParaRPr lang="zh-CN" altLang="en-US"/>
          </a:p>
        </p:txBody>
      </p:sp>
      <p:sp>
        <p:nvSpPr>
          <p:cNvPr id="7" name="Date Placeholder 6">
            <a:extLst>
              <a:ext uri="{FF2B5EF4-FFF2-40B4-BE49-F238E27FC236}">
                <a16:creationId xmlns:a16="http://schemas.microsoft.com/office/drawing/2014/main" id="{42E324C7-A621-47D1-B210-A176370D65AA}"/>
              </a:ext>
            </a:extLst>
          </p:cNvPr>
          <p:cNvSpPr>
            <a:spLocks noGrp="1"/>
          </p:cNvSpPr>
          <p:nvPr>
            <p:ph type="dt" sz="half" idx="10"/>
          </p:nvPr>
        </p:nvSpPr>
        <p:spPr/>
        <p:txBody>
          <a:bodyPr/>
          <a:lstStyle/>
          <a:p>
            <a:fld id="{FB4C2DB0-B759-4B1D-8FF5-151A43C26E33}" type="datetime4">
              <a:rPr lang="en-US" altLang="zh-CN" smtClean="0"/>
              <a:t>August 21, 2022</a:t>
            </a:fld>
            <a:endParaRPr lang="zh-CN" altLang="en-US"/>
          </a:p>
        </p:txBody>
      </p:sp>
      <p:sp>
        <p:nvSpPr>
          <p:cNvPr id="4" name="Footer Placeholder 3">
            <a:extLst>
              <a:ext uri="{FF2B5EF4-FFF2-40B4-BE49-F238E27FC236}">
                <a16:creationId xmlns:a16="http://schemas.microsoft.com/office/drawing/2014/main" id="{CDF42937-01A2-48C5-8270-2D1B6C835197}"/>
              </a:ext>
            </a:extLst>
          </p:cNvPr>
          <p:cNvSpPr>
            <a:spLocks noGrp="1"/>
          </p:cNvSpPr>
          <p:nvPr>
            <p:ph type="ftr" sz="quarter" idx="11"/>
          </p:nvPr>
        </p:nvSpPr>
        <p:spPr/>
        <p:txBody>
          <a:bodyPr/>
          <a:lstStyle/>
          <a:p>
            <a:r>
              <a:rPr lang="en-US" altLang="zh-CN" dirty="0"/>
              <a:t>Action Recognition for Self-Driving Cars</a:t>
            </a:r>
            <a:endParaRPr lang="zh-CN" altLang="en-US"/>
          </a:p>
        </p:txBody>
      </p:sp>
      <p:sp>
        <p:nvSpPr>
          <p:cNvPr id="8" name="Slide Number Placeholder 7">
            <a:extLst>
              <a:ext uri="{FF2B5EF4-FFF2-40B4-BE49-F238E27FC236}">
                <a16:creationId xmlns:a16="http://schemas.microsoft.com/office/drawing/2014/main" id="{78190326-DEF1-4A8C-B376-12FEE4F34FE3}"/>
              </a:ext>
            </a:extLst>
          </p:cNvPr>
          <p:cNvSpPr>
            <a:spLocks noGrp="1"/>
          </p:cNvSpPr>
          <p:nvPr>
            <p:ph type="sldNum" sz="quarter" idx="12"/>
          </p:nvPr>
        </p:nvSpPr>
        <p:spPr/>
        <p:txBody>
          <a:bodyPr/>
          <a:lstStyle/>
          <a:p>
            <a:fld id="{B6EE4CE8-67DD-4AAC-82D8-3F81517F6647}" type="slidenum">
              <a:rPr lang="zh-CN" altLang="en-US" smtClean="0"/>
              <a:pPr/>
              <a:t>8</a:t>
            </a:fld>
            <a:endParaRPr lang="zh-CN" altLang="en-US"/>
          </a:p>
        </p:txBody>
      </p:sp>
      <p:graphicFrame>
        <p:nvGraphicFramePr>
          <p:cNvPr id="9" name="Table 9">
            <a:extLst>
              <a:ext uri="{FF2B5EF4-FFF2-40B4-BE49-F238E27FC236}">
                <a16:creationId xmlns:a16="http://schemas.microsoft.com/office/drawing/2014/main" id="{1AB5F89D-D445-46AD-9D38-D852D86D1A27}"/>
              </a:ext>
            </a:extLst>
          </p:cNvPr>
          <p:cNvGraphicFramePr>
            <a:graphicFrameLocks noGrp="1"/>
          </p:cNvGraphicFramePr>
          <p:nvPr>
            <p:extLst>
              <p:ext uri="{D42A27DB-BD31-4B8C-83A1-F6EECF244321}">
                <p14:modId xmlns:p14="http://schemas.microsoft.com/office/powerpoint/2010/main" val="3586225821"/>
              </p:ext>
            </p:extLst>
          </p:nvPr>
        </p:nvGraphicFramePr>
        <p:xfrm>
          <a:off x="2558902" y="2252855"/>
          <a:ext cx="6881764" cy="3235960"/>
        </p:xfrm>
        <a:graphic>
          <a:graphicData uri="http://schemas.openxmlformats.org/drawingml/2006/table">
            <a:tbl>
              <a:tblPr firstRow="1" bandRow="1">
                <a:tableStyleId>{5940675A-B579-460E-94D1-54222C63F5DA}</a:tableStyleId>
              </a:tblPr>
              <a:tblGrid>
                <a:gridCol w="1720441">
                  <a:extLst>
                    <a:ext uri="{9D8B030D-6E8A-4147-A177-3AD203B41FA5}">
                      <a16:colId xmlns:a16="http://schemas.microsoft.com/office/drawing/2014/main" val="75536709"/>
                    </a:ext>
                  </a:extLst>
                </a:gridCol>
                <a:gridCol w="1720441">
                  <a:extLst>
                    <a:ext uri="{9D8B030D-6E8A-4147-A177-3AD203B41FA5}">
                      <a16:colId xmlns:a16="http://schemas.microsoft.com/office/drawing/2014/main" val="4263428273"/>
                    </a:ext>
                  </a:extLst>
                </a:gridCol>
                <a:gridCol w="1720441">
                  <a:extLst>
                    <a:ext uri="{9D8B030D-6E8A-4147-A177-3AD203B41FA5}">
                      <a16:colId xmlns:a16="http://schemas.microsoft.com/office/drawing/2014/main" val="4086986037"/>
                    </a:ext>
                  </a:extLst>
                </a:gridCol>
                <a:gridCol w="1720441">
                  <a:extLst>
                    <a:ext uri="{9D8B030D-6E8A-4147-A177-3AD203B41FA5}">
                      <a16:colId xmlns:a16="http://schemas.microsoft.com/office/drawing/2014/main" val="2782608310"/>
                    </a:ext>
                  </a:extLst>
                </a:gridCol>
              </a:tblGrid>
              <a:tr h="370840">
                <a:tc>
                  <a:txBody>
                    <a:bodyPr/>
                    <a:lstStyle/>
                    <a:p>
                      <a:pPr algn="l"/>
                      <a:r>
                        <a:rPr lang="en-US" altLang="zh-CN" dirty="0"/>
                        <a:t>Method</a:t>
                      </a:r>
                      <a:endParaRPr lang="zh-CN" altLang="en-US" dirty="0"/>
                    </a:p>
                  </a:txBody>
                  <a:tcPr anchor="ctr"/>
                </a:tc>
                <a:tc>
                  <a:txBody>
                    <a:bodyPr/>
                    <a:lstStyle/>
                    <a:p>
                      <a:pPr algn="ctr"/>
                      <a:r>
                        <a:rPr lang="en-US" altLang="zh-CN" dirty="0"/>
                        <a:t>I3D</a:t>
                      </a:r>
                      <a:endParaRPr lang="zh-CN" altLang="en-US" dirty="0"/>
                    </a:p>
                  </a:txBody>
                  <a:tcPr anchor="ctr"/>
                </a:tc>
                <a:tc>
                  <a:txBody>
                    <a:bodyPr/>
                    <a:lstStyle/>
                    <a:p>
                      <a:pPr algn="ctr"/>
                      <a:r>
                        <a:rPr lang="en-US" altLang="zh-CN" dirty="0"/>
                        <a:t>3D ResNet</a:t>
                      </a:r>
                      <a:endParaRPr lang="zh-CN" altLang="en-US" dirty="0"/>
                    </a:p>
                  </a:txBody>
                  <a:tcPr anchor="ctr"/>
                </a:tc>
                <a:tc>
                  <a:txBody>
                    <a:bodyPr/>
                    <a:lstStyle/>
                    <a:p>
                      <a:pPr algn="ctr"/>
                      <a:r>
                        <a:rPr lang="en-US" altLang="zh-CN"/>
                        <a:t>Poseact (Multitask)</a:t>
                      </a:r>
                      <a:endParaRPr lang="zh-CN" altLang="en-US" dirty="0" err="1"/>
                    </a:p>
                  </a:txBody>
                  <a:tcPr anchor="ctr"/>
                </a:tc>
                <a:extLst>
                  <a:ext uri="{0D108BD9-81ED-4DB2-BD59-A6C34878D82A}">
                    <a16:rowId xmlns:a16="http://schemas.microsoft.com/office/drawing/2014/main" val="956393158"/>
                  </a:ext>
                </a:extLst>
              </a:tr>
              <a:tr h="370840">
                <a:tc>
                  <a:txBody>
                    <a:bodyPr/>
                    <a:lstStyle/>
                    <a:p>
                      <a:pPr algn="l"/>
                      <a:r>
                        <a:rPr lang="en-US" altLang="zh-CN" dirty="0"/>
                        <a:t>Backbone</a:t>
                      </a:r>
                      <a:endParaRPr lang="zh-CN" altLang="en-US" dirty="0"/>
                    </a:p>
                  </a:txBody>
                  <a:tcPr anchor="ctr">
                    <a:lnL w="6350">
                      <a:solidFill>
                        <a:schemeClr val="tx1"/>
                      </a:solidFill>
                    </a:lnL>
                    <a:lnB w="12700" cap="flat" cmpd="sng" algn="ctr">
                      <a:solidFill>
                        <a:schemeClr val="tx1"/>
                      </a:solidFill>
                      <a:prstDash val="solid"/>
                      <a:round/>
                      <a:headEnd type="none" w="med" len="med"/>
                      <a:tailEnd type="none" w="med" len="med"/>
                    </a:lnB>
                  </a:tcPr>
                </a:tc>
                <a:tc>
                  <a:txBody>
                    <a:bodyPr/>
                    <a:lstStyle/>
                    <a:p>
                      <a:pPr algn="ctr"/>
                      <a:r>
                        <a:rPr lang="en-US" altLang="zh-CN" dirty="0"/>
                        <a:t>InceptionV1</a:t>
                      </a:r>
                      <a:endParaRPr lang="zh-CN" alt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altLang="zh-CN" dirty="0"/>
                        <a:t>ResNet50</a:t>
                      </a:r>
                      <a:endParaRPr lang="zh-CN" altLang="en-US" dirty="0"/>
                    </a:p>
                  </a:txBody>
                  <a:tcPr anchor="ctr">
                    <a:lnB w="12700" cap="flat" cmpd="sng" algn="ctr">
                      <a:solidFill>
                        <a:schemeClr val="tx1"/>
                      </a:solidFill>
                      <a:prstDash val="solid"/>
                      <a:round/>
                      <a:headEnd type="none" w="med" len="med"/>
                      <a:tailEnd type="none" w="med" len="med"/>
                    </a:lnB>
                  </a:tcPr>
                </a:tc>
                <a:tc>
                  <a:txBody>
                    <a:bodyPr/>
                    <a:lstStyle/>
                    <a:p>
                      <a:pPr algn="ctr"/>
                      <a:endParaRPr lang="zh-CN" altLang="en-US"/>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7047215"/>
                  </a:ext>
                </a:extLst>
              </a:tr>
              <a:tr h="370840">
                <a:tc>
                  <a:txBody>
                    <a:bodyPr/>
                    <a:lstStyle/>
                    <a:p>
                      <a:r>
                        <a:rPr lang="en-US" altLang="zh-CN" dirty="0"/>
                        <a:t>atomic</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dirty="0"/>
                        <a:t>0.9219</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dirty="0"/>
                        <a:t>0.7552</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dirty="0"/>
                        <a:t>0.8001</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1507031"/>
                  </a:ext>
                </a:extLst>
              </a:tr>
              <a:tr h="370840">
                <a:tc>
                  <a:txBody>
                    <a:bodyPr/>
                    <a:lstStyle/>
                    <a:p>
                      <a:r>
                        <a:rPr lang="en-US" altLang="zh-CN" dirty="0"/>
                        <a:t>simple context</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0.5318</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0.3173</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0.4797</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13699689"/>
                  </a:ext>
                </a:extLst>
              </a:tr>
              <a:tr h="370840">
                <a:tc>
                  <a:txBody>
                    <a:bodyPr/>
                    <a:lstStyle/>
                    <a:p>
                      <a:r>
                        <a:rPr lang="en-US" altLang="zh-CN" dirty="0"/>
                        <a:t>complex context</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0.9881</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0.9880</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0.9780</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1700503"/>
                  </a:ext>
                </a:extLst>
              </a:tr>
              <a:tr h="370840">
                <a:tc>
                  <a:txBody>
                    <a:bodyPr/>
                    <a:lstStyle/>
                    <a:p>
                      <a:r>
                        <a:rPr lang="en-US" altLang="zh-CN" dirty="0"/>
                        <a:t>communicative</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0.8649</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0.8648</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dirty="0"/>
                        <a:t>0.8369</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50861372"/>
                  </a:ext>
                </a:extLst>
              </a:tr>
              <a:tr h="370840">
                <a:tc>
                  <a:txBody>
                    <a:bodyPr/>
                    <a:lstStyle/>
                    <a:p>
                      <a:r>
                        <a:rPr lang="en-US" altLang="zh-CN" dirty="0"/>
                        <a:t>transportive</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dirty="0"/>
                        <a:t>0.9080</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dirty="0"/>
                        <a:t>0.9081</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dirty="0"/>
                        <a:t>0.8980</a:t>
                      </a: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3482792"/>
                  </a:ext>
                </a:extLst>
              </a:tr>
              <a:tr h="370840">
                <a:tc>
                  <a:txBody>
                    <a:bodyPr/>
                    <a:lstStyle/>
                    <a:p>
                      <a:r>
                        <a:rPr lang="en-US" altLang="zh-CN" dirty="0"/>
                        <a:t>overall</a:t>
                      </a:r>
                      <a:endParaRPr lang="zh-CN" alt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0.8429</a:t>
                      </a:r>
                      <a:endParaRPr lang="zh-CN" alt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0.7667</a:t>
                      </a:r>
                      <a:endParaRPr lang="zh-CN" alt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0.7985</a:t>
                      </a:r>
                      <a:endParaRPr lang="zh-CN" altLang="en-US"/>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3857454"/>
                  </a:ext>
                </a:extLst>
              </a:tr>
            </a:tbl>
          </a:graphicData>
        </a:graphic>
      </p:graphicFrame>
      <p:sp>
        <p:nvSpPr>
          <p:cNvPr id="10" name="矩形 5">
            <a:extLst>
              <a:ext uri="{FF2B5EF4-FFF2-40B4-BE49-F238E27FC236}">
                <a16:creationId xmlns:a16="http://schemas.microsoft.com/office/drawing/2014/main" id="{8D444246-55B3-4B46-93D7-7A653E596739}"/>
              </a:ext>
            </a:extLst>
          </p:cNvPr>
          <p:cNvSpPr/>
          <p:nvPr/>
        </p:nvSpPr>
        <p:spPr>
          <a:xfrm>
            <a:off x="336000" y="711421"/>
            <a:ext cx="10424364" cy="461665"/>
          </a:xfrm>
          <a:prstGeom prst="rect">
            <a:avLst/>
          </a:prstGeom>
        </p:spPr>
        <p:txBody>
          <a:bodyPr wrap="square">
            <a:spAutoFit/>
          </a:bodyPr>
          <a:lstStyle/>
          <a:p>
            <a:pPr marL="342891" indent="-342891">
              <a:buFont typeface="Wingdings" panose="05000000000000000000" pitchFamily="2" charset="2"/>
              <a:buChar char="p"/>
            </a:pPr>
            <a:r>
              <a:rPr lang="en-US" altLang="zh-CN" sz="2400" dirty="0">
                <a:ea typeface="黑体" panose="02010609060101010101" pitchFamily="49" charset="-122"/>
                <a:cs typeface="Times New Roman" panose="02020603050405020304" pitchFamily="18" charset="0"/>
              </a:rPr>
              <a:t>Classification Accuracy </a:t>
            </a:r>
            <a:r>
              <a:rPr lang="en-US" altLang="zh-CN" sz="2400">
                <a:ea typeface="黑体" panose="02010609060101010101" pitchFamily="49" charset="-122"/>
                <a:cs typeface="Times New Roman" panose="02020603050405020304" pitchFamily="18" charset="0"/>
              </a:rPr>
              <a:t>on Test Set</a:t>
            </a:r>
            <a:endParaRPr lang="en-US" altLang="zh-CN" sz="2400" dirty="0">
              <a:ea typeface="黑体" panose="02010609060101010101" pitchFamily="49" charset="-122"/>
              <a:cs typeface="Times New Roman" panose="02020603050405020304" pitchFamily="18" charset="0"/>
            </a:endParaRPr>
          </a:p>
        </p:txBody>
      </p:sp>
      <p:sp>
        <p:nvSpPr>
          <p:cNvPr id="12" name="Left Brace 11">
            <a:extLst>
              <a:ext uri="{FF2B5EF4-FFF2-40B4-BE49-F238E27FC236}">
                <a16:creationId xmlns:a16="http://schemas.microsoft.com/office/drawing/2014/main" id="{A041097F-26AB-4218-B606-6CE75091FA78}"/>
              </a:ext>
            </a:extLst>
          </p:cNvPr>
          <p:cNvSpPr/>
          <p:nvPr/>
        </p:nvSpPr>
        <p:spPr>
          <a:xfrm rot="5400000">
            <a:off x="5848426" y="395938"/>
            <a:ext cx="302717" cy="3411117"/>
          </a:xfrm>
          <a:prstGeom prst="leftBrace">
            <a:avLst>
              <a:gd name="adj1" fmla="val 99184"/>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solidFill>
                <a:schemeClr val="accent1">
                  <a:lumMod val="50000"/>
                </a:schemeClr>
              </a:solidFill>
            </a:endParaRPr>
          </a:p>
        </p:txBody>
      </p:sp>
      <p:sp>
        <p:nvSpPr>
          <p:cNvPr id="13" name="TextBox 12">
            <a:extLst>
              <a:ext uri="{FF2B5EF4-FFF2-40B4-BE49-F238E27FC236}">
                <a16:creationId xmlns:a16="http://schemas.microsoft.com/office/drawing/2014/main" id="{F86E5AC2-A4D3-433A-BD21-27248C0C6CF3}"/>
              </a:ext>
            </a:extLst>
          </p:cNvPr>
          <p:cNvSpPr txBox="1"/>
          <p:nvPr/>
        </p:nvSpPr>
        <p:spPr>
          <a:xfrm rot="16200000">
            <a:off x="7139284" y="327902"/>
            <a:ext cx="461665" cy="2974693"/>
          </a:xfrm>
          <a:prstGeom prst="rect">
            <a:avLst/>
          </a:prstGeom>
          <a:noFill/>
        </p:spPr>
        <p:txBody>
          <a:bodyPr vert="eaVert" wrap="square" rtlCol="0">
            <a:spAutoFit/>
          </a:bodyPr>
          <a:lstStyle/>
          <a:p>
            <a:r>
              <a:rPr lang="en-US" altLang="zh-CN" dirty="0">
                <a:solidFill>
                  <a:schemeClr val="accent1">
                    <a:lumMod val="50000"/>
                  </a:schemeClr>
                </a:solidFill>
              </a:rPr>
              <a:t>Results from TITAN </a:t>
            </a:r>
            <a:r>
              <a:rPr lang="en-US" altLang="zh-CN">
                <a:solidFill>
                  <a:schemeClr val="accent1">
                    <a:lumMod val="50000"/>
                  </a:schemeClr>
                </a:solidFill>
              </a:rPr>
              <a:t>paper [5]</a:t>
            </a:r>
            <a:endParaRPr lang="zh-CN" altLang="en-US">
              <a:solidFill>
                <a:schemeClr val="accent1">
                  <a:lumMod val="50000"/>
                </a:schemeClr>
              </a:solidFill>
            </a:endParaRPr>
          </a:p>
        </p:txBody>
      </p:sp>
      <p:sp>
        <p:nvSpPr>
          <p:cNvPr id="3" name="Arrow: Right 2">
            <a:extLst>
              <a:ext uri="{FF2B5EF4-FFF2-40B4-BE49-F238E27FC236}">
                <a16:creationId xmlns:a16="http://schemas.microsoft.com/office/drawing/2014/main" id="{50510D08-24EE-44F6-832A-CC63BAD7727F}"/>
              </a:ext>
            </a:extLst>
          </p:cNvPr>
          <p:cNvSpPr/>
          <p:nvPr/>
        </p:nvSpPr>
        <p:spPr>
          <a:xfrm rot="16200000">
            <a:off x="8387674" y="5658481"/>
            <a:ext cx="445853" cy="184826"/>
          </a:xfrm>
          <a:prstGeom prst="rightArrow">
            <a:avLst>
              <a:gd name="adj1" fmla="val 50000"/>
              <a:gd name="adj2" fmla="val 94314"/>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a:extLst>
              <a:ext uri="{FF2B5EF4-FFF2-40B4-BE49-F238E27FC236}">
                <a16:creationId xmlns:a16="http://schemas.microsoft.com/office/drawing/2014/main" id="{0ECBA309-D1F9-4D5C-9451-D162CC85F855}"/>
              </a:ext>
            </a:extLst>
          </p:cNvPr>
          <p:cNvSpPr txBox="1"/>
          <p:nvPr/>
        </p:nvSpPr>
        <p:spPr>
          <a:xfrm>
            <a:off x="720000" y="1251421"/>
            <a:ext cx="7433400" cy="430887"/>
          </a:xfrm>
          <a:prstGeom prst="rect">
            <a:avLst/>
          </a:prstGeom>
          <a:noFill/>
        </p:spPr>
        <p:txBody>
          <a:bodyPr wrap="square">
            <a:spAutoFit/>
          </a:bodyPr>
          <a:lstStyle/>
          <a:p>
            <a:pPr marL="342900" indent="-342900">
              <a:buFont typeface="Arial" panose="020B0604020202020204" pitchFamily="34" charset="0"/>
              <a:buChar char="•"/>
            </a:pPr>
            <a:r>
              <a:rPr lang="en-US" altLang="zh-CN" sz="2200">
                <a:ea typeface="黑体" panose="02010609060101010101" pitchFamily="49" charset="-122"/>
                <a:cs typeface="Times New Roman" panose="02020603050405020304" pitchFamily="18" charset="0"/>
              </a:rPr>
              <a:t>Poseact </a:t>
            </a:r>
            <a:r>
              <a:rPr lang="en-US" altLang="zh-CN" sz="2200" dirty="0">
                <a:ea typeface="黑体" panose="02010609060101010101" pitchFamily="49" charset="-122"/>
                <a:cs typeface="Times New Roman" panose="02020603050405020304" pitchFamily="18" charset="0"/>
              </a:rPr>
              <a:t>uses 2D poses from OpenPifpaf</a:t>
            </a:r>
          </a:p>
        </p:txBody>
      </p:sp>
      <p:sp>
        <p:nvSpPr>
          <p:cNvPr id="17" name="TextBox 16">
            <a:extLst>
              <a:ext uri="{FF2B5EF4-FFF2-40B4-BE49-F238E27FC236}">
                <a16:creationId xmlns:a16="http://schemas.microsoft.com/office/drawing/2014/main" id="{BA58E804-F5A1-4FB2-AD1F-8B4FCC010955}"/>
              </a:ext>
            </a:extLst>
          </p:cNvPr>
          <p:cNvSpPr txBox="1"/>
          <p:nvPr/>
        </p:nvSpPr>
        <p:spPr>
          <a:xfrm>
            <a:off x="336000" y="6212546"/>
            <a:ext cx="6317905" cy="261610"/>
          </a:xfrm>
          <a:prstGeom prst="rect">
            <a:avLst/>
          </a:prstGeom>
          <a:noFill/>
        </p:spPr>
        <p:txBody>
          <a:bodyPr wrap="square" rtlCol="0">
            <a:spAutoFit/>
          </a:bodyPr>
          <a:lstStyle/>
          <a:p>
            <a:r>
              <a:rPr lang="en-US" altLang="zh-CN" sz="1100"/>
              <a:t>[5] </a:t>
            </a:r>
            <a:r>
              <a:rPr lang="en-US" altLang="zh-CN" sz="1100" dirty="0"/>
              <a:t>Malla Srikanth et al</a:t>
            </a:r>
            <a:r>
              <a:rPr lang="en-US" altLang="zh-CN" sz="1100"/>
              <a:t>., Titan</a:t>
            </a:r>
            <a:r>
              <a:rPr lang="en-US" altLang="zh-CN" sz="1100" dirty="0"/>
              <a:t>: Future forecast using action </a:t>
            </a:r>
            <a:r>
              <a:rPr lang="en-US" altLang="zh-CN" sz="1100"/>
              <a:t>priors. CVPR 2020</a:t>
            </a:r>
            <a:endParaRPr lang="en-US" altLang="zh-CN" sz="1100" dirty="0"/>
          </a:p>
        </p:txBody>
      </p:sp>
    </p:spTree>
    <p:extLst>
      <p:ext uri="{BB962C8B-B14F-4D97-AF65-F5344CB8AC3E}">
        <p14:creationId xmlns:p14="http://schemas.microsoft.com/office/powerpoint/2010/main" val="96649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黑体"/>
        <a:cs typeface=""/>
      </a:majorFont>
      <a:minorFont>
        <a:latin typeface="Times New Roman"/>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2FF848B2EF2D42AECC94E4F931728F" ma:contentTypeVersion="0" ma:contentTypeDescription="Crée un document." ma:contentTypeScope="" ma:versionID="0044cfe70ca7a6333f58ddce425e2b00">
  <xsd:schema xmlns:xsd="http://www.w3.org/2001/XMLSchema" xmlns:xs="http://www.w3.org/2001/XMLSchema" xmlns:p="http://schemas.microsoft.com/office/2006/metadata/properties" targetNamespace="http://schemas.microsoft.com/office/2006/metadata/properties" ma:root="true" ma:fieldsID="a7e970934e91183f40d3ded36d8cf61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3C3299-6523-45DF-8EA1-77633389668C}">
  <ds:schemaRefs>
    <ds:schemaRef ds:uri="http://schemas.microsoft.com/sharepoint/v3/contenttype/forms"/>
  </ds:schemaRefs>
</ds:datastoreItem>
</file>

<file path=customXml/itemProps2.xml><?xml version="1.0" encoding="utf-8"?>
<ds:datastoreItem xmlns:ds="http://schemas.openxmlformats.org/officeDocument/2006/customXml" ds:itemID="{6F44E36E-1184-469E-B43A-378CABD7D4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071432C-79B9-4AF1-B0D4-271A8CBD954C}">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13669</TotalTime>
  <Words>8898</Words>
  <Application>Microsoft Office PowerPoint</Application>
  <PresentationFormat>宽屏</PresentationFormat>
  <Paragraphs>1592</Paragraphs>
  <Slides>52</Slides>
  <Notes>51</Notes>
  <HiddenSlides>2</HiddenSlides>
  <MMClips>2</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52</vt:i4>
      </vt:variant>
    </vt:vector>
  </HeadingPairs>
  <TitlesOfParts>
    <vt:vector size="59" baseType="lpstr">
      <vt:lpstr>等线</vt:lpstr>
      <vt:lpstr>微软雅黑</vt:lpstr>
      <vt:lpstr>Arial</vt:lpstr>
      <vt:lpstr>Cambria Math</vt:lpstr>
      <vt:lpstr>Times New Roman</vt:lpstr>
      <vt:lpstr>Wingdings</vt:lpstr>
      <vt:lpstr>Title​​</vt:lpstr>
      <vt:lpstr>PowerPoint 演示文稿</vt:lpstr>
      <vt:lpstr>Action Recognition for Self-Driving Cars</vt:lpstr>
      <vt:lpstr>PowerPoint 演示文稿</vt:lpstr>
      <vt:lpstr>Introduction and Motivation</vt:lpstr>
      <vt:lpstr>Related Work</vt:lpstr>
      <vt:lpstr>Datasets and Evaluation</vt:lpstr>
      <vt:lpstr>Poseact: Action Recognition with Human Poses</vt:lpstr>
      <vt:lpstr>Action Recognition Results on TCG</vt:lpstr>
      <vt:lpstr>Action Recognition Results on TITAN</vt:lpstr>
      <vt:lpstr>Per-Class Recall (%) of Poseact (Multitask) on TITAN</vt:lpstr>
      <vt:lpstr>Class Imbalance Problem in TITAN Dataset</vt:lpstr>
      <vt:lpstr>Experiments on Selected Actions</vt:lpstr>
      <vt:lpstr>Effect of Preprocessing and Temporal Module</vt:lpstr>
      <vt:lpstr>Explorative Experiments</vt:lpstr>
      <vt:lpstr>Explorative Experiments</vt:lpstr>
      <vt:lpstr>Explorative Experiments</vt:lpstr>
      <vt:lpstr>Discussions </vt:lpstr>
      <vt:lpstr>PowerPoint 演示文稿</vt:lpstr>
      <vt:lpstr>Bayesian Deep Learning: Normalizing Flows for Implicit Bayesian Neural Networks</vt:lpstr>
      <vt:lpstr>Contents</vt:lpstr>
      <vt:lpstr>Introduction</vt:lpstr>
      <vt:lpstr>Introduction</vt:lpstr>
      <vt:lpstr>Normalizing Flows: Properties</vt:lpstr>
      <vt:lpstr>Normalizing Flows: Properties</vt:lpstr>
      <vt:lpstr>Normalizing Flows: Examples</vt:lpstr>
      <vt:lpstr>General Network Structure</vt:lpstr>
      <vt:lpstr>Inside a stochastic layer</vt:lpstr>
      <vt:lpstr>Loss Formulation</vt:lpstr>
      <vt:lpstr>Loss Formulation</vt:lpstr>
      <vt:lpstr>2D Binary Classification</vt:lpstr>
      <vt:lpstr>2D Binary Classification</vt:lpstr>
      <vt:lpstr>Training Log of NF on LeNet (5 layers)</vt:lpstr>
      <vt:lpstr>Training Log of NF on VGG16</vt:lpstr>
      <vt:lpstr>Discussions</vt:lpstr>
      <vt:lpstr>Visual Tracking with Correlation Filters  and Siamese Networks</vt:lpstr>
      <vt:lpstr>Visual Object Tracking</vt:lpstr>
      <vt:lpstr>Contents</vt:lpstr>
      <vt:lpstr>Definition and Scope</vt:lpstr>
      <vt:lpstr>Basic Workflow</vt:lpstr>
      <vt:lpstr>Contents</vt:lpstr>
      <vt:lpstr>Correlation Filters (CF, traditional)</vt:lpstr>
      <vt:lpstr>Speeding Up in Frequency Domain</vt:lpstr>
      <vt:lpstr>Speeding Up in Frequency Domain</vt:lpstr>
      <vt:lpstr>Improvements in CF (x⋆f)</vt:lpstr>
      <vt:lpstr>Learning Better Filters</vt:lpstr>
      <vt:lpstr>Contents</vt:lpstr>
      <vt:lpstr>Siamese Networks (Similarity by Deep Learning)</vt:lpstr>
      <vt:lpstr>Improve tracking with Segmentation</vt:lpstr>
      <vt:lpstr>Discussions</vt:lpstr>
      <vt:lpstr>Combine the score maps</vt:lpstr>
      <vt:lpstr>Quantitative Results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Weijiang</dc:creator>
  <cp:lastModifiedBy>Xiong Weijiang</cp:lastModifiedBy>
  <cp:revision>846</cp:revision>
  <dcterms:created xsi:type="dcterms:W3CDTF">2019-06-10T04:32:54Z</dcterms:created>
  <dcterms:modified xsi:type="dcterms:W3CDTF">2022-08-21T18:57:31Z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0x010100872FF848B2EF2D42AECC94E4F931728F</vt:lpwstr>
  </property>
</Properties>
</file>